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1"/>
  </p:sldMasterIdLst>
  <p:notesMasterIdLst>
    <p:notesMasterId r:id="rId83"/>
  </p:notesMasterIdLst>
  <p:handoutMasterIdLst>
    <p:handoutMasterId r:id="rId84"/>
  </p:handoutMasterIdLst>
  <p:sldIdLst>
    <p:sldId id="371" r:id="rId2"/>
    <p:sldId id="548" r:id="rId3"/>
    <p:sldId id="425" r:id="rId4"/>
    <p:sldId id="549" r:id="rId5"/>
    <p:sldId id="464" r:id="rId6"/>
    <p:sldId id="431" r:id="rId7"/>
    <p:sldId id="465" r:id="rId8"/>
    <p:sldId id="466" r:id="rId9"/>
    <p:sldId id="474" r:id="rId10"/>
    <p:sldId id="472" r:id="rId11"/>
    <p:sldId id="468" r:id="rId12"/>
    <p:sldId id="473" r:id="rId13"/>
    <p:sldId id="550" r:id="rId14"/>
    <p:sldId id="469" r:id="rId15"/>
    <p:sldId id="479" r:id="rId16"/>
    <p:sldId id="373" r:id="rId17"/>
    <p:sldId id="424" r:id="rId18"/>
    <p:sldId id="377" r:id="rId19"/>
    <p:sldId id="551" r:id="rId20"/>
    <p:sldId id="475" r:id="rId21"/>
    <p:sldId id="477" r:id="rId22"/>
    <p:sldId id="513" r:id="rId23"/>
    <p:sldId id="478" r:id="rId24"/>
    <p:sldId id="480" r:id="rId25"/>
    <p:sldId id="482" r:id="rId26"/>
    <p:sldId id="497" r:id="rId27"/>
    <p:sldId id="481" r:id="rId28"/>
    <p:sldId id="483" r:id="rId29"/>
    <p:sldId id="476" r:id="rId30"/>
    <p:sldId id="436" r:id="rId31"/>
    <p:sldId id="552" r:id="rId32"/>
    <p:sldId id="511" r:id="rId33"/>
    <p:sldId id="514" r:id="rId34"/>
    <p:sldId id="515" r:id="rId35"/>
    <p:sldId id="516" r:id="rId36"/>
    <p:sldId id="521" r:id="rId37"/>
    <p:sldId id="522" r:id="rId38"/>
    <p:sldId id="523" r:id="rId39"/>
    <p:sldId id="517" r:id="rId40"/>
    <p:sldId id="518" r:id="rId41"/>
    <p:sldId id="524" r:id="rId42"/>
    <p:sldId id="519" r:id="rId43"/>
    <p:sldId id="520" r:id="rId44"/>
    <p:sldId id="553" r:id="rId45"/>
    <p:sldId id="442" r:id="rId46"/>
    <p:sldId id="557" r:id="rId47"/>
    <p:sldId id="526" r:id="rId48"/>
    <p:sldId id="525" r:id="rId49"/>
    <p:sldId id="445" r:id="rId50"/>
    <p:sldId id="428" r:id="rId51"/>
    <p:sldId id="554" r:id="rId52"/>
    <p:sldId id="471" r:id="rId53"/>
    <p:sldId id="485" r:id="rId54"/>
    <p:sldId id="381" r:id="rId55"/>
    <p:sldId id="418" r:id="rId56"/>
    <p:sldId id="420" r:id="rId57"/>
    <p:sldId id="467" r:id="rId58"/>
    <p:sldId id="484" r:id="rId59"/>
    <p:sldId id="555" r:id="rId60"/>
    <p:sldId id="498" r:id="rId61"/>
    <p:sldId id="529" r:id="rId62"/>
    <p:sldId id="532" r:id="rId63"/>
    <p:sldId id="528" r:id="rId64"/>
    <p:sldId id="530" r:id="rId65"/>
    <p:sldId id="531" r:id="rId66"/>
    <p:sldId id="533" r:id="rId67"/>
    <p:sldId id="534" r:id="rId68"/>
    <p:sldId id="536" r:id="rId69"/>
    <p:sldId id="535" r:id="rId70"/>
    <p:sldId id="537" r:id="rId71"/>
    <p:sldId id="538" r:id="rId72"/>
    <p:sldId id="539" r:id="rId73"/>
    <p:sldId id="540" r:id="rId74"/>
    <p:sldId id="541" r:id="rId75"/>
    <p:sldId id="542" r:id="rId76"/>
    <p:sldId id="556" r:id="rId77"/>
    <p:sldId id="527" r:id="rId78"/>
    <p:sldId id="544" r:id="rId79"/>
    <p:sldId id="543" r:id="rId80"/>
    <p:sldId id="545" r:id="rId81"/>
    <p:sldId id="546" r:id="rId82"/>
  </p:sldIdLst>
  <p:sldSz cx="9144000" cy="6858000" type="screen4x3"/>
  <p:notesSz cx="7010400" cy="9296400"/>
  <p:custDataLst>
    <p:tags r:id="rId85"/>
  </p:custDataLst>
  <p:defaultTextStyle>
    <a:defPPr>
      <a:defRPr lang="en-US"/>
    </a:defPPr>
    <a:lvl1pPr algn="l" rtl="0" fontAlgn="base">
      <a:spcBef>
        <a:spcPct val="0"/>
      </a:spcBef>
      <a:spcAft>
        <a:spcPct val="0"/>
      </a:spcAft>
      <a:defRPr sz="2400" kern="1200">
        <a:solidFill>
          <a:schemeClr val="tx1"/>
        </a:solidFill>
        <a:latin typeface="Times" pitchFamily="-84" charset="0"/>
        <a:ea typeface="ＭＳ Ｐゴシック" pitchFamily="-84" charset="-128"/>
        <a:cs typeface="ＭＳ Ｐゴシック" pitchFamily="-84" charset="-128"/>
      </a:defRPr>
    </a:lvl1pPr>
    <a:lvl2pPr marL="457200" algn="l" rtl="0" fontAlgn="base">
      <a:spcBef>
        <a:spcPct val="0"/>
      </a:spcBef>
      <a:spcAft>
        <a:spcPct val="0"/>
      </a:spcAft>
      <a:defRPr sz="2400" kern="1200">
        <a:solidFill>
          <a:schemeClr val="tx1"/>
        </a:solidFill>
        <a:latin typeface="Times" pitchFamily="-84" charset="0"/>
        <a:ea typeface="ＭＳ Ｐゴシック" pitchFamily="-84" charset="-128"/>
        <a:cs typeface="ＭＳ Ｐゴシック" pitchFamily="-84" charset="-128"/>
      </a:defRPr>
    </a:lvl2pPr>
    <a:lvl3pPr marL="914400" algn="l" rtl="0" fontAlgn="base">
      <a:spcBef>
        <a:spcPct val="0"/>
      </a:spcBef>
      <a:spcAft>
        <a:spcPct val="0"/>
      </a:spcAft>
      <a:defRPr sz="2400" kern="1200">
        <a:solidFill>
          <a:schemeClr val="tx1"/>
        </a:solidFill>
        <a:latin typeface="Times" pitchFamily="-84" charset="0"/>
        <a:ea typeface="ＭＳ Ｐゴシック" pitchFamily="-84" charset="-128"/>
        <a:cs typeface="ＭＳ Ｐゴシック" pitchFamily="-84" charset="-128"/>
      </a:defRPr>
    </a:lvl3pPr>
    <a:lvl4pPr marL="1371600" algn="l" rtl="0" fontAlgn="base">
      <a:spcBef>
        <a:spcPct val="0"/>
      </a:spcBef>
      <a:spcAft>
        <a:spcPct val="0"/>
      </a:spcAft>
      <a:defRPr sz="2400" kern="1200">
        <a:solidFill>
          <a:schemeClr val="tx1"/>
        </a:solidFill>
        <a:latin typeface="Times" pitchFamily="-84" charset="0"/>
        <a:ea typeface="ＭＳ Ｐゴシック" pitchFamily="-84" charset="-128"/>
        <a:cs typeface="ＭＳ Ｐゴシック" pitchFamily="-84" charset="-128"/>
      </a:defRPr>
    </a:lvl4pPr>
    <a:lvl5pPr marL="1828800" algn="l" rtl="0" fontAlgn="base">
      <a:spcBef>
        <a:spcPct val="0"/>
      </a:spcBef>
      <a:spcAft>
        <a:spcPct val="0"/>
      </a:spcAft>
      <a:defRPr sz="2400" kern="1200">
        <a:solidFill>
          <a:schemeClr val="tx1"/>
        </a:solidFill>
        <a:latin typeface="Times"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Times"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Times"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Times"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Times" pitchFamily="-84" charset="0"/>
        <a:ea typeface="ＭＳ Ｐゴシック" pitchFamily="-84" charset="-128"/>
        <a:cs typeface="ＭＳ Ｐゴシック" pitchFamily="-84" charset="-128"/>
      </a:defRPr>
    </a:lvl9pPr>
  </p:defaultTextStyle>
  <p:extLst>
    <p:ext uri="{521415D9-36F7-43E2-AB2F-B90AF26B5E84}">
      <p14:sectionLst xmlns:p14="http://schemas.microsoft.com/office/powerpoint/2010/main">
        <p14:section name="Title" id="{FDCA70CB-F953-4C41-A2F7-0E319EFA0E0D}">
          <p14:sldIdLst>
            <p14:sldId id="371"/>
            <p14:sldId id="548"/>
            <p14:sldId id="425"/>
          </p14:sldIdLst>
        </p14:section>
        <p14:section name="US Healthcare" id="{25C98C26-F02D-4ACB-8185-F64376DA1BAC}">
          <p14:sldIdLst>
            <p14:sldId id="549"/>
            <p14:sldId id="464"/>
            <p14:sldId id="431"/>
            <p14:sldId id="465"/>
            <p14:sldId id="466"/>
            <p14:sldId id="474"/>
            <p14:sldId id="472"/>
            <p14:sldId id="468"/>
            <p14:sldId id="473"/>
          </p14:sldIdLst>
        </p14:section>
        <p14:section name="Health Informatics Principles" id="{6E31A809-1E40-4BA0-8963-3E7BA2B9DAAC}">
          <p14:sldIdLst>
            <p14:sldId id="550"/>
            <p14:sldId id="469"/>
            <p14:sldId id="479"/>
            <p14:sldId id="373"/>
            <p14:sldId id="424"/>
            <p14:sldId id="377"/>
          </p14:sldIdLst>
        </p14:section>
        <p14:section name="Health Informatics Systems" id="{3BD0C45F-2399-4B5F-8AF8-40050C877D04}">
          <p14:sldIdLst>
            <p14:sldId id="551"/>
            <p14:sldId id="475"/>
            <p14:sldId id="477"/>
            <p14:sldId id="513"/>
            <p14:sldId id="478"/>
            <p14:sldId id="480"/>
            <p14:sldId id="482"/>
            <p14:sldId id="497"/>
            <p14:sldId id="481"/>
            <p14:sldId id="483"/>
            <p14:sldId id="476"/>
            <p14:sldId id="436"/>
          </p14:sldIdLst>
        </p14:section>
        <p14:section name="Health Informatics Methods" id="{B681C937-0286-4016-B52A-93E49F159F32}">
          <p14:sldIdLst>
            <p14:sldId id="552"/>
            <p14:sldId id="511"/>
            <p14:sldId id="514"/>
            <p14:sldId id="515"/>
            <p14:sldId id="516"/>
            <p14:sldId id="521"/>
            <p14:sldId id="522"/>
            <p14:sldId id="523"/>
            <p14:sldId id="517"/>
            <p14:sldId id="518"/>
            <p14:sldId id="524"/>
            <p14:sldId id="519"/>
            <p14:sldId id="520"/>
          </p14:sldIdLst>
        </p14:section>
        <p14:section name="Health Informatics Use Cases" id="{86B34757-D668-4BCC-98DD-218B053FBFDE}">
          <p14:sldIdLst>
            <p14:sldId id="553"/>
            <p14:sldId id="442"/>
            <p14:sldId id="557"/>
            <p14:sldId id="526"/>
            <p14:sldId id="525"/>
            <p14:sldId id="445"/>
            <p14:sldId id="428"/>
          </p14:sldIdLst>
        </p14:section>
        <p14:section name="Drivers" id="{F79BBC08-8E4D-4066-A27B-F0B52C3A250D}">
          <p14:sldIdLst>
            <p14:sldId id="554"/>
            <p14:sldId id="471"/>
            <p14:sldId id="485"/>
            <p14:sldId id="381"/>
            <p14:sldId id="418"/>
            <p14:sldId id="420"/>
            <p14:sldId id="467"/>
            <p14:sldId id="484"/>
          </p14:sldIdLst>
        </p14:section>
        <p14:section name="Common Challenges" id="{C2143B0C-46EE-4D29-BDB0-B07F165BA349}">
          <p14:sldIdLst>
            <p14:sldId id="555"/>
            <p14:sldId id="498"/>
            <p14:sldId id="529"/>
            <p14:sldId id="532"/>
            <p14:sldId id="528"/>
            <p14:sldId id="530"/>
            <p14:sldId id="531"/>
            <p14:sldId id="533"/>
            <p14:sldId id="534"/>
            <p14:sldId id="536"/>
            <p14:sldId id="535"/>
            <p14:sldId id="537"/>
            <p14:sldId id="538"/>
            <p14:sldId id="539"/>
            <p14:sldId id="540"/>
            <p14:sldId id="541"/>
            <p14:sldId id="542"/>
          </p14:sldIdLst>
        </p14:section>
        <p14:section name="Additional Resources" id="{96F95620-9497-4A05-9050-DAC030001FBB}">
          <p14:sldIdLst>
            <p14:sldId id="556"/>
            <p14:sldId id="527"/>
            <p14:sldId id="544"/>
            <p14:sldId id="543"/>
            <p14:sldId id="545"/>
            <p14:sldId id="5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scaleToFitPaper="1" frameSlides="1"/>
  <p:clrMru>
    <a:srgbClr val="FAE866"/>
    <a:srgbClr val="214C69"/>
    <a:srgbClr val="927AAE"/>
    <a:srgbClr val="604A7B"/>
    <a:srgbClr val="0782A9"/>
    <a:srgbClr val="0099CC"/>
    <a:srgbClr val="006699"/>
    <a:srgbClr val="C00000"/>
    <a:srgbClr val="E8E8E8"/>
    <a:srgbClr val="204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14" autoAdjust="0"/>
    <p:restoredTop sz="94660"/>
  </p:normalViewPr>
  <p:slideViewPr>
    <p:cSldViewPr snapToGrid="0">
      <p:cViewPr varScale="1">
        <p:scale>
          <a:sx n="90" d="100"/>
          <a:sy n="90" d="100"/>
        </p:scale>
        <p:origin x="-120" y="-2964"/>
      </p:cViewPr>
      <p:guideLst>
        <p:guide orient="horz" pos="2160"/>
        <p:guide orient="horz" pos="4200"/>
        <p:guide orient="horz" pos="4008"/>
        <p:guide pos="2880"/>
        <p:guide pos="320"/>
        <p:guide pos="5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Share</c:v>
                </c:pt>
              </c:strCache>
            </c:strRef>
          </c:tx>
          <c:dPt>
            <c:idx val="0"/>
            <c:bubble3D val="0"/>
            <c:spPr>
              <a:solidFill>
                <a:schemeClr val="accent5">
                  <a:lumMod val="60000"/>
                  <a:lumOff val="40000"/>
                </a:schemeClr>
              </a:solidFill>
            </c:spPr>
          </c:dPt>
          <c:dPt>
            <c:idx val="1"/>
            <c:bubble3D val="0"/>
            <c:spPr>
              <a:solidFill>
                <a:schemeClr val="accent2">
                  <a:lumMod val="60000"/>
                  <a:lumOff val="40000"/>
                </a:schemeClr>
              </a:solidFill>
            </c:spPr>
          </c:dPt>
          <c:dPt>
            <c:idx val="2"/>
            <c:bubble3D val="0"/>
            <c:spPr>
              <a:solidFill>
                <a:schemeClr val="accent3">
                  <a:lumMod val="60000"/>
                  <a:lumOff val="40000"/>
                </a:schemeClr>
              </a:solidFill>
            </c:spPr>
          </c:dPt>
          <c:dPt>
            <c:idx val="3"/>
            <c:bubble3D val="0"/>
            <c:spPr>
              <a:solidFill>
                <a:schemeClr val="accent4">
                  <a:lumMod val="60000"/>
                  <a:lumOff val="40000"/>
                </a:schemeClr>
              </a:solidFill>
            </c:spPr>
          </c:dPt>
          <c:dPt>
            <c:idx val="4"/>
            <c:bubble3D val="0"/>
            <c:spPr>
              <a:solidFill>
                <a:schemeClr val="accent6">
                  <a:lumMod val="60000"/>
                  <a:lumOff val="40000"/>
                </a:schemeClr>
              </a:solidFill>
            </c:spPr>
          </c:dPt>
          <c:dPt>
            <c:idx val="10"/>
            <c:bubble3D val="0"/>
            <c:spPr>
              <a:solidFill>
                <a:schemeClr val="bg2">
                  <a:lumMod val="90000"/>
                </a:schemeClr>
              </a:solidFill>
            </c:spPr>
          </c:dPt>
          <c:dLbls>
            <c:showLegendKey val="0"/>
            <c:showVal val="0"/>
            <c:showCatName val="1"/>
            <c:showSerName val="0"/>
            <c:showPercent val="1"/>
            <c:showBubbleSize val="0"/>
            <c:showLeaderLines val="1"/>
          </c:dLbls>
          <c:cat>
            <c:strRef>
              <c:f>Sheet1!$A$2:$A$12</c:f>
              <c:strCache>
                <c:ptCount val="11"/>
                <c:pt idx="0">
                  <c:v>Hospitals</c:v>
                </c:pt>
                <c:pt idx="1">
                  <c:v>Physicians</c:v>
                </c:pt>
                <c:pt idx="2">
                  <c:v>Other Professional Services</c:v>
                </c:pt>
                <c:pt idx="3">
                  <c:v>Prescription Drugs</c:v>
                </c:pt>
                <c:pt idx="4">
                  <c:v>Gov and Private Admin</c:v>
                </c:pt>
                <c:pt idx="5">
                  <c:v>Nursing Homes</c:v>
                </c:pt>
                <c:pt idx="6">
                  <c:v>Buildings and Equipment</c:v>
                </c:pt>
                <c:pt idx="7">
                  <c:v>Home Health</c:v>
                </c:pt>
                <c:pt idx="8">
                  <c:v>Other Medical Products</c:v>
                </c:pt>
                <c:pt idx="9">
                  <c:v>Public Health</c:v>
                </c:pt>
                <c:pt idx="10">
                  <c:v>Research</c:v>
                </c:pt>
              </c:strCache>
            </c:strRef>
          </c:cat>
          <c:val>
            <c:numRef>
              <c:f>Sheet1!$B$2:$B$12</c:f>
              <c:numCache>
                <c:formatCode>General</c:formatCode>
                <c:ptCount val="11"/>
                <c:pt idx="0">
                  <c:v>31</c:v>
                </c:pt>
                <c:pt idx="1">
                  <c:v>21</c:v>
                </c:pt>
                <c:pt idx="2">
                  <c:v>10</c:v>
                </c:pt>
                <c:pt idx="3">
                  <c:v>10</c:v>
                </c:pt>
                <c:pt idx="4">
                  <c:v>7</c:v>
                </c:pt>
                <c:pt idx="5">
                  <c:v>6</c:v>
                </c:pt>
                <c:pt idx="6">
                  <c:v>4</c:v>
                </c:pt>
                <c:pt idx="7">
                  <c:v>3</c:v>
                </c:pt>
                <c:pt idx="8">
                  <c:v>3</c:v>
                </c:pt>
                <c:pt idx="9">
                  <c:v>3</c:v>
                </c:pt>
                <c:pt idx="10">
                  <c:v>2</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Share</c:v>
                </c:pt>
              </c:strCache>
            </c:strRef>
          </c:tx>
          <c:dPt>
            <c:idx val="0"/>
            <c:bubble3D val="0"/>
            <c:spPr>
              <a:solidFill>
                <a:schemeClr val="accent5">
                  <a:lumMod val="60000"/>
                  <a:lumOff val="40000"/>
                </a:schemeClr>
              </a:solidFill>
            </c:spPr>
          </c:dPt>
          <c:dPt>
            <c:idx val="1"/>
            <c:bubble3D val="0"/>
            <c:spPr>
              <a:solidFill>
                <a:schemeClr val="accent2">
                  <a:lumMod val="60000"/>
                  <a:lumOff val="40000"/>
                </a:schemeClr>
              </a:solidFill>
            </c:spPr>
          </c:dPt>
          <c:dPt>
            <c:idx val="2"/>
            <c:bubble3D val="0"/>
            <c:spPr>
              <a:solidFill>
                <a:schemeClr val="accent3">
                  <a:lumMod val="60000"/>
                  <a:lumOff val="40000"/>
                </a:schemeClr>
              </a:solidFill>
            </c:spPr>
          </c:dPt>
          <c:dPt>
            <c:idx val="3"/>
            <c:bubble3D val="0"/>
            <c:spPr>
              <a:solidFill>
                <a:schemeClr val="accent4">
                  <a:lumMod val="60000"/>
                  <a:lumOff val="40000"/>
                </a:schemeClr>
              </a:solidFill>
            </c:spPr>
          </c:dPt>
          <c:dPt>
            <c:idx val="4"/>
            <c:bubble3D val="0"/>
            <c:spPr>
              <a:solidFill>
                <a:schemeClr val="accent6">
                  <a:lumMod val="60000"/>
                  <a:lumOff val="40000"/>
                </a:schemeClr>
              </a:solidFill>
            </c:spPr>
          </c:dPt>
          <c:dPt>
            <c:idx val="10"/>
            <c:bubble3D val="0"/>
            <c:spPr>
              <a:solidFill>
                <a:schemeClr val="bg2">
                  <a:lumMod val="90000"/>
                </a:schemeClr>
              </a:solidFill>
            </c:spPr>
          </c:dPt>
          <c:dLbls>
            <c:numFmt formatCode="_(&quot;$&quot;* #,##0_);_(&quot;$&quot;* \(#,##0\);_(&quot;$&quot;* &quot;-&quot;_);_(@_)" sourceLinked="0"/>
            <c:showLegendKey val="0"/>
            <c:showVal val="1"/>
            <c:showCatName val="1"/>
            <c:showSerName val="0"/>
            <c:showPercent val="0"/>
            <c:showBubbleSize val="0"/>
            <c:separator>
</c:separator>
            <c:showLeaderLines val="1"/>
          </c:dLbls>
          <c:cat>
            <c:strRef>
              <c:f>Sheet1!$A$2:$A$7</c:f>
              <c:strCache>
                <c:ptCount val="6"/>
                <c:pt idx="0">
                  <c:v>Unnecessary Services</c:v>
                </c:pt>
                <c:pt idx="1">
                  <c:v>Excess Admin Costs</c:v>
                </c:pt>
                <c:pt idx="2">
                  <c:v>Inefficiently Delivered Services</c:v>
                </c:pt>
                <c:pt idx="3">
                  <c:v>High Prices</c:v>
                </c:pt>
                <c:pt idx="4">
                  <c:v>Fraud</c:v>
                </c:pt>
                <c:pt idx="5">
                  <c:v>Misser Prevention Opportunities</c:v>
                </c:pt>
              </c:strCache>
            </c:strRef>
          </c:cat>
          <c:val>
            <c:numRef>
              <c:f>Sheet1!$B$2:$B$7</c:f>
              <c:numCache>
                <c:formatCode>General</c:formatCode>
                <c:ptCount val="6"/>
                <c:pt idx="0">
                  <c:v>210</c:v>
                </c:pt>
                <c:pt idx="1">
                  <c:v>190</c:v>
                </c:pt>
                <c:pt idx="2">
                  <c:v>130</c:v>
                </c:pt>
                <c:pt idx="3">
                  <c:v>105</c:v>
                </c:pt>
                <c:pt idx="4">
                  <c:v>75</c:v>
                </c:pt>
                <c:pt idx="5">
                  <c:v>55</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62865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i="1">
                <a:latin typeface="Trebuchet MS"/>
                <a:ea typeface="ＭＳ Ｐゴシック" charset="-128"/>
                <a:cs typeface="Trebuchet MS"/>
              </a:defRPr>
            </a:lvl1pPr>
          </a:lstStyle>
          <a:p>
            <a:pPr>
              <a:defRPr/>
            </a:pPr>
            <a:r>
              <a:rPr lang="en-US"/>
              <a:t>Introduction to Population Health Informatics and Health IT: Jonathan P. Weiner, </a:t>
            </a:r>
            <a:r>
              <a:rPr lang="en-US" err="1"/>
              <a:t>DrPH</a:t>
            </a:r>
            <a:endParaRPr lang="en-US"/>
          </a:p>
        </p:txBody>
      </p:sp>
      <p:sp>
        <p:nvSpPr>
          <p:cNvPr id="8602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atin typeface="Trebuchet MS" pitchFamily="-84" charset="0"/>
              </a:defRPr>
            </a:lvl1pPr>
          </a:lstStyle>
          <a:p>
            <a:fld id="{5306E4AD-CC06-6949-8372-EAE412EE4BB6}" type="slidenum">
              <a:rPr lang="en-US"/>
              <a:pPr/>
              <a:t>‹#›</a:t>
            </a:fld>
            <a:endParaRPr lang="en-US"/>
          </a:p>
        </p:txBody>
      </p:sp>
    </p:spTree>
    <p:extLst>
      <p:ext uri="{BB962C8B-B14F-4D97-AF65-F5344CB8AC3E}">
        <p14:creationId xmlns:p14="http://schemas.microsoft.com/office/powerpoint/2010/main" val="147632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atin typeface="Times" charset="0"/>
                <a:ea typeface="ＭＳ Ｐゴシック" charset="-128"/>
                <a:cs typeface="ＭＳ Ｐゴシック" charset="-128"/>
              </a:defRPr>
            </a:lvl1pPr>
          </a:lstStyle>
          <a:p>
            <a:pPr>
              <a:defRPr/>
            </a:pPr>
            <a:endParaRPr lang="en-US"/>
          </a:p>
        </p:txBody>
      </p:sp>
      <p:sp>
        <p:nvSpPr>
          <p:cNvPr id="4505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atin typeface="Times" charset="0"/>
                <a:ea typeface="ＭＳ Ｐゴシック" charset="-128"/>
                <a:cs typeface="ＭＳ Ｐゴシック" charset="-128"/>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atin typeface="Times" charset="0"/>
                <a:ea typeface="ＭＳ Ｐゴシック" charset="-128"/>
                <a:cs typeface="ＭＳ Ｐゴシック" charset="-128"/>
              </a:defRPr>
            </a:lvl1pPr>
          </a:lstStyle>
          <a:p>
            <a:pPr>
              <a:defRPr/>
            </a:pPr>
            <a:endParaRPr lang="en-US"/>
          </a:p>
        </p:txBody>
      </p:sp>
      <p:sp>
        <p:nvSpPr>
          <p:cNvPr id="4506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vl1pPr>
          </a:lstStyle>
          <a:p>
            <a:fld id="{E6045296-505D-2543-BD0A-56002446BCD9}" type="slidenum">
              <a:rPr lang="en-US"/>
              <a:pPr/>
              <a:t>‹#›</a:t>
            </a:fld>
            <a:endParaRPr lang="en-US"/>
          </a:p>
        </p:txBody>
      </p:sp>
    </p:spTree>
    <p:extLst>
      <p:ext uri="{BB962C8B-B14F-4D97-AF65-F5344CB8AC3E}">
        <p14:creationId xmlns:p14="http://schemas.microsoft.com/office/powerpoint/2010/main" val="41090387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4</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24</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25</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26</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27</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28</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29</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31</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44</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51</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54</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13</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59</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76</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Data Stats</a:t>
            </a:r>
          </a:p>
          <a:p>
            <a:r>
              <a:rPr lang="en-US" baseline="0" dirty="0" smtClean="0"/>
              <a:t>Big Data Stat – Healthcare</a:t>
            </a:r>
          </a:p>
          <a:p>
            <a:r>
              <a:rPr lang="en-US" baseline="0" dirty="0" smtClean="0"/>
              <a:t>Big Data by Field – correlate with HI fields</a:t>
            </a:r>
          </a:p>
          <a:p>
            <a:r>
              <a:rPr lang="en-US" baseline="0" dirty="0" smtClean="0"/>
              <a:t>Big Data – Size? Method? Question?</a:t>
            </a:r>
          </a:p>
          <a:p>
            <a:r>
              <a:rPr lang="en-US" baseline="0" dirty="0" smtClean="0"/>
              <a:t>What is HIE…</a:t>
            </a:r>
          </a:p>
          <a:p>
            <a:r>
              <a:rPr lang="en-US" baseline="0" dirty="0" smtClean="0"/>
              <a:t>IHIE and CRISP Big Data</a:t>
            </a:r>
          </a:p>
          <a:p>
            <a:r>
              <a:rPr lang="en-US" baseline="0" dirty="0" smtClean="0"/>
              <a:t>Method? Question? </a:t>
            </a:r>
            <a:r>
              <a:rPr lang="en-US" baseline="0" dirty="0" smtClean="0">
                <a:sym typeface="Wingdings" pitchFamily="2" charset="2"/>
              </a:rPr>
              <a:t> hard time to explore the data  visualization (CRISP GIS), … apply CPG</a:t>
            </a:r>
          </a:p>
          <a:p>
            <a:r>
              <a:rPr lang="en-US" baseline="0" dirty="0" smtClean="0">
                <a:sym typeface="Wingdings" pitchFamily="2" charset="2"/>
              </a:rPr>
              <a:t>Apply QM, CPG across data – fingerprints</a:t>
            </a:r>
          </a:p>
          <a:p>
            <a:r>
              <a:rPr lang="en-US" baseline="0" dirty="0" smtClean="0">
                <a:sym typeface="Wingdings" pitchFamily="2" charset="2"/>
              </a:rPr>
              <a:t>JHMI case – all systems but going Epic (Clarity, Cogito)</a:t>
            </a:r>
          </a:p>
          <a:p>
            <a:r>
              <a:rPr lang="en-US" baseline="0" dirty="0" smtClean="0">
                <a:sym typeface="Wingdings" pitchFamily="2" charset="2"/>
              </a:rPr>
              <a:t>CPHIT</a:t>
            </a:r>
            <a:endParaRPr lang="en-US" baseline="0" dirty="0" smtClean="0"/>
          </a:p>
        </p:txBody>
      </p:sp>
      <p:sp>
        <p:nvSpPr>
          <p:cNvPr id="4" name="Slide Number Placeholder 3"/>
          <p:cNvSpPr>
            <a:spLocks noGrp="1"/>
          </p:cNvSpPr>
          <p:nvPr>
            <p:ph type="sldNum" sz="quarter" idx="10"/>
          </p:nvPr>
        </p:nvSpPr>
        <p:spPr/>
        <p:txBody>
          <a:bodyPr/>
          <a:lstStyle/>
          <a:p>
            <a:fld id="{E6045296-505D-2543-BD0A-56002446BCD9}" type="slidenum">
              <a:rPr lang="en-US" smtClean="0"/>
              <a:pPr/>
              <a:t>17</a:t>
            </a:fld>
            <a:endParaRPr lang="en-US"/>
          </a:p>
        </p:txBody>
      </p:sp>
    </p:spTree>
    <p:extLst>
      <p:ext uri="{BB962C8B-B14F-4D97-AF65-F5344CB8AC3E}">
        <p14:creationId xmlns:p14="http://schemas.microsoft.com/office/powerpoint/2010/main" val="239593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18</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19</a:t>
            </a:fld>
            <a:endParaRPr lang="en-US"/>
          </a:p>
        </p:txBody>
      </p:sp>
    </p:spTree>
    <p:extLst>
      <p:ext uri="{BB962C8B-B14F-4D97-AF65-F5344CB8AC3E}">
        <p14:creationId xmlns:p14="http://schemas.microsoft.com/office/powerpoint/2010/main" val="324461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20</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21</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22</a:t>
            </a:fld>
            <a:endParaRPr lang="en-US"/>
          </a:p>
        </p:txBody>
      </p:sp>
    </p:spTree>
    <p:extLst>
      <p:ext uri="{BB962C8B-B14F-4D97-AF65-F5344CB8AC3E}">
        <p14:creationId xmlns:p14="http://schemas.microsoft.com/office/powerpoint/2010/main" val="83851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kilobyte (</a:t>
            </a:r>
            <a:r>
              <a:rPr lang="en-US" dirty="0" err="1" smtClean="0"/>
              <a:t>kB</a:t>
            </a:r>
            <a:r>
              <a:rPr lang="en-US" dirty="0" smtClean="0"/>
              <a:t>)</a:t>
            </a:r>
          </a:p>
          <a:p>
            <a:r>
              <a:rPr lang="en-US" dirty="0" smtClean="0"/>
              <a:t>megabyte (MB)</a:t>
            </a:r>
          </a:p>
          <a:p>
            <a:r>
              <a:rPr lang="en-US" dirty="0" smtClean="0"/>
              <a:t>gigabyte (GB)</a:t>
            </a:r>
          </a:p>
          <a:p>
            <a:r>
              <a:rPr lang="en-US" dirty="0" smtClean="0"/>
              <a:t>terabyte (TB)</a:t>
            </a:r>
          </a:p>
          <a:p>
            <a:r>
              <a:rPr lang="en-US" dirty="0" smtClean="0"/>
              <a:t>petabyte (PB)</a:t>
            </a:r>
          </a:p>
          <a:p>
            <a:r>
              <a:rPr lang="en-US" dirty="0" err="1" smtClean="0"/>
              <a:t>exabyte</a:t>
            </a:r>
            <a:r>
              <a:rPr lang="en-US" dirty="0" smtClean="0"/>
              <a:t> (EB)</a:t>
            </a:r>
          </a:p>
          <a:p>
            <a:r>
              <a:rPr lang="en-US" dirty="0" err="1" smtClean="0"/>
              <a:t>zettabyte</a:t>
            </a:r>
            <a:r>
              <a:rPr lang="en-US" dirty="0" smtClean="0"/>
              <a:t> (ZB)</a:t>
            </a:r>
          </a:p>
          <a:p>
            <a:r>
              <a:rPr lang="en-US" dirty="0" err="1" smtClean="0"/>
              <a:t>yottabyte</a:t>
            </a:r>
            <a:r>
              <a:rPr lang="en-US" dirty="0" smtClean="0"/>
              <a:t> (YB)</a:t>
            </a:r>
            <a:endParaRPr lang="en-US" dirty="0"/>
          </a:p>
        </p:txBody>
      </p:sp>
      <p:sp>
        <p:nvSpPr>
          <p:cNvPr id="4" name="Slide Number Placeholder 3"/>
          <p:cNvSpPr>
            <a:spLocks noGrp="1"/>
          </p:cNvSpPr>
          <p:nvPr>
            <p:ph type="sldNum" sz="quarter" idx="10"/>
          </p:nvPr>
        </p:nvSpPr>
        <p:spPr/>
        <p:txBody>
          <a:bodyPr/>
          <a:lstStyle/>
          <a:p>
            <a:fld id="{E6045296-505D-2543-BD0A-56002446BCD9}" type="slidenum">
              <a:rPr lang="en-US" smtClean="0"/>
              <a:pPr/>
              <a:t>23</a:t>
            </a:fld>
            <a:endParaRPr lang="en-US"/>
          </a:p>
        </p:txBody>
      </p:sp>
    </p:spTree>
    <p:extLst>
      <p:ext uri="{BB962C8B-B14F-4D97-AF65-F5344CB8AC3E}">
        <p14:creationId xmlns:p14="http://schemas.microsoft.com/office/powerpoint/2010/main" val="838510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26F90"/>
        </a:solidFill>
        <a:effectLst/>
      </p:bgPr>
    </p:bg>
    <p:spTree>
      <p:nvGrpSpPr>
        <p:cNvPr id="1" name=""/>
        <p:cNvGrpSpPr/>
        <p:nvPr/>
      </p:nvGrpSpPr>
      <p:grpSpPr>
        <a:xfrm>
          <a:off x="0" y="0"/>
          <a:ext cx="0" cy="0"/>
          <a:chOff x="0" y="0"/>
          <a:chExt cx="0" cy="0"/>
        </a:xfrm>
      </p:grpSpPr>
      <p:pic>
        <p:nvPicPr>
          <p:cNvPr id="4" name="Picture 5" descr="jhsph_Logo_White"/>
          <p:cNvPicPr>
            <a:picLocks noChangeAspect="1" noChangeArrowheads="1"/>
          </p:cNvPicPr>
          <p:nvPr>
            <p:custDataLst>
              <p:tags r:id="rId1"/>
            </p:custDataLst>
          </p:nvPr>
        </p:nvPicPr>
        <p:blipFill>
          <a:blip r:embed="rId4"/>
          <a:srcRect/>
          <a:stretch>
            <a:fillRect/>
          </a:stretch>
        </p:blipFill>
        <p:spPr bwMode="auto">
          <a:xfrm>
            <a:off x="190500" y="158750"/>
            <a:ext cx="3968750" cy="1163638"/>
          </a:xfrm>
          <a:prstGeom prst="rect">
            <a:avLst/>
          </a:prstGeom>
          <a:noFill/>
          <a:ln w="9525">
            <a:noFill/>
            <a:miter lim="800000"/>
            <a:headEnd/>
            <a:tailEnd/>
          </a:ln>
        </p:spPr>
      </p:pic>
      <p:pic>
        <p:nvPicPr>
          <p:cNvPr id="6" name="Picture 8" descr="jhsph_Logo_White"/>
          <p:cNvPicPr>
            <a:picLocks noChangeAspect="1" noChangeArrowheads="1"/>
          </p:cNvPicPr>
          <p:nvPr>
            <p:custDataLst>
              <p:tags r:id="rId2"/>
            </p:custDataLst>
          </p:nvPr>
        </p:nvPicPr>
        <p:blipFill>
          <a:blip r:embed="rId4"/>
          <a:srcRect/>
          <a:stretch>
            <a:fillRect/>
          </a:stretch>
        </p:blipFill>
        <p:spPr bwMode="auto">
          <a:xfrm>
            <a:off x="190500" y="158750"/>
            <a:ext cx="3968750" cy="1163638"/>
          </a:xfrm>
          <a:prstGeom prst="rect">
            <a:avLst/>
          </a:prstGeom>
          <a:noFill/>
          <a:ln w="9525">
            <a:noFill/>
            <a:miter lim="800000"/>
            <a:headEnd/>
            <a:tailEnd/>
          </a:ln>
        </p:spPr>
      </p:pic>
      <p:sp>
        <p:nvSpPr>
          <p:cNvPr id="7" name="Rectangle 3"/>
          <p:cNvSpPr>
            <a:spLocks noChangeArrowheads="1"/>
          </p:cNvSpPr>
          <p:nvPr/>
        </p:nvSpPr>
        <p:spPr bwMode="auto">
          <a:xfrm flipV="1">
            <a:off x="474663" y="4271963"/>
            <a:ext cx="8669337" cy="18288"/>
          </a:xfrm>
          <a:prstGeom prst="rect">
            <a:avLst/>
          </a:prstGeom>
          <a:solidFill>
            <a:srgbClr val="FFFAD5"/>
          </a:solidFill>
          <a:ln w="9525">
            <a:no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59395" name="Rectangle 3"/>
          <p:cNvSpPr>
            <a:spLocks noGrp="1" noChangeArrowheads="1"/>
          </p:cNvSpPr>
          <p:nvPr>
            <p:ph type="subTitle" idx="1"/>
          </p:nvPr>
        </p:nvSpPr>
        <p:spPr>
          <a:xfrm>
            <a:off x="474663" y="4521200"/>
            <a:ext cx="6400800" cy="1752600"/>
          </a:xfrm>
          <a:prstGeom prst="rect">
            <a:avLst/>
          </a:prstGeom>
        </p:spPr>
        <p:txBody>
          <a:bodyPr/>
          <a:lstStyle>
            <a:lvl1pPr marL="0" indent="0">
              <a:spcBef>
                <a:spcPct val="0"/>
              </a:spcBef>
              <a:buFont typeface="Wingdings" pitchFamily="-111" charset="2"/>
              <a:buNone/>
              <a:defRPr sz="2400">
                <a:solidFill>
                  <a:srgbClr val="FFFAD5"/>
                </a:solidFill>
                <a:latin typeface="+mj-lt"/>
              </a:defRPr>
            </a:lvl1pPr>
          </a:lstStyle>
          <a:p>
            <a:r>
              <a:rPr lang="en-US" smtClean="0"/>
              <a:t>Click to edit Master subtitle style</a:t>
            </a:r>
            <a:endParaRPr lang="en-US" dirty="0"/>
          </a:p>
        </p:txBody>
      </p:sp>
      <p:sp>
        <p:nvSpPr>
          <p:cNvPr id="59398" name="Rectangle 6"/>
          <p:cNvSpPr>
            <a:spLocks noGrp="1" noChangeArrowheads="1"/>
          </p:cNvSpPr>
          <p:nvPr>
            <p:ph type="ctrTitle"/>
          </p:nvPr>
        </p:nvSpPr>
        <p:spPr>
          <a:xfrm>
            <a:off x="474663" y="2921000"/>
            <a:ext cx="7772400" cy="1143000"/>
          </a:xfrm>
          <a:prstGeom prst="rect">
            <a:avLst/>
          </a:prstGeom>
        </p:spPr>
        <p:txBody>
          <a:bodyPr/>
          <a:lstStyle>
            <a:lvl1pPr>
              <a:defRPr sz="3000">
                <a:solidFill>
                  <a:schemeClr val="bg1"/>
                </a:solidFill>
                <a:latin typeface="+mj-lt"/>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424363" y="158750"/>
            <a:ext cx="4613275" cy="461665"/>
          </a:xfrm>
          <a:prstGeom prst="rect">
            <a:avLst/>
          </a:prstGeom>
        </p:spPr>
        <p:txBody>
          <a:bodyPr wrap="square" rtlCol="0">
            <a:spAutoFit/>
          </a:bodyPr>
          <a:lstStyle>
            <a:lvl1pPr>
              <a:defRPr lang="en-US" sz="1200" b="1" i="1" kern="1200" smtClean="0">
                <a:solidFill>
                  <a:schemeClr val="accent5">
                    <a:lumMod val="60000"/>
                    <a:lumOff val="40000"/>
                  </a:schemeClr>
                </a:solidFill>
                <a:latin typeface="+mj-lt"/>
                <a:ea typeface="ＭＳ Ｐゴシック" pitchFamily="-84" charset="-128"/>
                <a:cs typeface="ＭＳ Ｐゴシック" pitchFamily="-84" charset="-128"/>
              </a:defRPr>
            </a:lvl1pPr>
            <a:lvl2pPr>
              <a:defRPr lang="en-US" sz="2400" kern="1200" smtClean="0">
                <a:latin typeface="Times" pitchFamily="-84" charset="0"/>
                <a:ea typeface="ＭＳ Ｐゴシック" pitchFamily="-84" charset="-128"/>
                <a:cs typeface="ＭＳ Ｐゴシック" pitchFamily="-84" charset="-128"/>
              </a:defRPr>
            </a:lvl2pPr>
            <a:lvl3pPr>
              <a:defRPr lang="en-US" sz="2400" kern="1200" smtClean="0">
                <a:latin typeface="Times" pitchFamily="-84" charset="0"/>
                <a:ea typeface="ＭＳ Ｐゴシック" pitchFamily="-84" charset="-128"/>
                <a:cs typeface="ＭＳ Ｐゴシック" pitchFamily="-84" charset="-128"/>
              </a:defRPr>
            </a:lvl3pPr>
            <a:lvl4pPr>
              <a:defRPr lang="en-US" sz="2400" kern="1200" smtClean="0">
                <a:latin typeface="Times" pitchFamily="-84" charset="0"/>
                <a:ea typeface="ＭＳ Ｐゴシック" pitchFamily="-84" charset="-128"/>
                <a:cs typeface="ＭＳ Ｐゴシック" pitchFamily="-84" charset="-128"/>
              </a:defRPr>
            </a:lvl4pPr>
            <a:lvl5pPr>
              <a:defRPr lang="en-US" sz="2400" kern="1200">
                <a:latin typeface="Times" pitchFamily="-84" charset="0"/>
                <a:ea typeface="ＭＳ Ｐゴシック" pitchFamily="-84" charset="-128"/>
                <a:cs typeface="ＭＳ Ｐゴシック" pitchFamily="-84" charset="-128"/>
              </a:defRPr>
            </a:lvl5pPr>
          </a:lstStyle>
          <a:p>
            <a:pPr lvl="0" algn="r">
              <a:spcBef>
                <a:spcPct val="0"/>
              </a:spcBef>
            </a:pPr>
            <a:r>
              <a:rPr lang="en-US" dirty="0" smtClean="0"/>
              <a:t>Location of the Presentation</a:t>
            </a:r>
          </a:p>
          <a:p>
            <a:pPr lvl="0" algn="r">
              <a:spcBef>
                <a:spcPct val="0"/>
              </a:spcBef>
            </a:pPr>
            <a:r>
              <a:rPr lang="en-US" dirty="0" smtClean="0"/>
              <a:t>MMM DD YYYY</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605928"/>
            <a:ext cx="8534400" cy="366137"/>
          </a:xfrm>
          <a:prstGeom prst="rect">
            <a:avLst/>
          </a:prstGeom>
        </p:spPr>
        <p:txBody>
          <a:bodyPr/>
          <a:lstStyle>
            <a:lvl1pPr>
              <a:defRPr sz="1600">
                <a:latin typeface="+mj-lt"/>
                <a:sym typeface="Wingdings" panose="05000000000000000000" pitchFamily="2" charset="2"/>
              </a:defRPr>
            </a:lvl1pPr>
          </a:lstStyle>
          <a:p>
            <a:r>
              <a:rPr lang="fr-FR" dirty="0" smtClean="0"/>
              <a:t>Section 1  Section 1-1  Section 1-1-1</a:t>
            </a:r>
          </a:p>
        </p:txBody>
      </p:sp>
      <p:sp>
        <p:nvSpPr>
          <p:cNvPr id="3" name="Content Placeholder 2"/>
          <p:cNvSpPr>
            <a:spLocks noGrp="1"/>
          </p:cNvSpPr>
          <p:nvPr>
            <p:ph idx="1"/>
          </p:nvPr>
        </p:nvSpPr>
        <p:spPr>
          <a:xfrm>
            <a:off x="304800" y="1029730"/>
            <a:ext cx="8534400" cy="5096433"/>
          </a:xfrm>
          <a:prstGeom prst="rect">
            <a:avLst/>
          </a:prstGeom>
        </p:spPr>
        <p:txBody>
          <a:bodyPr/>
          <a:lstStyle>
            <a:lvl1pPr>
              <a:defRPr sz="1800">
                <a:latin typeface="+mj-lt"/>
              </a:defRPr>
            </a:lvl1pPr>
            <a:lvl2pPr marL="857250" indent="-393700">
              <a:buSzPct val="90000"/>
              <a:buFont typeface="Courier New" panose="02070309020205020404" pitchFamily="49" charset="0"/>
              <a:buChar char="o"/>
              <a:defRPr sz="1800">
                <a:latin typeface="+mj-lt"/>
              </a:defRPr>
            </a:lvl2pPr>
            <a:lvl3pPr>
              <a:defRPr sz="1800">
                <a:latin typeface="+mj-lt"/>
              </a:defRPr>
            </a:lvl3pPr>
            <a:lvl4pPr>
              <a:defRPr sz="1800">
                <a:latin typeface="+mj-lt"/>
              </a:defRPr>
            </a:lvl4pPr>
            <a:lvl5pPr>
              <a:defRPr sz="18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ChangeArrowheads="1"/>
          </p:cNvSpPr>
          <p:nvPr userDrawn="1"/>
        </p:nvSpPr>
        <p:spPr bwMode="auto">
          <a:xfrm>
            <a:off x="3175" y="0"/>
            <a:ext cx="9151938" cy="413657"/>
          </a:xfrm>
          <a:prstGeom prst="rect">
            <a:avLst/>
          </a:prstGeom>
          <a:solidFill>
            <a:srgbClr val="126F90"/>
          </a:solidFill>
          <a:ln w="9525">
            <a:noFill/>
            <a:miter lim="800000"/>
            <a:headEnd/>
            <a:tailEnd/>
          </a:ln>
          <a:effectLst/>
        </p:spPr>
        <p:txBody>
          <a:bodyPr wrap="none" lIns="91429" tIns="45715" rIns="91429" bIns="45715" anchor="ctr"/>
          <a:lstStyle/>
          <a:p>
            <a:pPr algn="ctr">
              <a:defRPr/>
            </a:pPr>
            <a:endParaRPr lang="en-US" sz="1900" b="1">
              <a:solidFill>
                <a:schemeClr val="bg1"/>
              </a:solidFill>
              <a:latin typeface="Myriad Pro SemiCond" charset="0"/>
              <a:ea typeface="ＭＳ Ｐゴシック" charset="-128"/>
              <a:cs typeface="ＭＳ Ｐゴシック" charset="-128"/>
            </a:endParaRPr>
          </a:p>
        </p:txBody>
      </p:sp>
      <p:sp>
        <p:nvSpPr>
          <p:cNvPr id="6" name="Rectangle 2"/>
          <p:cNvSpPr>
            <a:spLocks noChangeArrowheads="1"/>
          </p:cNvSpPr>
          <p:nvPr userDrawn="1"/>
        </p:nvSpPr>
        <p:spPr bwMode="auto">
          <a:xfrm>
            <a:off x="3175" y="6444343"/>
            <a:ext cx="9151938" cy="413657"/>
          </a:xfrm>
          <a:prstGeom prst="rect">
            <a:avLst/>
          </a:prstGeom>
          <a:solidFill>
            <a:srgbClr val="126F90"/>
          </a:solidFill>
          <a:ln w="9525">
            <a:noFill/>
            <a:miter lim="800000"/>
            <a:headEnd/>
            <a:tailEnd/>
          </a:ln>
          <a:effectLst/>
        </p:spPr>
        <p:txBody>
          <a:bodyPr wrap="none" lIns="91429" tIns="45715" rIns="91429" bIns="45715" anchor="ctr"/>
          <a:lstStyle/>
          <a:p>
            <a:pPr algn="ctr">
              <a:defRPr/>
            </a:pPr>
            <a:endParaRPr lang="en-US" sz="1900" b="1">
              <a:solidFill>
                <a:schemeClr val="bg1"/>
              </a:solidFill>
              <a:latin typeface="Myriad Pro SemiCond" charset="0"/>
              <a:ea typeface="ＭＳ Ｐゴシック" charset="-128"/>
              <a:cs typeface="ＭＳ Ｐゴシック" charset="-128"/>
            </a:endParaRPr>
          </a:p>
        </p:txBody>
      </p:sp>
      <p:sp>
        <p:nvSpPr>
          <p:cNvPr id="7" name="Rectangle 6"/>
          <p:cNvSpPr/>
          <p:nvPr userDrawn="1"/>
        </p:nvSpPr>
        <p:spPr>
          <a:xfrm>
            <a:off x="97970" y="6542882"/>
            <a:ext cx="5682343" cy="230832"/>
          </a:xfrm>
          <a:prstGeom prst="rect">
            <a:avLst/>
          </a:prstGeom>
        </p:spPr>
        <p:txBody>
          <a:bodyPr wrap="square">
            <a:spAutoFit/>
          </a:bodyPr>
          <a:lstStyle/>
          <a:p>
            <a:pPr fontAlgn="auto">
              <a:spcBef>
                <a:spcPts val="0"/>
              </a:spcBef>
              <a:spcAft>
                <a:spcPts val="0"/>
              </a:spcAft>
              <a:defRPr/>
            </a:pPr>
            <a:r>
              <a:rPr lang="en-US" sz="900" kern="1200" dirty="0" smtClean="0">
                <a:solidFill>
                  <a:srgbClr val="B2B2B2"/>
                </a:solidFill>
                <a:latin typeface="+mj-lt"/>
                <a:ea typeface="ＭＳ Ｐゴシック" pitchFamily="-84" charset="-128"/>
                <a:cs typeface="ＭＳ Ｐゴシック" pitchFamily="-84" charset="-128"/>
              </a:rPr>
              <a:t>© Hadi Kharrazi @ JHSPH</a:t>
            </a:r>
            <a:r>
              <a:rPr lang="en-US" sz="900" kern="1200" baseline="0" dirty="0" smtClean="0">
                <a:solidFill>
                  <a:srgbClr val="B2B2B2"/>
                </a:solidFill>
                <a:latin typeface="+mj-lt"/>
                <a:ea typeface="ＭＳ Ｐゴシック" pitchFamily="-84" charset="-128"/>
                <a:cs typeface="ＭＳ Ｐゴシック" pitchFamily="-84" charset="-128"/>
              </a:rPr>
              <a:t>-HPM</a:t>
            </a:r>
            <a:endParaRPr lang="en-US" sz="900" kern="1200" dirty="0">
              <a:solidFill>
                <a:srgbClr val="B2B2B2"/>
              </a:solidFill>
              <a:latin typeface="+mj-lt"/>
              <a:ea typeface="ＭＳ Ｐゴシック" pitchFamily="-84" charset="-128"/>
              <a:cs typeface="ＭＳ Ｐゴシック" pitchFamily="-84" charset="-128"/>
            </a:endParaRPr>
          </a:p>
        </p:txBody>
      </p:sp>
      <p:sp>
        <p:nvSpPr>
          <p:cNvPr id="8" name="Text Box 11"/>
          <p:cNvSpPr txBox="1">
            <a:spLocks noChangeArrowheads="1"/>
          </p:cNvSpPr>
          <p:nvPr userDrawn="1"/>
        </p:nvSpPr>
        <p:spPr bwMode="auto">
          <a:xfrm>
            <a:off x="6140536" y="152400"/>
            <a:ext cx="2912977" cy="230832"/>
          </a:xfrm>
          <a:prstGeom prst="rect">
            <a:avLst/>
          </a:prstGeom>
          <a:noFill/>
          <a:ln w="9525">
            <a:noFill/>
            <a:miter lim="800000"/>
            <a:headEnd/>
            <a:tailEnd/>
          </a:ln>
          <a:effectLst/>
        </p:spPr>
        <p:txBody>
          <a:bodyPr wrap="none">
            <a:spAutoFit/>
          </a:bodyPr>
          <a:lstStyle/>
          <a:p>
            <a:pPr algn="r" fontAlgn="auto">
              <a:spcBef>
                <a:spcPts val="0"/>
              </a:spcBef>
              <a:spcAft>
                <a:spcPts val="0"/>
              </a:spcAft>
              <a:defRPr/>
            </a:pPr>
            <a:r>
              <a:rPr lang="en-US" sz="900" baseline="0" dirty="0" smtClean="0">
                <a:solidFill>
                  <a:srgbClr val="B2B2B2"/>
                </a:solidFill>
                <a:latin typeface="+mj-lt"/>
                <a:cs typeface="Arial" charset="0"/>
              </a:rPr>
              <a:t>Biomedical Informatics: Introduction and Definitions</a:t>
            </a:r>
            <a:endParaRPr lang="en-US" sz="900" dirty="0">
              <a:solidFill>
                <a:srgbClr val="B2B2B2"/>
              </a:solidFill>
              <a:latin typeface="+mj-lt"/>
              <a:cs typeface="+mn-cs"/>
            </a:endParaRPr>
          </a:p>
        </p:txBody>
      </p:sp>
      <p:sp>
        <p:nvSpPr>
          <p:cNvPr id="9" name="Rectangle 5"/>
          <p:cNvSpPr>
            <a:spLocks noGrp="1" noChangeArrowheads="1"/>
          </p:cNvSpPr>
          <p:nvPr>
            <p:ph type="sldNum" sz="quarter" idx="4"/>
          </p:nvPr>
        </p:nvSpPr>
        <p:spPr bwMode="auto">
          <a:xfrm>
            <a:off x="8418513" y="6542882"/>
            <a:ext cx="596900" cy="230832"/>
          </a:xfrm>
          <a:prstGeom prst="rect">
            <a:avLst/>
          </a:prstGeom>
        </p:spPr>
        <p:txBody>
          <a:bodyPr wrap="square">
            <a:spAutoFit/>
          </a:bodyPr>
          <a:lstStyle>
            <a:lvl1pPr algn="r">
              <a:defRPr lang="en-US" sz="900" smtClean="0">
                <a:solidFill>
                  <a:schemeClr val="bg1"/>
                </a:solidFill>
                <a:latin typeface="+mj-lt"/>
              </a:defRPr>
            </a:lvl1pPr>
          </a:lstStyle>
          <a:p>
            <a:pPr fontAlgn="auto">
              <a:spcBef>
                <a:spcPts val="0"/>
              </a:spcBef>
              <a:spcAft>
                <a:spcPts val="0"/>
              </a:spcAft>
            </a:pPr>
            <a:fld id="{897D63A6-4080-1647-B8C8-7CE838CA76F0}" type="slidenum">
              <a:rPr lang="en-US" smtClean="0"/>
              <a:pPr fontAlgn="auto">
                <a:spcBef>
                  <a:spcPts val="0"/>
                </a:spcBef>
                <a:spcAft>
                  <a:spcPts val="0"/>
                </a:spcAft>
              </a:pPr>
              <a:t>‹#›</a:t>
            </a:fld>
            <a:endParaRPr lang="en-US" dirty="0"/>
          </a:p>
        </p:txBody>
      </p:sp>
    </p:spTree>
    <p:extLst>
      <p:ext uri="{BB962C8B-B14F-4D97-AF65-F5344CB8AC3E}">
        <p14:creationId xmlns:p14="http://schemas.microsoft.com/office/powerpoint/2010/main" val="26751382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2" r:id="rId1"/>
    <p:sldLayoutId id="2147483814" r:id="rId2"/>
  </p:sldLayoutIdLst>
  <p:transition/>
  <p:hf hdr="0" ftr="0" dt="0"/>
  <p:txStyles>
    <p:titleStyle>
      <a:lvl1pPr algn="l" rtl="0" eaLnBrk="1" fontAlgn="base" hangingPunct="1">
        <a:spcBef>
          <a:spcPct val="0"/>
        </a:spcBef>
        <a:spcAft>
          <a:spcPct val="0"/>
        </a:spcAft>
        <a:defRPr sz="1400" b="1">
          <a:solidFill>
            <a:schemeClr val="tx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600">
          <a:solidFill>
            <a:schemeClr val="bg1"/>
          </a:solidFill>
          <a:latin typeface="Trebuchet MS" pitchFamily="-108" charset="0"/>
          <a:ea typeface="ＭＳ Ｐゴシック" pitchFamily="-111" charset="-128"/>
          <a:cs typeface="ＭＳ Ｐゴシック" pitchFamily="-111" charset="-128"/>
        </a:defRPr>
      </a:lvl2pPr>
      <a:lvl3pPr algn="l" rtl="0" eaLnBrk="1" fontAlgn="base" hangingPunct="1">
        <a:spcBef>
          <a:spcPct val="0"/>
        </a:spcBef>
        <a:spcAft>
          <a:spcPct val="0"/>
        </a:spcAft>
        <a:defRPr sz="2600">
          <a:solidFill>
            <a:schemeClr val="bg1"/>
          </a:solidFill>
          <a:latin typeface="Trebuchet MS" pitchFamily="-108" charset="0"/>
          <a:ea typeface="ＭＳ Ｐゴシック" pitchFamily="-111" charset="-128"/>
          <a:cs typeface="ＭＳ Ｐゴシック" pitchFamily="-111" charset="-128"/>
        </a:defRPr>
      </a:lvl3pPr>
      <a:lvl4pPr algn="l" rtl="0" eaLnBrk="1" fontAlgn="base" hangingPunct="1">
        <a:spcBef>
          <a:spcPct val="0"/>
        </a:spcBef>
        <a:spcAft>
          <a:spcPct val="0"/>
        </a:spcAft>
        <a:defRPr sz="2600">
          <a:solidFill>
            <a:schemeClr val="bg1"/>
          </a:solidFill>
          <a:latin typeface="Trebuchet MS" pitchFamily="-108" charset="0"/>
          <a:ea typeface="ＭＳ Ｐゴシック" pitchFamily="-111" charset="-128"/>
          <a:cs typeface="ＭＳ Ｐゴシック" pitchFamily="-111" charset="-128"/>
        </a:defRPr>
      </a:lvl4pPr>
      <a:lvl5pPr algn="l" rtl="0" eaLnBrk="1" fontAlgn="base" hangingPunct="1">
        <a:spcBef>
          <a:spcPct val="0"/>
        </a:spcBef>
        <a:spcAft>
          <a:spcPct val="0"/>
        </a:spcAft>
        <a:defRPr sz="2600">
          <a:solidFill>
            <a:schemeClr val="bg1"/>
          </a:solidFill>
          <a:latin typeface="Trebuchet MS" pitchFamily="-108" charset="0"/>
          <a:ea typeface="ＭＳ Ｐゴシック" pitchFamily="-111" charset="-128"/>
          <a:cs typeface="ＭＳ Ｐゴシック" pitchFamily="-111" charset="-128"/>
        </a:defRPr>
      </a:lvl5pPr>
      <a:lvl6pPr marL="457200" algn="l" rtl="0" eaLnBrk="1" fontAlgn="base" hangingPunct="1">
        <a:spcBef>
          <a:spcPct val="0"/>
        </a:spcBef>
        <a:spcAft>
          <a:spcPct val="0"/>
        </a:spcAft>
        <a:defRPr sz="2600">
          <a:solidFill>
            <a:schemeClr val="bg1"/>
          </a:solidFill>
          <a:latin typeface="Trebuchet MS" pitchFamily="-108" charset="0"/>
        </a:defRPr>
      </a:lvl6pPr>
      <a:lvl7pPr marL="914400" algn="l" rtl="0" eaLnBrk="1" fontAlgn="base" hangingPunct="1">
        <a:spcBef>
          <a:spcPct val="0"/>
        </a:spcBef>
        <a:spcAft>
          <a:spcPct val="0"/>
        </a:spcAft>
        <a:defRPr sz="2600">
          <a:solidFill>
            <a:schemeClr val="bg1"/>
          </a:solidFill>
          <a:latin typeface="Trebuchet MS" pitchFamily="-108" charset="0"/>
        </a:defRPr>
      </a:lvl7pPr>
      <a:lvl8pPr marL="1371600" algn="l" rtl="0" eaLnBrk="1" fontAlgn="base" hangingPunct="1">
        <a:spcBef>
          <a:spcPct val="0"/>
        </a:spcBef>
        <a:spcAft>
          <a:spcPct val="0"/>
        </a:spcAft>
        <a:defRPr sz="2600">
          <a:solidFill>
            <a:schemeClr val="bg1"/>
          </a:solidFill>
          <a:latin typeface="Trebuchet MS" pitchFamily="-108" charset="0"/>
        </a:defRPr>
      </a:lvl8pPr>
      <a:lvl9pPr marL="1828800" algn="l" rtl="0" eaLnBrk="1" fontAlgn="base" hangingPunct="1">
        <a:spcBef>
          <a:spcPct val="0"/>
        </a:spcBef>
        <a:spcAft>
          <a:spcPct val="0"/>
        </a:spcAft>
        <a:defRPr sz="2600">
          <a:solidFill>
            <a:schemeClr val="bg1"/>
          </a:solidFill>
          <a:latin typeface="Trebuchet MS" pitchFamily="-108" charset="0"/>
        </a:defRPr>
      </a:lvl9pPr>
    </p:titleStyle>
    <p:body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Verdana" pitchFamily="34" charset="0"/>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Verdana" pitchFamily="34" charset="0"/>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Verdana" pitchFamily="34" charset="0"/>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Verdana" pitchFamily="34" charset="0"/>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Verdana" pitchFamily="34" charset="0"/>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ijhpr.org/content/1/1/3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springer.com/us/book/9781447144731"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sz="2000" dirty="0">
                <a:latin typeface="+mj-lt"/>
                <a:ea typeface="ＭＳ Ｐゴシック" pitchFamily="-84" charset="-128"/>
                <a:cs typeface="ＭＳ Ｐゴシック" pitchFamily="-84" charset="-128"/>
              </a:rPr>
              <a:t>Hadi </a:t>
            </a:r>
            <a:r>
              <a:rPr lang="en-US" sz="2000" dirty="0" smtClean="0">
                <a:latin typeface="+mj-lt"/>
                <a:ea typeface="ＭＳ Ｐゴシック" pitchFamily="-84" charset="-128"/>
                <a:cs typeface="ＭＳ Ｐゴシック" pitchFamily="-84" charset="-128"/>
              </a:rPr>
              <a:t>Kharrazi </a:t>
            </a:r>
            <a:r>
              <a:rPr lang="en-US" sz="1200" i="1" dirty="0" smtClean="0">
                <a:latin typeface="+mj-lt"/>
                <a:ea typeface="ＭＳ Ｐゴシック" pitchFamily="-84" charset="-128"/>
                <a:cs typeface="ＭＳ Ｐゴシック" pitchFamily="-84" charset="-128"/>
              </a:rPr>
              <a:t>MHI MD </a:t>
            </a:r>
            <a:r>
              <a:rPr lang="en-US" sz="1200" i="1" dirty="0">
                <a:latin typeface="+mj-lt"/>
                <a:ea typeface="ＭＳ Ｐゴシック" pitchFamily="-84" charset="-128"/>
                <a:cs typeface="ＭＳ Ｐゴシック" pitchFamily="-84" charset="-128"/>
              </a:rPr>
              <a:t>PhD</a:t>
            </a:r>
            <a:br>
              <a:rPr lang="en-US" sz="1200" i="1" dirty="0">
                <a:latin typeface="+mj-lt"/>
                <a:ea typeface="ＭＳ Ｐゴシック" pitchFamily="-84" charset="-128"/>
                <a:cs typeface="ＭＳ Ｐゴシック" pitchFamily="-84" charset="-128"/>
              </a:rPr>
            </a:br>
            <a:endParaRPr lang="en-US" sz="200" i="1" dirty="0">
              <a:latin typeface="+mj-lt"/>
              <a:ea typeface="ＭＳ Ｐゴシック" pitchFamily="-84" charset="-128"/>
              <a:cs typeface="ＭＳ Ｐゴシック" pitchFamily="-84" charset="-128"/>
            </a:endParaRPr>
          </a:p>
          <a:p>
            <a:r>
              <a:rPr lang="en-US" sz="1800" i="1" dirty="0">
                <a:latin typeface="+mj-lt"/>
                <a:ea typeface="ＭＳ Ｐゴシック" pitchFamily="-84" charset="-128"/>
                <a:cs typeface="ＭＳ Ｐゴシック" pitchFamily="-84" charset="-128"/>
              </a:rPr>
              <a:t>kharrazi@jhu.edu</a:t>
            </a:r>
          </a:p>
          <a:p>
            <a:endParaRPr lang="en-US" sz="1200" dirty="0" smtClean="0">
              <a:latin typeface="+mj-lt"/>
              <a:ea typeface="ＭＳ Ｐゴシック" pitchFamily="-84" charset="-128"/>
              <a:cs typeface="ＭＳ Ｐゴシック" pitchFamily="-84" charset="-128"/>
            </a:endParaRPr>
          </a:p>
          <a:p>
            <a:r>
              <a:rPr lang="en-US" sz="1800" dirty="0" smtClean="0">
                <a:latin typeface="+mj-lt"/>
                <a:ea typeface="ＭＳ Ｐゴシック" pitchFamily="-84" charset="-128"/>
                <a:cs typeface="ＭＳ Ｐゴシック" pitchFamily="-84" charset="-128"/>
              </a:rPr>
              <a:t>Johns </a:t>
            </a:r>
            <a:r>
              <a:rPr lang="en-US" sz="1800" dirty="0">
                <a:latin typeface="+mj-lt"/>
                <a:ea typeface="ＭＳ Ｐゴシック" pitchFamily="-84" charset="-128"/>
                <a:cs typeface="ＭＳ Ｐゴシック" pitchFamily="-84" charset="-128"/>
              </a:rPr>
              <a:t>Hopkins </a:t>
            </a:r>
            <a:r>
              <a:rPr lang="en-US" sz="1800" dirty="0" smtClean="0">
                <a:latin typeface="+mj-lt"/>
                <a:ea typeface="ＭＳ Ｐゴシック" pitchFamily="-84" charset="-128"/>
                <a:cs typeface="ＭＳ Ｐゴシック" pitchFamily="-84" charset="-128"/>
              </a:rPr>
              <a:t>University</a:t>
            </a:r>
          </a:p>
          <a:p>
            <a:r>
              <a:rPr lang="en-US" sz="1600" i="1" dirty="0" smtClean="0">
                <a:latin typeface="+mj-lt"/>
                <a:ea typeface="ＭＳ Ｐゴシック" pitchFamily="-84" charset="-128"/>
                <a:cs typeface="ＭＳ Ｐゴシック" pitchFamily="-84" charset="-128"/>
                <a:sym typeface="Wingdings"/>
              </a:rPr>
              <a:t> </a:t>
            </a:r>
            <a:r>
              <a:rPr lang="en-US" sz="1600" i="1" dirty="0" smtClean="0">
                <a:latin typeface="+mj-lt"/>
                <a:ea typeface="ＭＳ Ｐゴシック" pitchFamily="-84" charset="-128"/>
                <a:cs typeface="ＭＳ Ｐゴシック" pitchFamily="-84" charset="-128"/>
              </a:rPr>
              <a:t>School of Public Health</a:t>
            </a:r>
          </a:p>
          <a:p>
            <a:r>
              <a:rPr lang="en-US" sz="1600" i="1" dirty="0">
                <a:latin typeface="+mj-lt"/>
                <a:ea typeface="ＭＳ Ｐゴシック" pitchFamily="-84" charset="-128"/>
                <a:cs typeface="ＭＳ Ｐゴシック" pitchFamily="-84" charset="-128"/>
                <a:sym typeface="Wingdings"/>
              </a:rPr>
              <a:t> </a:t>
            </a:r>
            <a:r>
              <a:rPr lang="en-US" sz="1600" i="1" dirty="0" smtClean="0">
                <a:latin typeface="+mj-lt"/>
                <a:ea typeface="ＭＳ Ｐゴシック" pitchFamily="-84" charset="-128"/>
                <a:cs typeface="ＭＳ Ｐゴシック" pitchFamily="-84" charset="-128"/>
              </a:rPr>
              <a:t>School of Medicine</a:t>
            </a:r>
            <a:endParaRPr lang="en-US" sz="1600" i="1" dirty="0">
              <a:latin typeface="+mj-lt"/>
              <a:ea typeface="ＭＳ Ｐゴシック" pitchFamily="-84" charset="-128"/>
              <a:cs typeface="ＭＳ Ｐゴシック" pitchFamily="-84" charset="-128"/>
            </a:endParaRPr>
          </a:p>
          <a:p>
            <a:endParaRPr lang="en-US" sz="100" i="1" dirty="0">
              <a:latin typeface="+mj-lt"/>
              <a:ea typeface="ＭＳ Ｐゴシック" pitchFamily="-84" charset="-128"/>
              <a:cs typeface="ＭＳ Ｐゴシック" pitchFamily="-84" charset="-128"/>
            </a:endParaRPr>
          </a:p>
          <a:p>
            <a:endParaRPr lang="en-US" sz="2000" dirty="0">
              <a:latin typeface="+mj-lt"/>
            </a:endParaRPr>
          </a:p>
        </p:txBody>
      </p:sp>
      <p:sp>
        <p:nvSpPr>
          <p:cNvPr id="4" name="Title 3"/>
          <p:cNvSpPr>
            <a:spLocks noGrp="1"/>
          </p:cNvSpPr>
          <p:nvPr>
            <p:ph type="ctrTitle"/>
          </p:nvPr>
        </p:nvSpPr>
        <p:spPr/>
        <p:txBody>
          <a:bodyPr/>
          <a:lstStyle/>
          <a:p>
            <a:r>
              <a:rPr lang="en-US" sz="2800" dirty="0" smtClean="0">
                <a:latin typeface="+mj-lt"/>
              </a:rPr>
              <a:t>Biomedical Informatics:</a:t>
            </a:r>
            <a:br>
              <a:rPr lang="en-US" sz="2800" dirty="0" smtClean="0">
                <a:latin typeface="+mj-lt"/>
              </a:rPr>
            </a:br>
            <a:r>
              <a:rPr lang="en-US" sz="2800" dirty="0" smtClean="0">
                <a:latin typeface="+mj-lt"/>
              </a:rPr>
              <a:t>Introduction and Definitions</a:t>
            </a:r>
            <a:endParaRPr lang="en-US" sz="2800" dirty="0">
              <a:latin typeface="+mj-lt"/>
            </a:endParaRPr>
          </a:p>
        </p:txBody>
      </p:sp>
      <p:sp>
        <p:nvSpPr>
          <p:cNvPr id="6" name="Text Placeholder 5"/>
          <p:cNvSpPr>
            <a:spLocks noGrp="1"/>
          </p:cNvSpPr>
          <p:nvPr>
            <p:ph type="body" sz="quarter" idx="10"/>
          </p:nvPr>
        </p:nvSpPr>
        <p:spPr>
          <a:xfrm>
            <a:off x="4424363" y="158750"/>
            <a:ext cx="4613275" cy="461665"/>
          </a:xfrm>
          <a:prstGeom prst="rect">
            <a:avLst/>
          </a:prstGeom>
        </p:spPr>
        <p:txBody>
          <a:bodyPr/>
          <a:lstStyle/>
          <a:p>
            <a:pPr algn="r"/>
            <a:r>
              <a:rPr lang="en-US" dirty="0" smtClean="0">
                <a:latin typeface="+mj-lt"/>
              </a:rPr>
              <a:t>Summer Institute / HIT Series</a:t>
            </a:r>
            <a:endParaRPr lang="en-US" dirty="0">
              <a:latin typeface="+mj-lt"/>
            </a:endParaRPr>
          </a:p>
        </p:txBody>
      </p:sp>
      <p:sp>
        <p:nvSpPr>
          <p:cNvPr id="7" name="Subtitle 4"/>
          <p:cNvSpPr txBox="1">
            <a:spLocks/>
          </p:cNvSpPr>
          <p:nvPr/>
        </p:nvSpPr>
        <p:spPr>
          <a:xfrm>
            <a:off x="7165731" y="6323623"/>
            <a:ext cx="1846385" cy="402492"/>
          </a:xfrm>
          <a:prstGeom prst="rect">
            <a:avLst/>
          </a:prstGeom>
        </p:spPr>
        <p:txBody>
          <a:bodyPr anchor="ctr"/>
          <a:lstStyle>
            <a:lvl1pPr marL="0" indent="0" algn="l" rtl="0" eaLnBrk="1" fontAlgn="base" hangingPunct="1">
              <a:spcBef>
                <a:spcPct val="0"/>
              </a:spcBef>
              <a:spcAft>
                <a:spcPct val="0"/>
              </a:spcAft>
              <a:buClr>
                <a:srgbClr val="126F90"/>
              </a:buClr>
              <a:buSzPct val="70000"/>
              <a:buFont typeface="Wingdings" pitchFamily="-111" charset="2"/>
              <a:buNone/>
              <a:defRPr sz="2400">
                <a:solidFill>
                  <a:srgbClr val="FFFAD5"/>
                </a:solidFill>
                <a:latin typeface="Verdana" pitchFamily="34" charset="0"/>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Verdana" pitchFamily="34" charset="0"/>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Verdana" pitchFamily="34" charset="0"/>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Verdana" pitchFamily="34" charset="0"/>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Verdana" pitchFamily="34" charset="0"/>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lgn="r"/>
            <a:r>
              <a:rPr lang="en-US" sz="1200" i="1" kern="0" dirty="0" smtClean="0">
                <a:latin typeface="+mj-lt"/>
                <a:ea typeface="ＭＳ Ｐゴシック" pitchFamily="-84" charset="-128"/>
                <a:cs typeface="ＭＳ Ｐゴシック" pitchFamily="-84" charset="-128"/>
              </a:rPr>
              <a:t>2 </a:t>
            </a:r>
            <a:r>
              <a:rPr lang="en-US" sz="1200" i="1" kern="0" dirty="0" err="1" smtClean="0">
                <a:latin typeface="+mj-lt"/>
                <a:ea typeface="ＭＳ Ｐゴシック" pitchFamily="-84" charset="-128"/>
                <a:cs typeface="ＭＳ Ｐゴシック" pitchFamily="-84" charset="-128"/>
              </a:rPr>
              <a:t>hrs</a:t>
            </a:r>
            <a:r>
              <a:rPr lang="en-US" sz="1200" i="1" kern="0" dirty="0" smtClean="0">
                <a:latin typeface="+mj-lt"/>
                <a:ea typeface="ＭＳ Ｐゴシック" pitchFamily="-84" charset="-128"/>
                <a:cs typeface="ＭＳ Ｐゴシック" pitchFamily="-84" charset="-128"/>
              </a:rPr>
              <a:t> / ~80 slides</a:t>
            </a:r>
            <a:endParaRPr lang="en-US" sz="1200" i="1" kern="0" dirty="0">
              <a:latin typeface="+mj-lt"/>
            </a:endParaRPr>
          </a:p>
        </p:txBody>
      </p:sp>
    </p:spTree>
    <p:extLst>
      <p:ext uri="{BB962C8B-B14F-4D97-AF65-F5344CB8AC3E}">
        <p14:creationId xmlns:p14="http://schemas.microsoft.com/office/powerpoint/2010/main" val="273638449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760157528"/>
              </p:ext>
            </p:extLst>
          </p:nvPr>
        </p:nvGraphicFramePr>
        <p:xfrm>
          <a:off x="876300" y="1054946"/>
          <a:ext cx="7721600" cy="5147733"/>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Healthcare – Cost </a:t>
            </a:r>
            <a:r>
              <a:rPr lang="en-US" dirty="0">
                <a:sym typeface="Wingdings" panose="05000000000000000000" pitchFamily="2" charset="2"/>
              </a:rPr>
              <a:t> </a:t>
            </a:r>
            <a:r>
              <a:rPr lang="en-US" dirty="0" smtClean="0"/>
              <a:t>Waste</a:t>
            </a:r>
            <a:endParaRPr lang="en-US" dirty="0"/>
          </a:p>
        </p:txBody>
      </p:sp>
      <p:sp>
        <p:nvSpPr>
          <p:cNvPr id="6" name="TextBox 8"/>
          <p:cNvSpPr txBox="1">
            <a:spLocks noChangeArrowheads="1"/>
          </p:cNvSpPr>
          <p:nvPr/>
        </p:nvSpPr>
        <p:spPr bwMode="auto">
          <a:xfrm>
            <a:off x="1955800" y="5867400"/>
            <a:ext cx="510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smtClean="0">
                <a:latin typeface="+mj-lt"/>
              </a:rPr>
              <a:t>Healthcare Dollars Waste (in billions)</a:t>
            </a:r>
            <a:br>
              <a:rPr lang="en-US" altLang="en-US" sz="1400" dirty="0" smtClean="0">
                <a:latin typeface="+mj-lt"/>
              </a:rPr>
            </a:br>
            <a:r>
              <a:rPr lang="en-US" altLang="en-US" sz="1400" dirty="0" smtClean="0">
                <a:latin typeface="+mj-lt"/>
              </a:rPr>
              <a:t>Total $765 billion (around 25% of healthcare cost) </a:t>
            </a:r>
            <a:endParaRPr lang="en-US" altLang="en-US" sz="14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10</a:t>
            </a:fld>
            <a:endParaRPr lang="en-US" dirty="0"/>
          </a:p>
        </p:txBody>
      </p:sp>
    </p:spTree>
    <p:extLst>
      <p:ext uri="{BB962C8B-B14F-4D97-AF65-F5344CB8AC3E}">
        <p14:creationId xmlns:p14="http://schemas.microsoft.com/office/powerpoint/2010/main" val="2194153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Healthcare – Cost </a:t>
            </a:r>
            <a:r>
              <a:rPr lang="en-US" dirty="0" smtClean="0">
                <a:sym typeface="Wingdings" panose="05000000000000000000" pitchFamily="2" charset="2"/>
              </a:rPr>
              <a:t></a:t>
            </a:r>
            <a:r>
              <a:rPr lang="en-US" dirty="0" smtClean="0"/>
              <a:t> vs Outcome (Life Expectancy)</a:t>
            </a:r>
            <a:endParaRPr lang="en-US" dirty="0"/>
          </a:p>
        </p:txBody>
      </p:sp>
      <p:sp>
        <p:nvSpPr>
          <p:cNvPr id="6" name="TextBox 8"/>
          <p:cNvSpPr txBox="1">
            <a:spLocks noChangeArrowheads="1"/>
          </p:cNvSpPr>
          <p:nvPr/>
        </p:nvSpPr>
        <p:spPr bwMode="auto">
          <a:xfrm>
            <a:off x="1955800" y="58674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a:latin typeface="+mj-lt"/>
              </a:rPr>
              <a:t>Life expectancy versus healthcare spending</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219200"/>
            <a:ext cx="52832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11</a:t>
            </a:fld>
            <a:endParaRPr lang="en-US" dirty="0"/>
          </a:p>
        </p:txBody>
      </p:sp>
    </p:spTree>
    <p:extLst>
      <p:ext uri="{BB962C8B-B14F-4D97-AF65-F5344CB8AC3E}">
        <p14:creationId xmlns:p14="http://schemas.microsoft.com/office/powerpoint/2010/main" val="3485810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Healthcare – Triple Aims</a:t>
            </a:r>
            <a:endParaRPr lang="en-US" dirty="0"/>
          </a:p>
        </p:txBody>
      </p:sp>
      <p:sp>
        <p:nvSpPr>
          <p:cNvPr id="6" name="TextBox 8"/>
          <p:cNvSpPr txBox="1">
            <a:spLocks noChangeArrowheads="1"/>
          </p:cNvSpPr>
          <p:nvPr/>
        </p:nvSpPr>
        <p:spPr bwMode="auto">
          <a:xfrm>
            <a:off x="1320800" y="5867400"/>
            <a:ext cx="637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smtClean="0">
                <a:latin typeface="+mj-lt"/>
              </a:rPr>
              <a:t>Triple Aims developed by the Institute for Healthcare Improvement (IHI)</a:t>
            </a:r>
            <a:endParaRPr lang="en-US" altLang="en-US" sz="1400" dirty="0">
              <a:latin typeface="+mj-lt"/>
            </a:endParaRPr>
          </a:p>
        </p:txBody>
      </p:sp>
      <p:sp>
        <p:nvSpPr>
          <p:cNvPr id="4" name="Oval 14"/>
          <p:cNvSpPr>
            <a:spLocks noChangeArrowheads="1"/>
          </p:cNvSpPr>
          <p:nvPr/>
        </p:nvSpPr>
        <p:spPr bwMode="auto">
          <a:xfrm>
            <a:off x="3209924" y="1073309"/>
            <a:ext cx="2724150" cy="2627448"/>
          </a:xfrm>
          <a:prstGeom prst="ellipse">
            <a:avLst/>
          </a:prstGeom>
          <a:solidFill>
            <a:srgbClr val="FAE866">
              <a:alpha val="60000"/>
            </a:srgb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200" b="1" dirty="0" smtClean="0">
                <a:latin typeface="+mj-lt"/>
                <a:ea typeface="+mn-ea"/>
                <a:cs typeface="+mn-cs"/>
              </a:rPr>
              <a:t>Better Health for the Population </a:t>
            </a:r>
            <a:endParaRPr lang="en-US" sz="1200" b="1" dirty="0">
              <a:latin typeface="+mj-lt"/>
              <a:ea typeface="+mn-ea"/>
              <a:cs typeface="+mn-cs"/>
            </a:endParaRPr>
          </a:p>
        </p:txBody>
      </p:sp>
      <p:sp>
        <p:nvSpPr>
          <p:cNvPr id="5" name="Oval 14"/>
          <p:cNvSpPr>
            <a:spLocks noChangeArrowheads="1"/>
          </p:cNvSpPr>
          <p:nvPr/>
        </p:nvSpPr>
        <p:spPr bwMode="auto">
          <a:xfrm>
            <a:off x="4508500" y="2971800"/>
            <a:ext cx="2724150" cy="2627448"/>
          </a:xfrm>
          <a:prstGeom prst="ellipse">
            <a:avLst/>
          </a:prstGeom>
          <a:solidFill>
            <a:schemeClr val="accent5">
              <a:lumMod val="60000"/>
              <a:lumOff val="40000"/>
              <a:alpha val="60000"/>
            </a:scheme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200" b="1" dirty="0" smtClean="0">
                <a:latin typeface="+mj-lt"/>
                <a:ea typeface="+mn-ea"/>
                <a:cs typeface="+mn-cs"/>
              </a:rPr>
              <a:t>Better Care for the Individuals</a:t>
            </a:r>
            <a:endParaRPr lang="en-US" sz="1200" b="1" dirty="0">
              <a:latin typeface="+mj-lt"/>
              <a:ea typeface="+mn-ea"/>
              <a:cs typeface="+mn-cs"/>
            </a:endParaRPr>
          </a:p>
        </p:txBody>
      </p:sp>
      <p:sp>
        <p:nvSpPr>
          <p:cNvPr id="7" name="Oval 14"/>
          <p:cNvSpPr>
            <a:spLocks noChangeArrowheads="1"/>
          </p:cNvSpPr>
          <p:nvPr/>
        </p:nvSpPr>
        <p:spPr bwMode="auto">
          <a:xfrm>
            <a:off x="2095500" y="2971800"/>
            <a:ext cx="2724150" cy="2627448"/>
          </a:xfrm>
          <a:prstGeom prst="ellipse">
            <a:avLst/>
          </a:prstGeom>
          <a:solidFill>
            <a:schemeClr val="accent2">
              <a:lumMod val="60000"/>
              <a:lumOff val="40000"/>
              <a:alpha val="60000"/>
            </a:scheme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200" b="1" dirty="0" smtClean="0">
                <a:latin typeface="+mj-lt"/>
                <a:ea typeface="+mn-ea"/>
                <a:cs typeface="+mn-cs"/>
              </a:rPr>
              <a:t>Lower Cost Through Improvements</a:t>
            </a:r>
            <a:endParaRPr lang="en-US" sz="1200" b="1" dirty="0">
              <a:latin typeface="+mj-lt"/>
              <a:ea typeface="+mn-ea"/>
              <a:cs typeface="+mn-cs"/>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12</a:t>
            </a:fld>
            <a:endParaRPr lang="en-US" dirty="0"/>
          </a:p>
        </p:txBody>
      </p:sp>
    </p:spTree>
    <p:extLst>
      <p:ext uri="{BB962C8B-B14F-4D97-AF65-F5344CB8AC3E}">
        <p14:creationId xmlns:p14="http://schemas.microsoft.com/office/powerpoint/2010/main" val="291335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Health Informatics Principles</a:t>
            </a:r>
            <a:endParaRPr lang="en-US" sz="2400" dirty="0"/>
          </a:p>
        </p:txBody>
      </p:sp>
    </p:spTree>
    <p:extLst>
      <p:ext uri="{BB962C8B-B14F-4D97-AF65-F5344CB8AC3E}">
        <p14:creationId xmlns:p14="http://schemas.microsoft.com/office/powerpoint/2010/main" val="23501409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Biomedical / Health </a:t>
            </a:r>
            <a:r>
              <a:rPr lang="en-US" dirty="0"/>
              <a:t>Informatics </a:t>
            </a:r>
            <a:r>
              <a:rPr lang="en-US" dirty="0" smtClean="0"/>
              <a:t>– Concept &amp; Definition</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a:latin typeface="+mj-lt"/>
              </a:rPr>
              <a:t>The science of </a:t>
            </a:r>
            <a:r>
              <a:rPr lang="en-US" sz="1600" dirty="0" smtClean="0">
                <a:latin typeface="+mj-lt"/>
              </a:rPr>
              <a:t>information (Information </a:t>
            </a:r>
            <a:r>
              <a:rPr lang="en-US" sz="1600" dirty="0">
                <a:latin typeface="+mj-lt"/>
              </a:rPr>
              <a:t>= data with </a:t>
            </a:r>
            <a:r>
              <a:rPr lang="en-US" sz="1600" dirty="0" smtClean="0">
                <a:latin typeface="+mj-lt"/>
              </a:rPr>
              <a:t>meaning / Humans will benefit from information)</a:t>
            </a:r>
          </a:p>
          <a:p>
            <a:pPr lvl="1">
              <a:spcBef>
                <a:spcPts val="1200"/>
              </a:spcBef>
              <a:buFont typeface="Arial" panose="020B0604020202020204" pitchFamily="34" charset="0"/>
              <a:buChar char="•"/>
            </a:pPr>
            <a:endParaRPr lang="en-US" sz="1600" dirty="0">
              <a:latin typeface="+mj-lt"/>
            </a:endParaRPr>
          </a:p>
          <a:p>
            <a:pPr lvl="1">
              <a:spcBef>
                <a:spcPts val="1200"/>
              </a:spcBef>
              <a:buFont typeface="Arial" panose="020B0604020202020204" pitchFamily="34" charset="0"/>
              <a:buChar char="•"/>
            </a:pPr>
            <a:endParaRPr lang="en-US" sz="1600" dirty="0" smtClean="0">
              <a:latin typeface="+mj-lt"/>
            </a:endParaRPr>
          </a:p>
          <a:p>
            <a:pPr>
              <a:spcBef>
                <a:spcPts val="1200"/>
              </a:spcBef>
            </a:pPr>
            <a:r>
              <a:rPr lang="en-US" sz="1600" dirty="0" smtClean="0">
                <a:solidFill>
                  <a:srgbClr val="FF0000"/>
                </a:solidFill>
                <a:latin typeface="+mj-lt"/>
              </a:rPr>
              <a:t>Data</a:t>
            </a:r>
            <a:r>
              <a:rPr lang="en-US" sz="1600" dirty="0" smtClean="0">
                <a:latin typeface="+mj-lt"/>
              </a:rPr>
              <a:t> </a:t>
            </a:r>
            <a:r>
              <a:rPr lang="en-US" sz="1600" dirty="0" smtClean="0">
                <a:latin typeface="+mj-lt"/>
                <a:sym typeface="Wingdings" panose="05000000000000000000" pitchFamily="2" charset="2"/>
              </a:rPr>
              <a:t> </a:t>
            </a:r>
            <a:r>
              <a:rPr lang="en-US" sz="1600" dirty="0" smtClean="0">
                <a:solidFill>
                  <a:srgbClr val="FF0000"/>
                </a:solidFill>
                <a:latin typeface="+mj-lt"/>
                <a:sym typeface="Wingdings" panose="05000000000000000000" pitchFamily="2" charset="2"/>
              </a:rPr>
              <a:t>Information</a:t>
            </a:r>
            <a:r>
              <a:rPr lang="en-US" sz="1600" dirty="0" smtClean="0">
                <a:latin typeface="+mj-lt"/>
                <a:sym typeface="Wingdings" panose="05000000000000000000" pitchFamily="2" charset="2"/>
              </a:rPr>
              <a:t> (who, when, where, what)  </a:t>
            </a:r>
            <a:r>
              <a:rPr lang="en-US" sz="1600" dirty="0" smtClean="0">
                <a:solidFill>
                  <a:srgbClr val="FF0000"/>
                </a:solidFill>
                <a:latin typeface="+mj-lt"/>
                <a:sym typeface="Wingdings" panose="05000000000000000000" pitchFamily="2" charset="2"/>
              </a:rPr>
              <a:t>Knowledge</a:t>
            </a:r>
            <a:r>
              <a:rPr lang="en-US" sz="1600" dirty="0" smtClean="0">
                <a:latin typeface="+mj-lt"/>
                <a:sym typeface="Wingdings" panose="05000000000000000000" pitchFamily="2" charset="2"/>
              </a:rPr>
              <a:t> (how)  </a:t>
            </a:r>
            <a:r>
              <a:rPr lang="en-US" sz="1600" dirty="0" smtClean="0">
                <a:solidFill>
                  <a:srgbClr val="FF0000"/>
                </a:solidFill>
                <a:latin typeface="+mj-lt"/>
                <a:sym typeface="Wingdings" panose="05000000000000000000" pitchFamily="2" charset="2"/>
              </a:rPr>
              <a:t>Wisdom</a:t>
            </a:r>
            <a:r>
              <a:rPr lang="en-US" sz="1600" dirty="0" smtClean="0">
                <a:latin typeface="+mj-lt"/>
                <a:sym typeface="Wingdings" panose="05000000000000000000" pitchFamily="2" charset="2"/>
              </a:rPr>
              <a:t> (why)</a:t>
            </a:r>
          </a:p>
          <a:p>
            <a:pPr>
              <a:spcBef>
                <a:spcPts val="1200"/>
              </a:spcBef>
            </a:pPr>
            <a:r>
              <a:rPr lang="en-US" sz="1600" dirty="0" smtClean="0">
                <a:solidFill>
                  <a:srgbClr val="FF0000"/>
                </a:solidFill>
                <a:latin typeface="+mj-lt"/>
              </a:rPr>
              <a:t>AMIA</a:t>
            </a:r>
            <a:r>
              <a:rPr lang="en-US" sz="1600" dirty="0" smtClean="0">
                <a:latin typeface="+mj-lt"/>
              </a:rPr>
              <a:t>’s definition of HI </a:t>
            </a:r>
            <a:r>
              <a:rPr lang="en-US" sz="1600" dirty="0" smtClean="0">
                <a:latin typeface="+mj-lt"/>
                <a:sym typeface="Wingdings" panose="05000000000000000000" pitchFamily="2" charset="2"/>
              </a:rPr>
              <a:t> </a:t>
            </a:r>
            <a:r>
              <a:rPr lang="en-US" sz="1600" dirty="0" smtClean="0">
                <a:latin typeface="+mj-lt"/>
              </a:rPr>
              <a:t>“Biomedical informatics (BMI) is the interdisciplinary field that studies and pursues the effective uses of biomedical data, information, and knowledge for scientific inquiry, problem solving, and decision making, motivated by efforts to improve human health.”</a:t>
            </a:r>
          </a:p>
          <a:p>
            <a:pPr>
              <a:spcBef>
                <a:spcPts val="1200"/>
              </a:spcBef>
            </a:pPr>
            <a:r>
              <a:rPr lang="en-US" sz="1600" dirty="0" smtClean="0">
                <a:solidFill>
                  <a:srgbClr val="FF0000"/>
                </a:solidFill>
                <a:latin typeface="+mj-lt"/>
              </a:rPr>
              <a:t>WHO</a:t>
            </a:r>
            <a:r>
              <a:rPr lang="en-US" sz="1600" dirty="0" smtClean="0">
                <a:latin typeface="+mj-lt"/>
              </a:rPr>
              <a:t>’s definition of </a:t>
            </a:r>
            <a:r>
              <a:rPr lang="en-US" sz="1600" dirty="0" err="1" smtClean="0">
                <a:latin typeface="+mj-lt"/>
              </a:rPr>
              <a:t>eHealth</a:t>
            </a:r>
            <a:r>
              <a:rPr lang="en-US" sz="1600" dirty="0" smtClean="0">
                <a:latin typeface="+mj-lt"/>
              </a:rPr>
              <a:t> </a:t>
            </a:r>
            <a:r>
              <a:rPr lang="en-US" sz="1600" dirty="0" smtClean="0">
                <a:latin typeface="+mj-lt"/>
                <a:sym typeface="Wingdings" panose="05000000000000000000" pitchFamily="2" charset="2"/>
              </a:rPr>
              <a:t> “Use of information and communication technologies for health for different purposes”</a:t>
            </a:r>
          </a:p>
          <a:p>
            <a:pPr>
              <a:spcBef>
                <a:spcPts val="1200"/>
              </a:spcBef>
            </a:pPr>
            <a:r>
              <a:rPr lang="en-US" sz="1600" dirty="0" smtClean="0">
                <a:solidFill>
                  <a:srgbClr val="FF0000"/>
                </a:solidFill>
                <a:latin typeface="+mj-lt"/>
                <a:sym typeface="Wingdings" panose="05000000000000000000" pitchFamily="2" charset="2"/>
              </a:rPr>
              <a:t>HIMSS</a:t>
            </a:r>
            <a:r>
              <a:rPr lang="en-US" sz="1600" dirty="0" smtClean="0">
                <a:latin typeface="+mj-lt"/>
                <a:sym typeface="Wingdings" panose="05000000000000000000" pitchFamily="2" charset="2"/>
              </a:rPr>
              <a:t> definition of </a:t>
            </a:r>
            <a:r>
              <a:rPr lang="en-US" sz="1600" dirty="0" err="1" smtClean="0">
                <a:latin typeface="+mj-lt"/>
                <a:sym typeface="Wingdings" panose="05000000000000000000" pitchFamily="2" charset="2"/>
              </a:rPr>
              <a:t>eHealth</a:t>
            </a:r>
            <a:r>
              <a:rPr lang="en-US" sz="1600" dirty="0" smtClean="0">
                <a:latin typeface="+mj-lt"/>
                <a:sym typeface="Wingdings" panose="05000000000000000000" pitchFamily="2" charset="2"/>
              </a:rPr>
              <a:t>  “Application of the Internet/other technologies to health care for various goals and objectives”</a:t>
            </a:r>
          </a:p>
          <a:p>
            <a:pPr>
              <a:spcBef>
                <a:spcPts val="1200"/>
              </a:spcBef>
            </a:pPr>
            <a:r>
              <a:rPr lang="en-US" sz="1600" dirty="0">
                <a:solidFill>
                  <a:srgbClr val="FF0000"/>
                </a:solidFill>
                <a:latin typeface="+mj-lt"/>
              </a:rPr>
              <a:t>Academic</a:t>
            </a:r>
            <a:r>
              <a:rPr lang="en-US" sz="1600" dirty="0">
                <a:latin typeface="+mj-lt"/>
              </a:rPr>
              <a:t> definition of HI </a:t>
            </a:r>
            <a:r>
              <a:rPr lang="en-US" sz="1600" dirty="0" smtClean="0">
                <a:latin typeface="+mj-lt"/>
                <a:sym typeface="Wingdings" panose="05000000000000000000" pitchFamily="2" charset="2"/>
              </a:rPr>
              <a:t></a:t>
            </a:r>
            <a:r>
              <a:rPr lang="en-US" sz="1600" dirty="0" smtClean="0">
                <a:latin typeface="+mj-lt"/>
              </a:rPr>
              <a:t> “A </a:t>
            </a:r>
            <a:r>
              <a:rPr lang="en-US" sz="1600" dirty="0">
                <a:latin typeface="+mj-lt"/>
              </a:rPr>
              <a:t>rapidly developing scientific field that deals with resources, devices, and formalized methods for optimizing the storage, retrieval, and management of biomedical information for problem solving and decision making.”</a:t>
            </a:r>
          </a:p>
          <a:p>
            <a:pPr>
              <a:spcBef>
                <a:spcPts val="1200"/>
              </a:spcBef>
            </a:pPr>
            <a:endParaRPr lang="en-US" sz="1600" dirty="0" smtClean="0">
              <a:latin typeface="+mj-lt"/>
            </a:endParaRPr>
          </a:p>
          <a:p>
            <a:pPr lvl="1">
              <a:spcBef>
                <a:spcPts val="1200"/>
              </a:spcBef>
              <a:buFont typeface="Arial" panose="020B0604020202020204" pitchFamily="34" charset="0"/>
              <a:buChar char="•"/>
            </a:pPr>
            <a:endParaRPr lang="en-US" sz="1600" dirty="0">
              <a:latin typeface="+mj-lt"/>
            </a:endParaRPr>
          </a:p>
        </p:txBody>
      </p:sp>
      <p:pic>
        <p:nvPicPr>
          <p:cNvPr id="7" name="Picture 2" descr="The illustration of this theorem is that of  - parentheses, picture of a head of a person, a plus sign, picture of a computer, parentheses, greater than symbol, picture of head of pers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760980" y="1569457"/>
            <a:ext cx="4338320" cy="820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14</a:t>
            </a:fld>
            <a:endParaRPr lang="en-US" dirty="0"/>
          </a:p>
        </p:txBody>
      </p:sp>
    </p:spTree>
    <p:extLst>
      <p:ext uri="{BB962C8B-B14F-4D97-AF65-F5344CB8AC3E}">
        <p14:creationId xmlns:p14="http://schemas.microsoft.com/office/powerpoint/2010/main" val="247895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Health Informatics – History</a:t>
            </a:r>
            <a:endParaRPr lang="en-US" dirty="0"/>
          </a:p>
        </p:txBody>
      </p:sp>
      <p:pic>
        <p:nvPicPr>
          <p:cNvPr id="7" name="Picture 2" descr="The illustration of this theorem is that of  - parentheses, picture of a head of a person, a plus sign, picture of a computer, parentheses, greater than symbol, picture of head of pers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20427" y="5498431"/>
            <a:ext cx="3684553" cy="6964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ttp://healthcaretechnologymagazine.com/HTM/images/News-Photos/Electronic-Health-Records-Empower-Patients-Equip-Doct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35" y="1334450"/>
            <a:ext cx="5855372" cy="387794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441" y="3011905"/>
            <a:ext cx="2743200" cy="2743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E:\Personal\WinFolders\Desktop\medica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697" y="752754"/>
            <a:ext cx="29606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l="25957" t="926" r="25224" b="1852"/>
          <a:stretch>
            <a:fillRect/>
          </a:stretch>
        </p:blipFill>
        <p:spPr bwMode="auto">
          <a:xfrm>
            <a:off x="4571999" y="613012"/>
            <a:ext cx="4495800" cy="56705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5888" y="528103"/>
            <a:ext cx="4625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03022" y="1608906"/>
            <a:ext cx="3419141" cy="3260558"/>
            <a:chOff x="1046747" y="-4740442"/>
            <a:chExt cx="3419141" cy="3260558"/>
          </a:xfrm>
        </p:grpSpPr>
        <p:sp>
          <p:nvSpPr>
            <p:cNvPr id="3" name="Rectangle 2"/>
            <p:cNvSpPr/>
            <p:nvPr/>
          </p:nvSpPr>
          <p:spPr bwMode="auto">
            <a:xfrm>
              <a:off x="1046747" y="-4740442"/>
              <a:ext cx="3419141" cy="3260558"/>
            </a:xfrm>
            <a:prstGeom prst="rect">
              <a:avLst/>
            </a:prstGeom>
            <a:solidFill>
              <a:schemeClr val="bg1"/>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nvGrpSpPr>
            <p:cNvPr id="2" name="Group 1"/>
            <p:cNvGrpSpPr/>
            <p:nvPr/>
          </p:nvGrpSpPr>
          <p:grpSpPr>
            <a:xfrm>
              <a:off x="1165642" y="-4631598"/>
              <a:ext cx="3181350" cy="2947988"/>
              <a:chOff x="4571999" y="2129589"/>
              <a:chExt cx="3181350" cy="2947988"/>
            </a:xfrm>
          </p:grpSpPr>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1999" y="3196389"/>
                <a:ext cx="30480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399" y="2129589"/>
                <a:ext cx="15049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Slide Number Placeholder 4"/>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15</a:t>
            </a:fld>
            <a:endParaRPr lang="en-US" dirty="0"/>
          </a:p>
        </p:txBody>
      </p:sp>
    </p:spTree>
    <p:extLst>
      <p:ext uri="{BB962C8B-B14F-4D97-AF65-F5344CB8AC3E}">
        <p14:creationId xmlns:p14="http://schemas.microsoft.com/office/powerpoint/2010/main" val="317708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86244" y="4652635"/>
            <a:ext cx="6124356" cy="990600"/>
            <a:chOff x="2486244" y="4652635"/>
            <a:chExt cx="6124356" cy="990600"/>
          </a:xfrm>
        </p:grpSpPr>
        <p:sp>
          <p:nvSpPr>
            <p:cNvPr id="22" name="Down Arrow 21"/>
            <p:cNvSpPr/>
            <p:nvPr/>
          </p:nvSpPr>
          <p:spPr bwMode="auto">
            <a:xfrm rot="16200000">
              <a:off x="5243622" y="1895257"/>
              <a:ext cx="609600" cy="6124356"/>
            </a:xfrm>
            <a:prstGeom prst="downArrow">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mj-lt"/>
              </a:endParaRPr>
            </a:p>
          </p:txBody>
        </p:sp>
        <p:sp>
          <p:nvSpPr>
            <p:cNvPr id="23" name="Rectangle 22"/>
            <p:cNvSpPr/>
            <p:nvPr/>
          </p:nvSpPr>
          <p:spPr bwMode="auto">
            <a:xfrm>
              <a:off x="2486244" y="5186035"/>
              <a:ext cx="1676400" cy="457200"/>
            </a:xfrm>
            <a:prstGeom prst="rect">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200" dirty="0" smtClean="0">
                  <a:latin typeface="+mj-lt"/>
                  <a:ea typeface="Verdana" pitchFamily="34" charset="0"/>
                  <a:cs typeface="Verdana" pitchFamily="34" charset="0"/>
                </a:rPr>
                <a:t>Molecular Research</a:t>
              </a:r>
              <a:endParaRPr lang="en-US" sz="1200" dirty="0">
                <a:latin typeface="+mj-lt"/>
                <a:ea typeface="Verdana" pitchFamily="34" charset="0"/>
                <a:cs typeface="Verdana" pitchFamily="34" charset="0"/>
              </a:endParaRPr>
            </a:p>
          </p:txBody>
        </p:sp>
        <p:sp>
          <p:nvSpPr>
            <p:cNvPr id="24" name="Rectangle 23"/>
            <p:cNvSpPr/>
            <p:nvPr/>
          </p:nvSpPr>
          <p:spPr bwMode="auto">
            <a:xfrm>
              <a:off x="6553200" y="5186035"/>
              <a:ext cx="1676400" cy="457200"/>
            </a:xfrm>
            <a:prstGeom prst="rect">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200" dirty="0" smtClean="0">
                  <a:latin typeface="+mj-lt"/>
                  <a:ea typeface="Verdana" pitchFamily="34" charset="0"/>
                  <a:cs typeface="Verdana" pitchFamily="34" charset="0"/>
                </a:rPr>
                <a:t>Health Research</a:t>
              </a:r>
              <a:endParaRPr lang="en-US" sz="1200" dirty="0">
                <a:latin typeface="+mj-lt"/>
                <a:ea typeface="Verdana" pitchFamily="34" charset="0"/>
                <a:cs typeface="Verdana" pitchFamily="34" charset="0"/>
              </a:endParaRPr>
            </a:p>
          </p:txBody>
        </p:sp>
      </p:grpSp>
      <p:grpSp>
        <p:nvGrpSpPr>
          <p:cNvPr id="4" name="Group 3"/>
          <p:cNvGrpSpPr/>
          <p:nvPr/>
        </p:nvGrpSpPr>
        <p:grpSpPr>
          <a:xfrm>
            <a:off x="3476735" y="1666220"/>
            <a:ext cx="4365097" cy="2552610"/>
            <a:chOff x="3476735" y="1666220"/>
            <a:chExt cx="4365097" cy="2552610"/>
          </a:xfrm>
        </p:grpSpPr>
        <p:cxnSp>
          <p:nvCxnSpPr>
            <p:cNvPr id="17" name="Straight Arrow Connector 16"/>
            <p:cNvCxnSpPr>
              <a:stCxn id="11" idx="2"/>
              <a:endCxn id="12" idx="0"/>
            </p:cNvCxnSpPr>
            <p:nvPr/>
          </p:nvCxnSpPr>
          <p:spPr bwMode="auto">
            <a:xfrm flipH="1">
              <a:off x="3476735" y="1666220"/>
              <a:ext cx="1934378" cy="1726138"/>
            </a:xfrm>
            <a:prstGeom prst="straightConnector1">
              <a:avLst/>
            </a:prstGeom>
            <a:ln>
              <a:solidFill>
                <a:srgbClr val="006699"/>
              </a:solidFill>
              <a:headEnd type="none" w="med" len="med"/>
              <a:tailEnd type="arrow" w="med" len="med"/>
            </a:ln>
          </p:spPr>
          <p:style>
            <a:lnRef idx="2">
              <a:schemeClr val="accent2"/>
            </a:lnRef>
            <a:fillRef idx="1">
              <a:schemeClr val="lt1"/>
            </a:fillRef>
            <a:effectRef idx="0">
              <a:schemeClr val="accent2"/>
            </a:effectRef>
            <a:fontRef idx="minor">
              <a:schemeClr val="dk1"/>
            </a:fontRef>
          </p:style>
        </p:cxnSp>
        <p:cxnSp>
          <p:nvCxnSpPr>
            <p:cNvPr id="18" name="Straight Arrow Connector 17"/>
            <p:cNvCxnSpPr>
              <a:stCxn id="11" idx="2"/>
              <a:endCxn id="13" idx="0"/>
            </p:cNvCxnSpPr>
            <p:nvPr/>
          </p:nvCxnSpPr>
          <p:spPr bwMode="auto">
            <a:xfrm flipH="1">
              <a:off x="4262894" y="1666220"/>
              <a:ext cx="1148219" cy="2552610"/>
            </a:xfrm>
            <a:prstGeom prst="straightConnector1">
              <a:avLst/>
            </a:prstGeom>
            <a:ln>
              <a:solidFill>
                <a:srgbClr val="006699"/>
              </a:solidFill>
              <a:headEnd type="none" w="med" len="med"/>
              <a:tailEnd type="arrow" w="med" len="med"/>
            </a:ln>
          </p:spPr>
          <p:style>
            <a:lnRef idx="2">
              <a:schemeClr val="accent2"/>
            </a:lnRef>
            <a:fillRef idx="1">
              <a:schemeClr val="lt1"/>
            </a:fillRef>
            <a:effectRef idx="0">
              <a:schemeClr val="accent2"/>
            </a:effectRef>
            <a:fontRef idx="minor">
              <a:schemeClr val="dk1"/>
            </a:fontRef>
          </p:style>
        </p:cxnSp>
        <p:cxnSp>
          <p:nvCxnSpPr>
            <p:cNvPr id="19" name="Straight Arrow Connector 18"/>
            <p:cNvCxnSpPr>
              <a:stCxn id="11" idx="2"/>
              <a:endCxn id="14" idx="0"/>
            </p:cNvCxnSpPr>
            <p:nvPr/>
          </p:nvCxnSpPr>
          <p:spPr bwMode="auto">
            <a:xfrm>
              <a:off x="5411113" y="1666220"/>
              <a:ext cx="147181" cy="2552610"/>
            </a:xfrm>
            <a:prstGeom prst="straightConnector1">
              <a:avLst/>
            </a:prstGeom>
            <a:ln>
              <a:solidFill>
                <a:srgbClr val="006699"/>
              </a:solidFill>
              <a:headEnd type="none" w="med" len="med"/>
              <a:tailEnd type="arrow" w="med" len="med"/>
            </a:ln>
          </p:spPr>
          <p:style>
            <a:lnRef idx="2">
              <a:schemeClr val="accent2"/>
            </a:lnRef>
            <a:fillRef idx="1">
              <a:schemeClr val="lt1"/>
            </a:fillRef>
            <a:effectRef idx="0">
              <a:schemeClr val="accent2"/>
            </a:effectRef>
            <a:fontRef idx="minor">
              <a:schemeClr val="dk1"/>
            </a:fontRef>
          </p:style>
        </p:cxnSp>
        <p:cxnSp>
          <p:nvCxnSpPr>
            <p:cNvPr id="20" name="Straight Arrow Connector 19"/>
            <p:cNvCxnSpPr>
              <a:stCxn id="11" idx="2"/>
              <a:endCxn id="15" idx="0"/>
            </p:cNvCxnSpPr>
            <p:nvPr/>
          </p:nvCxnSpPr>
          <p:spPr bwMode="auto">
            <a:xfrm>
              <a:off x="5411113" y="1666220"/>
              <a:ext cx="2430719" cy="1883627"/>
            </a:xfrm>
            <a:prstGeom prst="straightConnector1">
              <a:avLst/>
            </a:prstGeom>
            <a:ln>
              <a:solidFill>
                <a:srgbClr val="006699"/>
              </a:solidFill>
              <a:headEnd type="none" w="med" len="med"/>
              <a:tailEnd type="arrow" w="med" len="med"/>
            </a:ln>
          </p:spPr>
          <p:style>
            <a:lnRef idx="2">
              <a:schemeClr val="accent2"/>
            </a:lnRef>
            <a:fillRef idx="1">
              <a:schemeClr val="lt1"/>
            </a:fillRef>
            <a:effectRef idx="0">
              <a:schemeClr val="accent2"/>
            </a:effectRef>
            <a:fontRef idx="minor">
              <a:schemeClr val="dk1"/>
            </a:fontRef>
          </p:style>
        </p:cxnSp>
        <p:cxnSp>
          <p:nvCxnSpPr>
            <p:cNvPr id="21" name="Straight Arrow Connector 20"/>
            <p:cNvCxnSpPr>
              <a:stCxn id="11" idx="2"/>
              <a:endCxn id="16" idx="0"/>
            </p:cNvCxnSpPr>
            <p:nvPr/>
          </p:nvCxnSpPr>
          <p:spPr bwMode="auto">
            <a:xfrm>
              <a:off x="5411113" y="1666220"/>
              <a:ext cx="1624669" cy="2552610"/>
            </a:xfrm>
            <a:prstGeom prst="straightConnector1">
              <a:avLst/>
            </a:prstGeom>
            <a:ln>
              <a:solidFill>
                <a:srgbClr val="006699"/>
              </a:solidFill>
              <a:headEnd type="none" w="med" len="med"/>
              <a:tailEnd type="arrow" w="med" len="med"/>
            </a:ln>
          </p:spPr>
          <p:style>
            <a:lnRef idx="2">
              <a:schemeClr val="accent2"/>
            </a:lnRef>
            <a:fillRef idx="1">
              <a:schemeClr val="lt1"/>
            </a:fillRef>
            <a:effectRef idx="0">
              <a:schemeClr val="accent2"/>
            </a:effectRef>
            <a:fontRef idx="minor">
              <a:schemeClr val="dk1"/>
            </a:fontRef>
          </p:style>
        </p:cxnSp>
      </p:grpSp>
      <p:sp>
        <p:nvSpPr>
          <p:cNvPr id="26" name="Oval 25"/>
          <p:cNvSpPr/>
          <p:nvPr/>
        </p:nvSpPr>
        <p:spPr bwMode="auto">
          <a:xfrm>
            <a:off x="4630807" y="3175000"/>
            <a:ext cx="4114800" cy="1886753"/>
          </a:xfrm>
          <a:prstGeom prst="ellipse">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mj-lt"/>
            </a:endParaRPr>
          </a:p>
        </p:txBody>
      </p:sp>
      <p:sp>
        <p:nvSpPr>
          <p:cNvPr id="7" name="Rectangle 6"/>
          <p:cNvSpPr>
            <a:spLocks noChangeArrowheads="1"/>
          </p:cNvSpPr>
          <p:nvPr/>
        </p:nvSpPr>
        <p:spPr bwMode="auto">
          <a:xfrm>
            <a:off x="2324434" y="5870147"/>
            <a:ext cx="4495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Population Health Informatics </a:t>
            </a:r>
            <a:r>
              <a:rPr lang="en-US" sz="1400" dirty="0">
                <a:latin typeface="+mj-lt"/>
                <a:ea typeface="Verdana" pitchFamily="34" charset="0"/>
                <a:cs typeface="Verdana" pitchFamily="34" charset="0"/>
              </a:rPr>
              <a:t>as </a:t>
            </a:r>
            <a:r>
              <a:rPr lang="en-US" sz="1400" dirty="0" smtClean="0">
                <a:latin typeface="+mj-lt"/>
                <a:ea typeface="Verdana" pitchFamily="34" charset="0"/>
                <a:cs typeface="Verdana" pitchFamily="34" charset="0"/>
              </a:rPr>
              <a:t>an emerging domain</a:t>
            </a:r>
            <a:endParaRPr lang="en-US" sz="1400" dirty="0">
              <a:latin typeface="+mj-lt"/>
              <a:ea typeface="Verdana" pitchFamily="34" charset="0"/>
              <a:cs typeface="Verdana" pitchFamily="34" charset="0"/>
            </a:endParaRPr>
          </a:p>
        </p:txBody>
      </p:sp>
      <p:grpSp>
        <p:nvGrpSpPr>
          <p:cNvPr id="2" name="Group 1"/>
          <p:cNvGrpSpPr/>
          <p:nvPr/>
        </p:nvGrpSpPr>
        <p:grpSpPr>
          <a:xfrm>
            <a:off x="457200" y="1328410"/>
            <a:ext cx="2362200" cy="3352800"/>
            <a:chOff x="457200" y="1328410"/>
            <a:chExt cx="2362200" cy="3352800"/>
          </a:xfrm>
        </p:grpSpPr>
        <p:sp>
          <p:nvSpPr>
            <p:cNvPr id="8" name="Down Arrow 7"/>
            <p:cNvSpPr/>
            <p:nvPr/>
          </p:nvSpPr>
          <p:spPr bwMode="auto">
            <a:xfrm>
              <a:off x="2209800" y="1404610"/>
              <a:ext cx="609600" cy="3276600"/>
            </a:xfrm>
            <a:prstGeom prst="downArrow">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mj-lt"/>
              </a:endParaRPr>
            </a:p>
          </p:txBody>
        </p:sp>
        <p:sp>
          <p:nvSpPr>
            <p:cNvPr id="9" name="Rectangle 8"/>
            <p:cNvSpPr/>
            <p:nvPr/>
          </p:nvSpPr>
          <p:spPr bwMode="auto">
            <a:xfrm>
              <a:off x="457200" y="1328410"/>
              <a:ext cx="1676400" cy="457200"/>
            </a:xfrm>
            <a:prstGeom prst="rect">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200" dirty="0" smtClean="0">
                  <a:latin typeface="+mj-lt"/>
                  <a:ea typeface="Verdana" pitchFamily="34" charset="0"/>
                  <a:cs typeface="Verdana" pitchFamily="34" charset="0"/>
                </a:rPr>
                <a:t>Basic Research</a:t>
              </a:r>
              <a:endParaRPr lang="en-US" sz="1200" dirty="0">
                <a:latin typeface="+mj-lt"/>
                <a:ea typeface="Verdana" pitchFamily="34" charset="0"/>
                <a:cs typeface="Verdana" pitchFamily="34" charset="0"/>
              </a:endParaRPr>
            </a:p>
          </p:txBody>
        </p:sp>
        <p:sp>
          <p:nvSpPr>
            <p:cNvPr id="10" name="Rectangle 9"/>
            <p:cNvSpPr/>
            <p:nvPr/>
          </p:nvSpPr>
          <p:spPr bwMode="auto">
            <a:xfrm>
              <a:off x="457200" y="4224010"/>
              <a:ext cx="1676400" cy="457200"/>
            </a:xfrm>
            <a:prstGeom prst="rect">
              <a:avLst/>
            </a:prstGeom>
            <a:ln>
              <a:solidFill>
                <a:srgbClr val="00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200" dirty="0" smtClean="0">
                  <a:latin typeface="+mj-lt"/>
                  <a:ea typeface="Verdana" pitchFamily="34" charset="0"/>
                  <a:cs typeface="Verdana" pitchFamily="34" charset="0"/>
                </a:rPr>
                <a:t>Applied Research</a:t>
              </a:r>
              <a:endParaRPr lang="en-US" sz="1200" dirty="0">
                <a:latin typeface="+mj-lt"/>
                <a:ea typeface="Verdana" pitchFamily="34" charset="0"/>
                <a:cs typeface="Verdana" pitchFamily="34" charset="0"/>
              </a:endParaRPr>
            </a:p>
          </p:txBody>
        </p:sp>
      </p:grpSp>
      <p:sp>
        <p:nvSpPr>
          <p:cNvPr id="11" name="Rectangle 10"/>
          <p:cNvSpPr>
            <a:spLocks noChangeArrowheads="1"/>
          </p:cNvSpPr>
          <p:nvPr/>
        </p:nvSpPr>
        <p:spPr bwMode="auto">
          <a:xfrm>
            <a:off x="3659425" y="1143000"/>
            <a:ext cx="3503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latin typeface="+mj-lt"/>
                <a:ea typeface="Verdana" pitchFamily="34" charset="0"/>
                <a:cs typeface="Verdana" pitchFamily="34" charset="0"/>
              </a:rPr>
              <a:t>Biomedical informatics </a:t>
            </a:r>
            <a:r>
              <a:rPr lang="en-US" sz="1400" dirty="0" smtClean="0">
                <a:latin typeface="+mj-lt"/>
                <a:ea typeface="Verdana" pitchFamily="34" charset="0"/>
                <a:cs typeface="Verdana" pitchFamily="34" charset="0"/>
              </a:rPr>
              <a:t>methods, techniques, and theories</a:t>
            </a:r>
            <a:endParaRPr lang="en-US" sz="1400" dirty="0">
              <a:latin typeface="+mj-lt"/>
              <a:ea typeface="Verdana" pitchFamily="34" charset="0"/>
              <a:cs typeface="Verdana" pitchFamily="34" charset="0"/>
            </a:endParaRPr>
          </a:p>
        </p:txBody>
      </p:sp>
      <p:grpSp>
        <p:nvGrpSpPr>
          <p:cNvPr id="34" name="Group 33"/>
          <p:cNvGrpSpPr/>
          <p:nvPr/>
        </p:nvGrpSpPr>
        <p:grpSpPr>
          <a:xfrm>
            <a:off x="2796901" y="3392358"/>
            <a:ext cx="5678277" cy="1349692"/>
            <a:chOff x="2796901" y="3392358"/>
            <a:chExt cx="5678277" cy="1349692"/>
          </a:xfrm>
        </p:grpSpPr>
        <p:sp>
          <p:nvSpPr>
            <p:cNvPr id="12" name="Rectangle 11"/>
            <p:cNvSpPr>
              <a:spLocks noChangeArrowheads="1"/>
            </p:cNvSpPr>
            <p:nvPr/>
          </p:nvSpPr>
          <p:spPr bwMode="auto">
            <a:xfrm>
              <a:off x="2796901" y="3392358"/>
              <a:ext cx="1359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Bioinformatics</a:t>
              </a:r>
              <a:endParaRPr lang="en-US" sz="1400" dirty="0">
                <a:latin typeface="+mj-lt"/>
                <a:ea typeface="Verdana" pitchFamily="34" charset="0"/>
                <a:cs typeface="Verdana" pitchFamily="34" charset="0"/>
              </a:endParaRPr>
            </a:p>
          </p:txBody>
        </p:sp>
        <p:sp>
          <p:nvSpPr>
            <p:cNvPr id="13" name="Rectangle 12"/>
            <p:cNvSpPr>
              <a:spLocks noChangeArrowheads="1"/>
            </p:cNvSpPr>
            <p:nvPr/>
          </p:nvSpPr>
          <p:spPr bwMode="auto">
            <a:xfrm>
              <a:off x="3707293" y="4218830"/>
              <a:ext cx="1111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Imaging</a:t>
              </a:r>
            </a:p>
            <a:p>
              <a:pPr algn="ctr"/>
              <a:r>
                <a:rPr lang="en-US" sz="1400" dirty="0" smtClean="0">
                  <a:latin typeface="+mj-lt"/>
                  <a:ea typeface="Verdana" pitchFamily="34" charset="0"/>
                  <a:cs typeface="Verdana" pitchFamily="34" charset="0"/>
                </a:rPr>
                <a:t>Informatics</a:t>
              </a:r>
              <a:endParaRPr lang="en-US" sz="1400" dirty="0">
                <a:latin typeface="+mj-lt"/>
                <a:ea typeface="Verdana" pitchFamily="34" charset="0"/>
                <a:cs typeface="Verdana" pitchFamily="34" charset="0"/>
              </a:endParaRPr>
            </a:p>
          </p:txBody>
        </p:sp>
        <p:sp>
          <p:nvSpPr>
            <p:cNvPr id="14" name="Rectangle 13"/>
            <p:cNvSpPr>
              <a:spLocks noChangeArrowheads="1"/>
            </p:cNvSpPr>
            <p:nvPr/>
          </p:nvSpPr>
          <p:spPr bwMode="auto">
            <a:xfrm>
              <a:off x="5002693" y="4218830"/>
              <a:ext cx="1111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Clinical</a:t>
              </a:r>
            </a:p>
            <a:p>
              <a:pPr algn="ctr"/>
              <a:r>
                <a:rPr lang="en-US" sz="1400" dirty="0" smtClean="0">
                  <a:latin typeface="+mj-lt"/>
                  <a:ea typeface="Verdana" pitchFamily="34" charset="0"/>
                  <a:cs typeface="Verdana" pitchFamily="34" charset="0"/>
                </a:rPr>
                <a:t>Informatics</a:t>
              </a:r>
              <a:endParaRPr lang="en-US" sz="1400" dirty="0">
                <a:latin typeface="+mj-lt"/>
                <a:ea typeface="Verdana" pitchFamily="34" charset="0"/>
                <a:cs typeface="Verdana" pitchFamily="34" charset="0"/>
              </a:endParaRPr>
            </a:p>
          </p:txBody>
        </p:sp>
        <p:sp>
          <p:nvSpPr>
            <p:cNvPr id="15" name="Rectangle 14"/>
            <p:cNvSpPr>
              <a:spLocks noChangeArrowheads="1"/>
            </p:cNvSpPr>
            <p:nvPr/>
          </p:nvSpPr>
          <p:spPr bwMode="auto">
            <a:xfrm>
              <a:off x="7208485" y="3549847"/>
              <a:ext cx="1266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Public Health</a:t>
              </a:r>
            </a:p>
            <a:p>
              <a:pPr algn="ctr"/>
              <a:r>
                <a:rPr lang="en-US" sz="1400" dirty="0" smtClean="0">
                  <a:latin typeface="+mj-lt"/>
                  <a:ea typeface="Verdana" pitchFamily="34" charset="0"/>
                  <a:cs typeface="Verdana" pitchFamily="34" charset="0"/>
                </a:rPr>
                <a:t>Informatics</a:t>
              </a:r>
              <a:endParaRPr lang="en-US" sz="1400" dirty="0">
                <a:latin typeface="+mj-lt"/>
                <a:ea typeface="Verdana" pitchFamily="34" charset="0"/>
                <a:cs typeface="Verdana" pitchFamily="34" charset="0"/>
              </a:endParaRPr>
            </a:p>
          </p:txBody>
        </p:sp>
        <p:sp>
          <p:nvSpPr>
            <p:cNvPr id="16" name="Rectangle 15"/>
            <p:cNvSpPr>
              <a:spLocks noChangeArrowheads="1"/>
            </p:cNvSpPr>
            <p:nvPr/>
          </p:nvSpPr>
          <p:spPr bwMode="auto">
            <a:xfrm>
              <a:off x="6243738" y="4218830"/>
              <a:ext cx="1584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Consumer Health</a:t>
              </a:r>
            </a:p>
            <a:p>
              <a:pPr algn="ctr"/>
              <a:r>
                <a:rPr lang="en-US" sz="1400" dirty="0" smtClean="0">
                  <a:latin typeface="+mj-lt"/>
                  <a:ea typeface="Verdana" pitchFamily="34" charset="0"/>
                  <a:cs typeface="Verdana" pitchFamily="34" charset="0"/>
                </a:rPr>
                <a:t>Informatics</a:t>
              </a:r>
              <a:endParaRPr lang="en-US" sz="1400" dirty="0">
                <a:latin typeface="+mj-lt"/>
                <a:ea typeface="Verdana" pitchFamily="34" charset="0"/>
                <a:cs typeface="Verdana" pitchFamily="34" charset="0"/>
              </a:endParaRPr>
            </a:p>
          </p:txBody>
        </p:sp>
      </p:grpSp>
      <p:sp>
        <p:nvSpPr>
          <p:cNvPr id="5121" name="Arc 5120"/>
          <p:cNvSpPr/>
          <p:nvPr/>
        </p:nvSpPr>
        <p:spPr bwMode="auto">
          <a:xfrm rot="12227746" flipV="1">
            <a:off x="5605995" y="3761786"/>
            <a:ext cx="2449735" cy="2039233"/>
          </a:xfrm>
          <a:prstGeom prst="arc">
            <a:avLst>
              <a:gd name="adj1" fmla="val 16200000"/>
              <a:gd name="adj2" fmla="val 21496996"/>
            </a:avLst>
          </a:prstGeom>
          <a:noFill/>
          <a:ln>
            <a:solidFill>
              <a:srgbClr val="00B050"/>
            </a:solidFill>
            <a:prstDash val="sysDash"/>
            <a:headEnd type="arrow" w="med" len="med"/>
            <a:tailEnd type="arrow"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mj-lt"/>
            </a:endParaRPr>
          </a:p>
        </p:txBody>
      </p:sp>
      <p:sp>
        <p:nvSpPr>
          <p:cNvPr id="27" name="Oval 26"/>
          <p:cNvSpPr/>
          <p:nvPr/>
        </p:nvSpPr>
        <p:spPr bwMode="auto">
          <a:xfrm>
            <a:off x="4824188" y="2814326"/>
            <a:ext cx="2338612" cy="770020"/>
          </a:xfrm>
          <a:prstGeom prst="ellipse">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ea typeface="Verdana" pitchFamily="34" charset="0"/>
                <a:cs typeface="Verdana" pitchFamily="34" charset="0"/>
              </a:rPr>
              <a:t>Population</a:t>
            </a:r>
            <a:br>
              <a:rPr kumimoji="0" lang="en-US" sz="1800" b="1" i="0" u="none" strike="noStrike" cap="none" normalizeH="0" baseline="0" dirty="0" smtClean="0">
                <a:ln>
                  <a:noFill/>
                </a:ln>
                <a:solidFill>
                  <a:schemeClr val="tx1"/>
                </a:solidFill>
                <a:effectLst/>
                <a:latin typeface="+mj-lt"/>
                <a:ea typeface="Verdana" pitchFamily="34" charset="0"/>
                <a:cs typeface="Verdana" pitchFamily="34" charset="0"/>
              </a:rPr>
            </a:br>
            <a:r>
              <a:rPr kumimoji="0" lang="en-US" sz="1800" b="1" i="0" u="none" strike="noStrike" cap="none" normalizeH="0" baseline="0" dirty="0" smtClean="0">
                <a:ln>
                  <a:noFill/>
                </a:ln>
                <a:solidFill>
                  <a:schemeClr val="tx1"/>
                </a:solidFill>
                <a:effectLst/>
                <a:latin typeface="+mj-lt"/>
                <a:ea typeface="Verdana" pitchFamily="34" charset="0"/>
                <a:cs typeface="Verdana" pitchFamily="34" charset="0"/>
              </a:rPr>
              <a:t>HIT</a:t>
            </a:r>
          </a:p>
        </p:txBody>
      </p:sp>
      <p:sp>
        <p:nvSpPr>
          <p:cNvPr id="32" name="Text Placeholder 2"/>
          <p:cNvSpPr txBox="1">
            <a:spLocks/>
          </p:cNvSpPr>
          <p:nvPr/>
        </p:nvSpPr>
        <p:spPr>
          <a:xfrm>
            <a:off x="238421" y="592663"/>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Health Informatics – Subdomains</a:t>
            </a:r>
            <a:endParaRPr lang="en-US" dirty="0"/>
          </a:p>
        </p:txBody>
      </p:sp>
      <p:sp>
        <p:nvSpPr>
          <p:cNvPr id="5" name="Slide Number Placeholder 4"/>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16</a:t>
            </a:fld>
            <a:endParaRPr lang="en-US" dirty="0"/>
          </a:p>
        </p:txBody>
      </p:sp>
    </p:spTree>
    <p:extLst>
      <p:ext uri="{BB962C8B-B14F-4D97-AF65-F5344CB8AC3E}">
        <p14:creationId xmlns:p14="http://schemas.microsoft.com/office/powerpoint/2010/main" val="190478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childTnLst>
                                </p:cTn>
                              </p:par>
                            </p:childTnLst>
                          </p:cTn>
                        </p:par>
                        <p:par>
                          <p:cTn id="37" fill="hold">
                            <p:stCondLst>
                              <p:cond delay="1000"/>
                            </p:stCondLst>
                            <p:childTnLst>
                              <p:par>
                                <p:cTn id="38" presetID="16" presetClass="entr" presetSubtype="37" fill="hold" grpId="0" nodeType="afterEffect">
                                  <p:stCondLst>
                                    <p:cond delay="0"/>
                                  </p:stCondLst>
                                  <p:childTnLst>
                                    <p:set>
                                      <p:cBhvr>
                                        <p:cTn id="39" dur="1" fill="hold">
                                          <p:stCondLst>
                                            <p:cond delay="0"/>
                                          </p:stCondLst>
                                        </p:cTn>
                                        <p:tgtEl>
                                          <p:spTgt spid="5121"/>
                                        </p:tgtEl>
                                        <p:attrNameLst>
                                          <p:attrName>style.visibility</p:attrName>
                                        </p:attrNameLst>
                                      </p:cBhvr>
                                      <p:to>
                                        <p:strVal val="visible"/>
                                      </p:to>
                                    </p:set>
                                    <p:animEffect transition="in" filter="barn(outVertical)">
                                      <p:cBhvr>
                                        <p:cTn id="40" dur="5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p:bldP spid="5121"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1600" dirty="0"/>
              <a:t>Some consider “</a:t>
            </a:r>
            <a:r>
              <a:rPr lang="en-US" sz="1600" dirty="0">
                <a:solidFill>
                  <a:srgbClr val="FF0000"/>
                </a:solidFill>
              </a:rPr>
              <a:t>population health informatics</a:t>
            </a:r>
            <a:r>
              <a:rPr lang="en-US" sz="1600" dirty="0"/>
              <a:t>” a bridge to fill the gap between traditional clinical informatics and public health informatics. </a:t>
            </a:r>
          </a:p>
        </p:txBody>
      </p:sp>
      <p:sp>
        <p:nvSpPr>
          <p:cNvPr id="11" name="Oval 14"/>
          <p:cNvSpPr>
            <a:spLocks noChangeArrowheads="1"/>
          </p:cNvSpPr>
          <p:nvPr/>
        </p:nvSpPr>
        <p:spPr bwMode="auto">
          <a:xfrm>
            <a:off x="4663586" y="2647681"/>
            <a:ext cx="3193821" cy="2995628"/>
          </a:xfrm>
          <a:prstGeom prst="ellipse">
            <a:avLst/>
          </a:prstGeom>
          <a:solidFill>
            <a:schemeClr val="accent5">
              <a:lumMod val="90000"/>
            </a:schemeClr>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r"/>
            <a:r>
              <a:rPr lang="en-US" sz="1200" b="1" dirty="0" smtClean="0">
                <a:latin typeface="+mj-lt"/>
              </a:rPr>
              <a:t>Public Health </a:t>
            </a:r>
            <a:br>
              <a:rPr lang="en-US" sz="1200" b="1" dirty="0" smtClean="0">
                <a:latin typeface="+mj-lt"/>
              </a:rPr>
            </a:br>
            <a:r>
              <a:rPr lang="en-US" sz="1200" b="1" dirty="0" smtClean="0">
                <a:latin typeface="+mj-lt"/>
              </a:rPr>
              <a:t>Informatics</a:t>
            </a:r>
            <a:endParaRPr lang="en-US" sz="1200" b="1" dirty="0">
              <a:latin typeface="+mj-lt"/>
            </a:endParaRPr>
          </a:p>
        </p:txBody>
      </p:sp>
      <p:sp>
        <p:nvSpPr>
          <p:cNvPr id="8" name="Oval 14"/>
          <p:cNvSpPr>
            <a:spLocks noChangeArrowheads="1"/>
          </p:cNvSpPr>
          <p:nvPr/>
        </p:nvSpPr>
        <p:spPr bwMode="auto">
          <a:xfrm>
            <a:off x="1529772" y="2647681"/>
            <a:ext cx="3193821" cy="2995628"/>
          </a:xfrm>
          <a:prstGeom prst="ellipse">
            <a:avLst/>
          </a:prstGeom>
          <a:solidFill>
            <a:srgbClr val="FFCC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r>
              <a:rPr lang="en-US" sz="1200" b="1" dirty="0" smtClean="0">
                <a:latin typeface="+mj-lt"/>
              </a:rPr>
              <a:t>Clinical </a:t>
            </a:r>
            <a:br>
              <a:rPr lang="en-US" sz="1200" b="1" dirty="0" smtClean="0">
                <a:latin typeface="+mj-lt"/>
              </a:rPr>
            </a:br>
            <a:r>
              <a:rPr lang="en-US" sz="1200" b="1" dirty="0" smtClean="0">
                <a:latin typeface="+mj-lt"/>
              </a:rPr>
              <a:t>Informatics</a:t>
            </a:r>
            <a:endParaRPr lang="en-US" sz="1200" b="1" dirty="0">
              <a:latin typeface="+mj-lt"/>
            </a:endParaRPr>
          </a:p>
        </p:txBody>
      </p:sp>
      <p:sp>
        <p:nvSpPr>
          <p:cNvPr id="10" name="Oval 14"/>
          <p:cNvSpPr>
            <a:spLocks noChangeArrowheads="1"/>
          </p:cNvSpPr>
          <p:nvPr/>
        </p:nvSpPr>
        <p:spPr bwMode="auto">
          <a:xfrm>
            <a:off x="3263411" y="2831771"/>
            <a:ext cx="2724150" cy="2627448"/>
          </a:xfrm>
          <a:prstGeom prst="ellipse">
            <a:avLst/>
          </a:prstGeom>
          <a:solidFill>
            <a:srgbClr val="FAE866"/>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200" b="1" dirty="0" smtClean="0">
                <a:latin typeface="+mj-lt"/>
                <a:ea typeface="+mn-ea"/>
                <a:cs typeface="+mn-cs"/>
              </a:rPr>
              <a:t>Population Health Informatics</a:t>
            </a:r>
            <a:endParaRPr lang="en-US" sz="1200" b="1" dirty="0">
              <a:latin typeface="+mj-lt"/>
              <a:ea typeface="+mn-ea"/>
              <a:cs typeface="+mn-cs"/>
            </a:endParaRPr>
          </a:p>
        </p:txBody>
      </p:sp>
      <p:sp>
        <p:nvSpPr>
          <p:cNvPr id="4" name="Title 3"/>
          <p:cNvSpPr>
            <a:spLocks noGrp="1"/>
          </p:cNvSpPr>
          <p:nvPr>
            <p:ph type="title"/>
          </p:nvPr>
        </p:nvSpPr>
        <p:spPr/>
        <p:txBody>
          <a:bodyPr/>
          <a:lstStyle/>
          <a:p>
            <a:r>
              <a:rPr lang="en-US" dirty="0"/>
              <a:t>Health Informatics – Subdomains  Overlaps</a:t>
            </a:r>
          </a:p>
        </p:txBody>
      </p:sp>
      <p:sp>
        <p:nvSpPr>
          <p:cNvPr id="7" name="Oval 14"/>
          <p:cNvSpPr>
            <a:spLocks noChangeArrowheads="1"/>
          </p:cNvSpPr>
          <p:nvPr/>
        </p:nvSpPr>
        <p:spPr bwMode="auto">
          <a:xfrm>
            <a:off x="1322125" y="2309956"/>
            <a:ext cx="1478225"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ea typeface="+mn-ea"/>
                <a:cs typeface="+mn-cs"/>
              </a:rPr>
              <a:t>Bioinformatics</a:t>
            </a:r>
            <a:endParaRPr lang="en-US" sz="1050" b="1" dirty="0">
              <a:latin typeface="+mj-lt"/>
              <a:ea typeface="+mn-ea"/>
              <a:cs typeface="+mn-cs"/>
            </a:endParaRPr>
          </a:p>
        </p:txBody>
      </p:sp>
      <p:sp>
        <p:nvSpPr>
          <p:cNvPr id="9" name="Oval 14"/>
          <p:cNvSpPr>
            <a:spLocks noChangeArrowheads="1"/>
          </p:cNvSpPr>
          <p:nvPr/>
        </p:nvSpPr>
        <p:spPr bwMode="auto">
          <a:xfrm>
            <a:off x="609600" y="3048000"/>
            <a:ext cx="1478225"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Imaging Informatics</a:t>
            </a:r>
            <a:endParaRPr lang="en-US" sz="1050" b="1" dirty="0">
              <a:latin typeface="+mj-lt"/>
              <a:ea typeface="+mn-ea"/>
              <a:cs typeface="+mn-cs"/>
            </a:endParaRPr>
          </a:p>
        </p:txBody>
      </p:sp>
      <p:sp>
        <p:nvSpPr>
          <p:cNvPr id="14" name="Oval 14"/>
          <p:cNvSpPr>
            <a:spLocks noChangeArrowheads="1"/>
          </p:cNvSpPr>
          <p:nvPr/>
        </p:nvSpPr>
        <p:spPr bwMode="auto">
          <a:xfrm>
            <a:off x="2933700" y="4842510"/>
            <a:ext cx="1478225"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Nursing Informatics</a:t>
            </a:r>
            <a:endParaRPr lang="en-US" sz="1050" b="1" dirty="0">
              <a:latin typeface="+mj-lt"/>
              <a:ea typeface="+mn-ea"/>
              <a:cs typeface="+mn-cs"/>
            </a:endParaRPr>
          </a:p>
        </p:txBody>
      </p:sp>
      <p:sp>
        <p:nvSpPr>
          <p:cNvPr id="15" name="Oval 14"/>
          <p:cNvSpPr>
            <a:spLocks noChangeArrowheads="1"/>
          </p:cNvSpPr>
          <p:nvPr/>
        </p:nvSpPr>
        <p:spPr bwMode="auto">
          <a:xfrm>
            <a:off x="457200" y="3962400"/>
            <a:ext cx="1478225"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Pathology</a:t>
            </a:r>
          </a:p>
          <a:p>
            <a:pPr algn="ctr"/>
            <a:r>
              <a:rPr lang="en-US" sz="1050" b="1" dirty="0" smtClean="0">
                <a:latin typeface="+mj-lt"/>
                <a:ea typeface="+mn-ea"/>
                <a:cs typeface="+mn-cs"/>
              </a:rPr>
              <a:t>Informatics</a:t>
            </a:r>
            <a:endParaRPr lang="en-US" sz="1050" b="1" dirty="0">
              <a:latin typeface="+mj-lt"/>
              <a:ea typeface="+mn-ea"/>
              <a:cs typeface="+mn-cs"/>
            </a:endParaRPr>
          </a:p>
        </p:txBody>
      </p:sp>
      <p:sp>
        <p:nvSpPr>
          <p:cNvPr id="16" name="Oval 15"/>
          <p:cNvSpPr>
            <a:spLocks noChangeArrowheads="1"/>
          </p:cNvSpPr>
          <p:nvPr/>
        </p:nvSpPr>
        <p:spPr bwMode="auto">
          <a:xfrm>
            <a:off x="1066800" y="4800600"/>
            <a:ext cx="1478225"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Dental Informatics</a:t>
            </a:r>
            <a:endParaRPr lang="en-US" sz="1050" b="1" dirty="0">
              <a:latin typeface="+mj-lt"/>
              <a:ea typeface="+mn-ea"/>
              <a:cs typeface="+mn-cs"/>
            </a:endParaRPr>
          </a:p>
        </p:txBody>
      </p:sp>
      <p:sp>
        <p:nvSpPr>
          <p:cNvPr id="17" name="Oval 14"/>
          <p:cNvSpPr>
            <a:spLocks noChangeArrowheads="1"/>
          </p:cNvSpPr>
          <p:nvPr/>
        </p:nvSpPr>
        <p:spPr bwMode="auto">
          <a:xfrm>
            <a:off x="3341661" y="2004370"/>
            <a:ext cx="2645900"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Consumer Health Informatics</a:t>
            </a:r>
            <a:endParaRPr lang="en-US" sz="1050" b="1" dirty="0">
              <a:latin typeface="+mj-lt"/>
              <a:ea typeface="+mn-ea"/>
              <a:cs typeface="+mn-cs"/>
            </a:endParaRPr>
          </a:p>
        </p:txBody>
      </p:sp>
      <p:sp>
        <p:nvSpPr>
          <p:cNvPr id="18" name="Oval 14"/>
          <p:cNvSpPr>
            <a:spLocks noChangeArrowheads="1"/>
          </p:cNvSpPr>
          <p:nvPr/>
        </p:nvSpPr>
        <p:spPr bwMode="auto">
          <a:xfrm>
            <a:off x="6527800" y="2309956"/>
            <a:ext cx="1828800"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Biosurveillance</a:t>
            </a:r>
          </a:p>
          <a:p>
            <a:pPr algn="ctr"/>
            <a:r>
              <a:rPr lang="en-US" sz="1050" b="1" dirty="0" smtClean="0">
                <a:latin typeface="+mj-lt"/>
                <a:ea typeface="+mn-ea"/>
                <a:cs typeface="+mn-cs"/>
              </a:rPr>
              <a:t>Informatics</a:t>
            </a:r>
            <a:endParaRPr lang="en-US" sz="1050" b="1" dirty="0">
              <a:latin typeface="+mj-lt"/>
              <a:ea typeface="+mn-ea"/>
              <a:cs typeface="+mn-cs"/>
            </a:endParaRPr>
          </a:p>
        </p:txBody>
      </p:sp>
      <p:sp>
        <p:nvSpPr>
          <p:cNvPr id="19" name="Oval 14"/>
          <p:cNvSpPr>
            <a:spLocks noChangeArrowheads="1"/>
          </p:cNvSpPr>
          <p:nvPr/>
        </p:nvSpPr>
        <p:spPr bwMode="auto">
          <a:xfrm>
            <a:off x="7175500" y="3124200"/>
            <a:ext cx="1828800" cy="1043630"/>
          </a:xfrm>
          <a:prstGeom prst="ellipse">
            <a:avLst/>
          </a:prstGeom>
          <a:solidFill>
            <a:schemeClr val="accent3">
              <a:lumMod val="40000"/>
              <a:lumOff val="60000"/>
            </a:schemeClr>
          </a:solidFill>
          <a:ln>
            <a:headEnd/>
            <a:tailEnd/>
          </a:ln>
        </p:spPr>
        <p:style>
          <a:lnRef idx="2">
            <a:schemeClr val="dk1"/>
          </a:lnRef>
          <a:fillRef idx="1">
            <a:schemeClr val="lt1"/>
          </a:fillRef>
          <a:effectRef idx="0">
            <a:schemeClr val="dk1"/>
          </a:effectRef>
          <a:fontRef idx="minor">
            <a:schemeClr val="dk1"/>
          </a:fontRef>
        </p:style>
        <p:txBody>
          <a:bodyPr lIns="0" tIns="0" rIns="0" bIns="0" anchor="ctr">
            <a:noAutofit/>
          </a:bodyPr>
          <a:lstStyle/>
          <a:p>
            <a:pPr algn="ctr"/>
            <a:r>
              <a:rPr lang="en-US" sz="1050" b="1" dirty="0" smtClean="0">
                <a:latin typeface="+mj-lt"/>
              </a:rPr>
              <a:t>Epidemiology</a:t>
            </a:r>
          </a:p>
          <a:p>
            <a:pPr algn="ctr"/>
            <a:r>
              <a:rPr lang="en-US" sz="1050" b="1" dirty="0" smtClean="0">
                <a:latin typeface="+mj-lt"/>
              </a:rPr>
              <a:t>Informatics</a:t>
            </a:r>
            <a:endParaRPr lang="en-US" sz="1050" b="1" dirty="0">
              <a:latin typeface="+mj-lt"/>
              <a:ea typeface="+mn-ea"/>
              <a:cs typeface="+mn-cs"/>
            </a:endParaRPr>
          </a:p>
        </p:txBody>
      </p:sp>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17</a:t>
            </a:fld>
            <a:endParaRPr lang="en-US" dirty="0"/>
          </a:p>
        </p:txBody>
      </p:sp>
    </p:spTree>
    <p:extLst>
      <p:ext uri="{BB962C8B-B14F-4D97-AF65-F5344CB8AC3E}">
        <p14:creationId xmlns:p14="http://schemas.microsoft.com/office/powerpoint/2010/main" val="2255129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7" grpId="0" animBg="1"/>
      <p:bldP spid="9" grpId="0" animBg="1"/>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Health Informatics – Data </a:t>
            </a:r>
            <a:r>
              <a:rPr lang="en-US" dirty="0" smtClean="0"/>
              <a:t>Sources</a:t>
            </a:r>
            <a:endParaRPr lang="en-US" dirty="0"/>
          </a:p>
        </p:txBody>
      </p:sp>
      <p:sp>
        <p:nvSpPr>
          <p:cNvPr id="32" name="Oval 14"/>
          <p:cNvSpPr>
            <a:spLocks noChangeArrowheads="1"/>
          </p:cNvSpPr>
          <p:nvPr/>
        </p:nvSpPr>
        <p:spPr bwMode="auto">
          <a:xfrm>
            <a:off x="500384" y="1414505"/>
            <a:ext cx="7969060" cy="4468090"/>
          </a:xfrm>
          <a:prstGeom prst="ellipse">
            <a:avLst/>
          </a:prstGeom>
          <a:solidFill>
            <a:srgbClr val="FFCC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endParaRPr lang="en-US" sz="1050" dirty="0">
              <a:latin typeface="+mj-lt"/>
              <a:ea typeface="+mn-ea"/>
              <a:cs typeface="+mn-cs"/>
            </a:endParaRPr>
          </a:p>
        </p:txBody>
      </p:sp>
      <p:sp>
        <p:nvSpPr>
          <p:cNvPr id="26" name="Oval 2"/>
          <p:cNvSpPr>
            <a:spLocks noChangeArrowheads="1"/>
          </p:cNvSpPr>
          <p:nvPr/>
        </p:nvSpPr>
        <p:spPr bwMode="auto">
          <a:xfrm>
            <a:off x="4637314" y="2100305"/>
            <a:ext cx="2895600" cy="2895600"/>
          </a:xfrm>
          <a:prstGeom prst="ellipse">
            <a:avLst/>
          </a:prstGeom>
          <a:solidFill>
            <a:srgbClr val="CC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a:r>
              <a:rPr lang="en-US" sz="1050" dirty="0" smtClean="0">
                <a:solidFill>
                  <a:schemeClr val="tx1"/>
                </a:solidFill>
                <a:latin typeface="+mj-lt"/>
              </a:rPr>
              <a:t>Community / Population</a:t>
            </a:r>
          </a:p>
          <a:p>
            <a:pPr algn="ctr"/>
            <a:endParaRPr lang="en-US" sz="1050" dirty="0">
              <a:solidFill>
                <a:schemeClr val="tx1"/>
              </a:solidFill>
              <a:latin typeface="+mj-lt"/>
            </a:endParaRPr>
          </a:p>
          <a:p>
            <a:pPr algn="ctr"/>
            <a:endParaRPr lang="en-US" sz="1050" dirty="0" smtClean="0">
              <a:solidFill>
                <a:schemeClr val="tx1"/>
              </a:solidFill>
              <a:latin typeface="+mj-lt"/>
            </a:endParaRPr>
          </a:p>
          <a:p>
            <a:pPr algn="ctr"/>
            <a:endParaRPr lang="en-US" sz="1050" dirty="0">
              <a:solidFill>
                <a:schemeClr val="tx1"/>
              </a:solidFill>
              <a:latin typeface="+mj-lt"/>
            </a:endParaRPr>
          </a:p>
          <a:p>
            <a:pPr algn="ctr"/>
            <a:endParaRPr lang="en-US" sz="1050" dirty="0" smtClean="0">
              <a:solidFill>
                <a:schemeClr val="tx1"/>
              </a:solidFill>
              <a:latin typeface="+mj-lt"/>
            </a:endParaRPr>
          </a:p>
          <a:p>
            <a:pPr algn="ctr"/>
            <a:endParaRPr lang="en-US" sz="1050" dirty="0">
              <a:solidFill>
                <a:schemeClr val="tx1"/>
              </a:solidFill>
              <a:latin typeface="+mj-lt"/>
            </a:endParaRPr>
          </a:p>
          <a:p>
            <a:pPr algn="ctr"/>
            <a:endParaRPr lang="en-US" sz="1050" dirty="0" smtClean="0">
              <a:solidFill>
                <a:schemeClr val="tx1"/>
              </a:solidFill>
              <a:latin typeface="+mj-lt"/>
            </a:endParaRPr>
          </a:p>
          <a:p>
            <a:pPr algn="ctr"/>
            <a:endParaRPr lang="en-US" sz="1050" dirty="0">
              <a:solidFill>
                <a:schemeClr val="tx1"/>
              </a:solidFill>
              <a:latin typeface="+mj-lt"/>
            </a:endParaRPr>
          </a:p>
          <a:p>
            <a:pPr algn="ctr"/>
            <a:endParaRPr lang="en-US" sz="1050" dirty="0" smtClean="0">
              <a:solidFill>
                <a:schemeClr val="tx1"/>
              </a:solidFill>
              <a:latin typeface="+mj-lt"/>
            </a:endParaRPr>
          </a:p>
          <a:p>
            <a:pPr algn="ctr"/>
            <a:endParaRPr lang="en-US" sz="1050" dirty="0">
              <a:solidFill>
                <a:schemeClr val="tx1"/>
              </a:solidFill>
              <a:latin typeface="+mj-lt"/>
            </a:endParaRPr>
          </a:p>
          <a:p>
            <a:pPr algn="ctr"/>
            <a:endParaRPr lang="en-US" sz="1050" dirty="0" smtClean="0">
              <a:solidFill>
                <a:schemeClr val="tx1"/>
              </a:solidFill>
              <a:latin typeface="+mj-lt"/>
            </a:endParaRPr>
          </a:p>
          <a:p>
            <a:pPr algn="ctr"/>
            <a:endParaRPr lang="en-US" sz="1050" dirty="0">
              <a:solidFill>
                <a:schemeClr val="tx1"/>
              </a:solidFill>
              <a:latin typeface="+mj-lt"/>
            </a:endParaRPr>
          </a:p>
          <a:p>
            <a:pPr algn="ctr"/>
            <a:endParaRPr lang="en-US" sz="1050" dirty="0" smtClean="0">
              <a:solidFill>
                <a:schemeClr val="tx1"/>
              </a:solidFill>
              <a:latin typeface="+mj-lt"/>
            </a:endParaRPr>
          </a:p>
        </p:txBody>
      </p:sp>
      <p:sp>
        <p:nvSpPr>
          <p:cNvPr id="27" name="Oval 3"/>
          <p:cNvSpPr>
            <a:spLocks noChangeArrowheads="1"/>
          </p:cNvSpPr>
          <p:nvPr/>
        </p:nvSpPr>
        <p:spPr bwMode="auto">
          <a:xfrm>
            <a:off x="1665513" y="2100305"/>
            <a:ext cx="2971800" cy="2971800"/>
          </a:xfrm>
          <a:prstGeom prst="ellipse">
            <a:avLst/>
          </a:prstGeom>
          <a:solidFill>
            <a:srgbClr val="CC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050" dirty="0" smtClean="0">
                <a:solidFill>
                  <a:schemeClr val="tx1"/>
                </a:solidFill>
                <a:latin typeface="+mj-lt"/>
              </a:rPr>
              <a:t>IDS / ACO / Virtual Net</a:t>
            </a: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p:txBody>
      </p:sp>
      <p:sp>
        <p:nvSpPr>
          <p:cNvPr id="28" name="Oval 4"/>
          <p:cNvSpPr>
            <a:spLocks noChangeArrowheads="1"/>
          </p:cNvSpPr>
          <p:nvPr/>
        </p:nvSpPr>
        <p:spPr bwMode="auto">
          <a:xfrm>
            <a:off x="4637314" y="2786105"/>
            <a:ext cx="1905000" cy="1905000"/>
          </a:xfrm>
          <a:prstGeom prst="ellipse">
            <a:avLst/>
          </a:prstGeom>
          <a:solidFill>
            <a:srgbClr val="FFD9B3"/>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050" dirty="0" smtClean="0">
                <a:solidFill>
                  <a:schemeClr val="tx1"/>
                </a:solidFill>
                <a:latin typeface="+mj-lt"/>
              </a:rPr>
              <a:t>Family and </a:t>
            </a:r>
            <a:br>
              <a:rPr lang="en-US" sz="1050" dirty="0" smtClean="0">
                <a:solidFill>
                  <a:schemeClr val="tx1"/>
                </a:solidFill>
                <a:latin typeface="+mj-lt"/>
              </a:rPr>
            </a:br>
            <a:r>
              <a:rPr lang="en-US" sz="1050" dirty="0" smtClean="0">
                <a:solidFill>
                  <a:schemeClr val="tx1"/>
                </a:solidFill>
                <a:latin typeface="+mj-lt"/>
              </a:rPr>
              <a:t>Care givers</a:t>
            </a: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a:solidFill>
                <a:schemeClr val="tx1"/>
              </a:solidFill>
              <a:latin typeface="+mj-lt"/>
            </a:endParaRPr>
          </a:p>
        </p:txBody>
      </p:sp>
      <p:sp>
        <p:nvSpPr>
          <p:cNvPr id="29" name="Oval 5"/>
          <p:cNvSpPr>
            <a:spLocks noChangeArrowheads="1"/>
          </p:cNvSpPr>
          <p:nvPr/>
        </p:nvSpPr>
        <p:spPr bwMode="auto">
          <a:xfrm>
            <a:off x="2732314" y="2786105"/>
            <a:ext cx="1905000" cy="1905000"/>
          </a:xfrm>
          <a:prstGeom prst="ellipse">
            <a:avLst/>
          </a:prstGeom>
          <a:solidFill>
            <a:srgbClr val="FFD9B3"/>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050" dirty="0" smtClean="0">
                <a:solidFill>
                  <a:schemeClr val="tx1"/>
                </a:solidFill>
                <a:latin typeface="+mj-lt"/>
              </a:rPr>
              <a:t>Practice Team</a:t>
            </a: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smtClean="0">
              <a:solidFill>
                <a:schemeClr val="tx1"/>
              </a:solidFill>
              <a:latin typeface="+mj-lt"/>
            </a:endParaRPr>
          </a:p>
          <a:p>
            <a:pPr algn="ctr" defTabSz="914400"/>
            <a:endParaRPr lang="en-US" sz="1050" dirty="0">
              <a:solidFill>
                <a:schemeClr val="tx1"/>
              </a:solidFill>
              <a:latin typeface="+mj-lt"/>
            </a:endParaRPr>
          </a:p>
          <a:p>
            <a:pPr algn="ctr" defTabSz="914400"/>
            <a:endParaRPr lang="en-US" sz="1050" dirty="0">
              <a:solidFill>
                <a:schemeClr val="tx1"/>
              </a:solidFill>
              <a:latin typeface="+mj-lt"/>
            </a:endParaRPr>
          </a:p>
        </p:txBody>
      </p:sp>
      <p:sp>
        <p:nvSpPr>
          <p:cNvPr id="30" name="Oval 7"/>
          <p:cNvSpPr>
            <a:spLocks noChangeArrowheads="1"/>
          </p:cNvSpPr>
          <p:nvPr/>
        </p:nvSpPr>
        <p:spPr bwMode="auto">
          <a:xfrm>
            <a:off x="3494314" y="3571919"/>
            <a:ext cx="1143000" cy="490538"/>
          </a:xfrm>
          <a:prstGeom prst="ellipse">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eaLnBrk="0" hangingPunct="0"/>
            <a:r>
              <a:rPr lang="en-US" sz="1100" dirty="0" smtClean="0">
                <a:solidFill>
                  <a:schemeClr val="tx1"/>
                </a:solidFill>
                <a:latin typeface="+mj-lt"/>
              </a:rPr>
              <a:t>Physician</a:t>
            </a:r>
            <a:endParaRPr lang="en-US" sz="1100" dirty="0">
              <a:solidFill>
                <a:schemeClr val="tx1"/>
              </a:solidFill>
              <a:latin typeface="+mj-lt"/>
            </a:endParaRPr>
          </a:p>
        </p:txBody>
      </p:sp>
      <p:sp>
        <p:nvSpPr>
          <p:cNvPr id="31" name="Oval 8"/>
          <p:cNvSpPr>
            <a:spLocks noChangeArrowheads="1"/>
          </p:cNvSpPr>
          <p:nvPr/>
        </p:nvSpPr>
        <p:spPr bwMode="auto">
          <a:xfrm>
            <a:off x="4637314" y="3548105"/>
            <a:ext cx="1143000" cy="533400"/>
          </a:xfrm>
          <a:prstGeom prst="ellipse">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nchor="ctr">
            <a:noAutofit/>
          </a:bodyPr>
          <a:lstStyle/>
          <a:p>
            <a:pPr algn="ctr" defTabSz="914400"/>
            <a:r>
              <a:rPr lang="en-US" sz="1100" dirty="0" smtClean="0">
                <a:solidFill>
                  <a:schemeClr val="tx1"/>
                </a:solidFill>
                <a:latin typeface="+mj-lt"/>
              </a:rPr>
              <a:t>Patient</a:t>
            </a:r>
            <a:endParaRPr lang="en-US" sz="1100" dirty="0">
              <a:solidFill>
                <a:schemeClr val="tx1"/>
              </a:solidFill>
              <a:latin typeface="+mj-lt"/>
            </a:endParaRPr>
          </a:p>
        </p:txBody>
      </p:sp>
      <p:sp>
        <p:nvSpPr>
          <p:cNvPr id="33" name="Oval 32"/>
          <p:cNvSpPr/>
          <p:nvPr/>
        </p:nvSpPr>
        <p:spPr bwMode="auto">
          <a:xfrm>
            <a:off x="1083622" y="3665867"/>
            <a:ext cx="1163782" cy="116378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Claims</a:t>
            </a:r>
          </a:p>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tx1"/>
                </a:solidFill>
                <a:latin typeface="+mj-lt"/>
              </a:rPr>
              <a:t>MIS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HIS</a:t>
            </a:r>
            <a:endParaRPr kumimoji="0" lang="en-US" sz="1400" b="0" i="0" u="none" strike="noStrike" cap="none" normalizeH="0" baseline="0" dirty="0">
              <a:ln>
                <a:noFill/>
              </a:ln>
              <a:solidFill>
                <a:schemeClr val="tx1"/>
              </a:solidFill>
              <a:effectLst/>
              <a:latin typeface="+mj-lt"/>
            </a:endParaRPr>
          </a:p>
        </p:txBody>
      </p:sp>
      <p:sp>
        <p:nvSpPr>
          <p:cNvPr id="34" name="Oval 33"/>
          <p:cNvSpPr/>
          <p:nvPr/>
        </p:nvSpPr>
        <p:spPr bwMode="auto">
          <a:xfrm>
            <a:off x="3475103" y="4026086"/>
            <a:ext cx="1030012" cy="103001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CPOE</a:t>
            </a:r>
          </a:p>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tx1"/>
                </a:solidFill>
                <a:latin typeface="+mj-lt"/>
              </a:rPr>
              <a:t>CDSS</a:t>
            </a:r>
            <a:endParaRPr kumimoji="0" lang="en-US" sz="1400" b="0" i="0" u="none" strike="noStrike" cap="none" normalizeH="0" baseline="0" dirty="0">
              <a:ln>
                <a:noFill/>
              </a:ln>
              <a:solidFill>
                <a:schemeClr val="tx1"/>
              </a:solidFill>
              <a:effectLst/>
              <a:latin typeface="+mj-lt"/>
            </a:endParaRPr>
          </a:p>
        </p:txBody>
      </p:sp>
      <p:sp>
        <p:nvSpPr>
          <p:cNvPr id="35" name="Oval 34"/>
          <p:cNvSpPr/>
          <p:nvPr/>
        </p:nvSpPr>
        <p:spPr bwMode="auto">
          <a:xfrm>
            <a:off x="2222664" y="4094864"/>
            <a:ext cx="1358736" cy="1358736"/>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400" dirty="0">
                <a:solidFill>
                  <a:schemeClr val="tx1"/>
                </a:solidFill>
                <a:latin typeface="+mj-lt"/>
              </a:rPr>
              <a:t>EHR</a:t>
            </a:r>
          </a:p>
        </p:txBody>
      </p:sp>
      <p:sp>
        <p:nvSpPr>
          <p:cNvPr id="37" name="Oval 36"/>
          <p:cNvSpPr/>
          <p:nvPr/>
        </p:nvSpPr>
        <p:spPr bwMode="auto">
          <a:xfrm>
            <a:off x="5066718" y="4247758"/>
            <a:ext cx="953101" cy="95310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PHR</a:t>
            </a:r>
            <a:endParaRPr kumimoji="0" lang="en-US" sz="1400" b="0" i="0" u="none" strike="noStrike" cap="none" normalizeH="0" baseline="0" dirty="0">
              <a:ln>
                <a:noFill/>
              </a:ln>
              <a:solidFill>
                <a:schemeClr val="tx1"/>
              </a:solidFill>
              <a:effectLst/>
              <a:latin typeface="+mj-lt"/>
            </a:endParaRPr>
          </a:p>
        </p:txBody>
      </p:sp>
      <p:sp>
        <p:nvSpPr>
          <p:cNvPr id="38" name="Oval 37"/>
          <p:cNvSpPr/>
          <p:nvPr/>
        </p:nvSpPr>
        <p:spPr bwMode="auto">
          <a:xfrm>
            <a:off x="6324600" y="3548105"/>
            <a:ext cx="1163782" cy="116378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err="1" smtClean="0">
                <a:solidFill>
                  <a:schemeClr val="tx1"/>
                </a:solidFill>
                <a:latin typeface="+mj-lt"/>
              </a:rPr>
              <a:t>mHealth</a:t>
            </a:r>
            <a:endParaRPr lang="en-US" sz="1200" dirty="0">
              <a:solidFill>
                <a:schemeClr val="tx1"/>
              </a:solidFill>
              <a:latin typeface="+mj-lt"/>
            </a:endParaRPr>
          </a:p>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tx1"/>
                </a:solidFill>
                <a:latin typeface="+mj-lt"/>
              </a:rPr>
              <a:t>apps</a:t>
            </a:r>
          </a:p>
        </p:txBody>
      </p:sp>
      <p:sp>
        <p:nvSpPr>
          <p:cNvPr id="39" name="Oval 38"/>
          <p:cNvSpPr/>
          <p:nvPr/>
        </p:nvSpPr>
        <p:spPr bwMode="auto">
          <a:xfrm>
            <a:off x="5604183" y="3501345"/>
            <a:ext cx="931718" cy="931718"/>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err="1" smtClean="0">
                <a:ln>
                  <a:noFill/>
                </a:ln>
                <a:solidFill>
                  <a:schemeClr val="tx1"/>
                </a:solidFill>
                <a:effectLst/>
                <a:latin typeface="+mj-lt"/>
              </a:rPr>
              <a:t>Biomet.</a:t>
            </a:r>
            <a:r>
              <a:rPr lang="en-US" sz="1050" dirty="0" err="1" smtClean="0">
                <a:solidFill>
                  <a:schemeClr val="tx1"/>
                </a:solidFill>
                <a:latin typeface="+mj-lt"/>
              </a:rPr>
              <a:t>Tele</a:t>
            </a:r>
            <a:r>
              <a:rPr lang="en-US" sz="1050" dirty="0" smtClean="0">
                <a:solidFill>
                  <a:schemeClr val="tx1"/>
                </a:solidFill>
                <a:latin typeface="+mj-lt"/>
              </a:rPr>
              <a:t>-H.</a:t>
            </a:r>
            <a:endParaRPr kumimoji="0" lang="en-US" sz="1050" b="0" i="0" u="none" strike="noStrike" cap="none" normalizeH="0" baseline="0" dirty="0">
              <a:ln>
                <a:noFill/>
              </a:ln>
              <a:solidFill>
                <a:schemeClr val="tx1"/>
              </a:solidFill>
              <a:effectLst/>
              <a:latin typeface="+mj-lt"/>
            </a:endParaRPr>
          </a:p>
        </p:txBody>
      </p:sp>
      <p:sp>
        <p:nvSpPr>
          <p:cNvPr id="40" name="Oval 39"/>
          <p:cNvSpPr/>
          <p:nvPr/>
        </p:nvSpPr>
        <p:spPr bwMode="auto">
          <a:xfrm>
            <a:off x="1066800" y="2519405"/>
            <a:ext cx="1049482" cy="104948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j-lt"/>
              </a:rPr>
              <a:t>Nationa</a:t>
            </a:r>
            <a:r>
              <a:rPr lang="en-US" sz="1100" dirty="0">
                <a:solidFill>
                  <a:schemeClr val="tx1"/>
                </a:solidFill>
                <a:latin typeface="+mj-lt"/>
              </a:rPr>
              <a:t>l</a:t>
            </a:r>
            <a:r>
              <a:rPr kumimoji="0" lang="en-US" sz="1400" b="0" i="0" u="none" strike="noStrike" cap="none" normalizeH="0" dirty="0" smtClean="0">
                <a:ln>
                  <a:noFill/>
                </a:ln>
                <a:solidFill>
                  <a:schemeClr val="tx1"/>
                </a:solidFill>
                <a:effectLst/>
                <a:latin typeface="+mj-lt"/>
              </a:rPr>
              <a:t> </a:t>
            </a:r>
            <a:r>
              <a:rPr kumimoji="0" lang="en-US" sz="1100" b="0" i="0" u="none" strike="noStrike" cap="none" normalizeH="0" dirty="0" smtClean="0">
                <a:ln>
                  <a:noFill/>
                </a:ln>
                <a:solidFill>
                  <a:schemeClr val="tx1"/>
                </a:solidFill>
                <a:effectLst/>
                <a:latin typeface="+mj-lt"/>
              </a:rPr>
              <a:t>Datasets</a:t>
            </a:r>
            <a:endParaRPr kumimoji="0" lang="en-US" sz="1100" b="0" i="0" u="none" strike="noStrike" cap="none" normalizeH="0" baseline="0" dirty="0">
              <a:ln>
                <a:noFill/>
              </a:ln>
              <a:solidFill>
                <a:schemeClr val="tx1"/>
              </a:solidFill>
              <a:effectLst/>
              <a:latin typeface="+mj-lt"/>
            </a:endParaRPr>
          </a:p>
        </p:txBody>
      </p:sp>
      <p:sp>
        <p:nvSpPr>
          <p:cNvPr id="41" name="Oval 40"/>
          <p:cNvSpPr/>
          <p:nvPr/>
        </p:nvSpPr>
        <p:spPr bwMode="auto">
          <a:xfrm>
            <a:off x="2057400" y="3044145"/>
            <a:ext cx="981941" cy="98194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HIE</a:t>
            </a:r>
            <a:endParaRPr kumimoji="0" lang="en-US" sz="1400" b="0" i="0" u="none" strike="noStrike" cap="none" normalizeH="0" baseline="0" dirty="0">
              <a:ln>
                <a:noFill/>
              </a:ln>
              <a:solidFill>
                <a:schemeClr val="tx1"/>
              </a:solidFill>
              <a:effectLst/>
              <a:latin typeface="+mj-lt"/>
            </a:endParaRPr>
          </a:p>
        </p:txBody>
      </p:sp>
      <p:sp>
        <p:nvSpPr>
          <p:cNvPr id="42" name="Oval 41"/>
          <p:cNvSpPr/>
          <p:nvPr/>
        </p:nvSpPr>
        <p:spPr bwMode="auto">
          <a:xfrm>
            <a:off x="6781800" y="2405105"/>
            <a:ext cx="1163782" cy="116378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tx1"/>
                </a:solidFill>
                <a:latin typeface="+mj-lt"/>
              </a:rPr>
              <a:t>Social Network</a:t>
            </a:r>
            <a:endParaRPr lang="en-US" sz="1400" dirty="0" smtClean="0">
              <a:solidFill>
                <a:schemeClr val="tx1"/>
              </a:solidFill>
              <a:latin typeface="+mj-lt"/>
            </a:endParaRPr>
          </a:p>
        </p:txBody>
      </p:sp>
      <p:sp>
        <p:nvSpPr>
          <p:cNvPr id="43" name="Oval 42"/>
          <p:cNvSpPr/>
          <p:nvPr/>
        </p:nvSpPr>
        <p:spPr bwMode="auto">
          <a:xfrm>
            <a:off x="7315200" y="3319505"/>
            <a:ext cx="931718" cy="931718"/>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mj-lt"/>
              </a:rPr>
              <a:t>Social</a:t>
            </a:r>
          </a:p>
          <a:p>
            <a:pPr marL="0" marR="0" indent="0" algn="ctr" defTabSz="914400" rtl="0" eaLnBrk="1" fontAlgn="base" latinLnBrk="0" hangingPunct="1">
              <a:lnSpc>
                <a:spcPct val="100000"/>
              </a:lnSpc>
              <a:spcBef>
                <a:spcPct val="0"/>
              </a:spcBef>
              <a:spcAft>
                <a:spcPct val="0"/>
              </a:spcAft>
              <a:buClrTx/>
              <a:buSzTx/>
              <a:buFontTx/>
              <a:buNone/>
              <a:tabLst/>
            </a:pPr>
            <a:r>
              <a:rPr lang="en-US" sz="1000" dirty="0" smtClean="0">
                <a:solidFill>
                  <a:schemeClr val="tx1"/>
                </a:solidFill>
                <a:latin typeface="+mj-lt"/>
              </a:rPr>
              <a:t>HR data</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mj-lt"/>
              </a:rPr>
              <a:t>GIS</a:t>
            </a:r>
            <a:endParaRPr kumimoji="0" lang="en-US" sz="1000" b="0" i="0" u="none" strike="noStrike" cap="none" normalizeH="0" baseline="0" dirty="0">
              <a:ln>
                <a:noFill/>
              </a:ln>
              <a:solidFill>
                <a:schemeClr val="tx1"/>
              </a:solidFill>
              <a:effectLst/>
              <a:latin typeface="+mj-lt"/>
            </a:endParaRPr>
          </a:p>
        </p:txBody>
      </p:sp>
      <p:sp>
        <p:nvSpPr>
          <p:cNvPr id="44" name="Oval 43"/>
          <p:cNvSpPr/>
          <p:nvPr/>
        </p:nvSpPr>
        <p:spPr bwMode="auto">
          <a:xfrm>
            <a:off x="3494314" y="1511487"/>
            <a:ext cx="2275609" cy="931718"/>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mj-lt"/>
              </a:rPr>
              <a:t>Public Health</a:t>
            </a:r>
            <a:r>
              <a:rPr kumimoji="0" lang="en-US" sz="1050" b="0" i="0" u="none" strike="noStrike" cap="none" normalizeH="0" dirty="0" smtClean="0">
                <a:ln>
                  <a:noFill/>
                </a:ln>
                <a:solidFill>
                  <a:schemeClr val="tx1"/>
                </a:solidFill>
                <a:effectLst/>
                <a:latin typeface="+mj-lt"/>
              </a:rPr>
              <a:t> Systems</a:t>
            </a:r>
            <a:endParaRPr kumimoji="0" lang="en-US" sz="1000" b="0" i="0" u="none" strike="noStrike" cap="none" normalizeH="0" baseline="0" dirty="0">
              <a:ln>
                <a:noFill/>
              </a:ln>
              <a:solidFill>
                <a:schemeClr val="tx1"/>
              </a:solidFill>
              <a:effectLst/>
              <a:latin typeface="+mj-lt"/>
            </a:endParaRPr>
          </a:p>
        </p:txBody>
      </p:sp>
      <p:sp>
        <p:nvSpPr>
          <p:cNvPr id="36" name="Oval 35"/>
          <p:cNvSpPr/>
          <p:nvPr/>
        </p:nvSpPr>
        <p:spPr bwMode="auto">
          <a:xfrm>
            <a:off x="3990109" y="2155723"/>
            <a:ext cx="1163782" cy="1163782"/>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rPr>
              <a:t>Web Portals</a:t>
            </a:r>
            <a:endParaRPr kumimoji="0" lang="en-US" sz="1400" b="0" i="0" u="none" strike="noStrike" cap="none" normalizeH="0" baseline="0" dirty="0">
              <a:ln>
                <a:noFill/>
              </a:ln>
              <a:solidFill>
                <a:schemeClr val="tx1"/>
              </a:solidFill>
              <a:effectLst/>
              <a:latin typeface="+mj-lt"/>
            </a:endParaRPr>
          </a:p>
        </p:txBody>
      </p:sp>
      <p:sp>
        <p:nvSpPr>
          <p:cNvPr id="45" name="Oval 44"/>
          <p:cNvSpPr/>
          <p:nvPr/>
        </p:nvSpPr>
        <p:spPr bwMode="auto">
          <a:xfrm>
            <a:off x="4267200" y="4691105"/>
            <a:ext cx="953101" cy="953101"/>
          </a:xfrm>
          <a:prstGeom prst="ellipse">
            <a:avLst/>
          </a:prstGeom>
          <a:ln w="9525">
            <a:prstDash val="lgDash"/>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j-lt"/>
              </a:rPr>
              <a:t>email</a:t>
            </a:r>
            <a:r>
              <a:rPr kumimoji="0" lang="en-US" sz="1100" b="0" i="0" u="none" strike="noStrike" cap="none" normalizeH="0" dirty="0" smtClean="0">
                <a:ln>
                  <a:noFill/>
                </a:ln>
                <a:solidFill>
                  <a:schemeClr val="tx1"/>
                </a:solidFill>
                <a:effectLst/>
                <a:latin typeface="+mj-lt"/>
              </a:rPr>
              <a:t> and others</a:t>
            </a:r>
            <a:endParaRPr kumimoji="0" lang="en-US" sz="1100" b="0" i="0" u="none" strike="noStrike" cap="none" normalizeH="0" baseline="0" dirty="0">
              <a:ln>
                <a:noFill/>
              </a:ln>
              <a:solidFill>
                <a:schemeClr val="tx1"/>
              </a:solidFill>
              <a:effectLst/>
              <a:latin typeface="+mj-lt"/>
            </a:endParaRPr>
          </a:p>
        </p:txBody>
      </p:sp>
      <p:sp>
        <p:nvSpPr>
          <p:cNvPr id="46" name="TextBox 45"/>
          <p:cNvSpPr txBox="1"/>
          <p:nvPr/>
        </p:nvSpPr>
        <p:spPr>
          <a:xfrm>
            <a:off x="5721254" y="6137563"/>
            <a:ext cx="3284874" cy="253916"/>
          </a:xfrm>
          <a:prstGeom prst="rect">
            <a:avLst/>
          </a:prstGeom>
        </p:spPr>
        <p:txBody>
          <a:bodyPr wrap="none" rtlCol="0">
            <a:spAutoFit/>
          </a:bodyPr>
          <a:lstStyle/>
          <a:p>
            <a:r>
              <a:rPr lang="en-US" sz="1050" dirty="0">
                <a:solidFill>
                  <a:srgbClr val="002060"/>
                </a:solidFill>
                <a:latin typeface="+mj-lt"/>
              </a:rPr>
              <a:t>Weiner, 2012  </a:t>
            </a:r>
            <a:r>
              <a:rPr lang="en-US" sz="1050" u="sng" dirty="0">
                <a:solidFill>
                  <a:srgbClr val="FF0000"/>
                </a:solidFill>
                <a:latin typeface="+mj-lt"/>
                <a:hlinkClick r:id="rId3"/>
              </a:rPr>
              <a:t>http://</a:t>
            </a:r>
            <a:r>
              <a:rPr lang="en-US" sz="1050" u="sng" dirty="0" smtClean="0">
                <a:solidFill>
                  <a:srgbClr val="FF0000"/>
                </a:solidFill>
                <a:latin typeface="+mj-lt"/>
                <a:hlinkClick r:id="rId3"/>
              </a:rPr>
              <a:t>www.ijhpr.org/content/1/1/33</a:t>
            </a:r>
            <a:endParaRPr lang="en-US" sz="1050" dirty="0">
              <a:solidFill>
                <a:srgbClr val="FF0000"/>
              </a:solidFill>
              <a:latin typeface="+mj-lt"/>
            </a:endParaRPr>
          </a:p>
        </p:txBody>
      </p:sp>
      <p:sp>
        <p:nvSpPr>
          <p:cNvPr id="5" name="Slide Number Placeholder 4"/>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18</a:t>
            </a:fld>
            <a:endParaRPr lang="en-US" dirty="0"/>
          </a:p>
        </p:txBody>
      </p:sp>
    </p:spTree>
    <p:extLst>
      <p:ext uri="{BB962C8B-B14F-4D97-AF65-F5344CB8AC3E}">
        <p14:creationId xmlns:p14="http://schemas.microsoft.com/office/powerpoint/2010/main" val="896323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 calcmode="lin" valueType="num">
                                      <p:cBhvr>
                                        <p:cTn id="80" dur="500" fill="hold"/>
                                        <p:tgtEl>
                                          <p:spTgt spid="39"/>
                                        </p:tgtEl>
                                        <p:attrNameLst>
                                          <p:attrName>ppt_w</p:attrName>
                                        </p:attrNameLst>
                                      </p:cBhvr>
                                      <p:tavLst>
                                        <p:tav tm="0">
                                          <p:val>
                                            <p:fltVal val="0"/>
                                          </p:val>
                                        </p:tav>
                                        <p:tav tm="100000">
                                          <p:val>
                                            <p:strVal val="#ppt_w"/>
                                          </p:val>
                                        </p:tav>
                                      </p:tavLst>
                                    </p:anim>
                                    <p:anim calcmode="lin" valueType="num">
                                      <p:cBhvr>
                                        <p:cTn id="81" dur="500" fill="hold"/>
                                        <p:tgtEl>
                                          <p:spTgt spid="39"/>
                                        </p:tgtEl>
                                        <p:attrNameLst>
                                          <p:attrName>ppt_h</p:attrName>
                                        </p:attrNameLst>
                                      </p:cBhvr>
                                      <p:tavLst>
                                        <p:tav tm="0">
                                          <p:val>
                                            <p:fltVal val="0"/>
                                          </p:val>
                                        </p:tav>
                                        <p:tav tm="100000">
                                          <p:val>
                                            <p:strVal val="#ppt_h"/>
                                          </p:val>
                                        </p:tav>
                                      </p:tavLst>
                                    </p:anim>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500" fill="hold"/>
                                        <p:tgtEl>
                                          <p:spTgt spid="42"/>
                                        </p:tgtEl>
                                        <p:attrNameLst>
                                          <p:attrName>ppt_w</p:attrName>
                                        </p:attrNameLst>
                                      </p:cBhvr>
                                      <p:tavLst>
                                        <p:tav tm="0">
                                          <p:val>
                                            <p:fltVal val="0"/>
                                          </p:val>
                                        </p:tav>
                                        <p:tav tm="100000">
                                          <p:val>
                                            <p:strVal val="#ppt_w"/>
                                          </p:val>
                                        </p:tav>
                                      </p:tavLst>
                                    </p:anim>
                                    <p:anim calcmode="lin" valueType="num">
                                      <p:cBhvr>
                                        <p:cTn id="88" dur="500" fill="hold"/>
                                        <p:tgtEl>
                                          <p:spTgt spid="42"/>
                                        </p:tgtEl>
                                        <p:attrNameLst>
                                          <p:attrName>ppt_h</p:attrName>
                                        </p:attrNameLst>
                                      </p:cBhvr>
                                      <p:tavLst>
                                        <p:tav tm="0">
                                          <p:val>
                                            <p:fltVal val="0"/>
                                          </p:val>
                                        </p:tav>
                                        <p:tav tm="100000">
                                          <p:val>
                                            <p:strVal val="#ppt_h"/>
                                          </p:val>
                                        </p:tav>
                                      </p:tavLst>
                                    </p:anim>
                                    <p:animEffect transition="in" filter="fade">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animEffect transition="in" filter="fade">
                                      <p:cBhvr>
                                        <p:cTn id="96" dur="500"/>
                                        <p:tgtEl>
                                          <p:spTgt spid="4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fltVal val="0"/>
                                          </p:val>
                                        </p:tav>
                                        <p:tav tm="100000">
                                          <p:val>
                                            <p:strVal val="#ppt_h"/>
                                          </p:val>
                                        </p:tav>
                                      </p:tavLst>
                                    </p:anim>
                                    <p:animEffect transition="in" filter="fade">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anim calcmode="lin" valueType="num">
                                      <p:cBhvr>
                                        <p:cTn id="108" dur="500" fill="hold"/>
                                        <p:tgtEl>
                                          <p:spTgt spid="44"/>
                                        </p:tgtEl>
                                        <p:attrNameLst>
                                          <p:attrName>ppt_w</p:attrName>
                                        </p:attrNameLst>
                                      </p:cBhvr>
                                      <p:tavLst>
                                        <p:tav tm="0">
                                          <p:val>
                                            <p:fltVal val="0"/>
                                          </p:val>
                                        </p:tav>
                                        <p:tav tm="100000">
                                          <p:val>
                                            <p:strVal val="#ppt_w"/>
                                          </p:val>
                                        </p:tav>
                                      </p:tavLst>
                                    </p:anim>
                                    <p:anim calcmode="lin" valueType="num">
                                      <p:cBhvr>
                                        <p:cTn id="109" dur="500" fill="hold"/>
                                        <p:tgtEl>
                                          <p:spTgt spid="44"/>
                                        </p:tgtEl>
                                        <p:attrNameLst>
                                          <p:attrName>ppt_h</p:attrName>
                                        </p:attrNameLst>
                                      </p:cBhvr>
                                      <p:tavLst>
                                        <p:tav tm="0">
                                          <p:val>
                                            <p:fltVal val="0"/>
                                          </p:val>
                                        </p:tav>
                                        <p:tav tm="100000">
                                          <p:val>
                                            <p:strVal val="#ppt_h"/>
                                          </p:val>
                                        </p:tav>
                                      </p:tavLst>
                                    </p:anim>
                                    <p:animEffect transition="in" filter="fade">
                                      <p:cBhvr>
                                        <p:cTn id="110" dur="500"/>
                                        <p:tgtEl>
                                          <p:spTgt spid="44"/>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p:cTn id="115" dur="500" fill="hold"/>
                                        <p:tgtEl>
                                          <p:spTgt spid="45"/>
                                        </p:tgtEl>
                                        <p:attrNameLst>
                                          <p:attrName>ppt_w</p:attrName>
                                        </p:attrNameLst>
                                      </p:cBhvr>
                                      <p:tavLst>
                                        <p:tav tm="0">
                                          <p:val>
                                            <p:fltVal val="0"/>
                                          </p:val>
                                        </p:tav>
                                        <p:tav tm="100000">
                                          <p:val>
                                            <p:strVal val="#ppt_w"/>
                                          </p:val>
                                        </p:tav>
                                      </p:tavLst>
                                    </p:anim>
                                    <p:anim calcmode="lin" valueType="num">
                                      <p:cBhvr>
                                        <p:cTn id="116" dur="500" fill="hold"/>
                                        <p:tgtEl>
                                          <p:spTgt spid="45"/>
                                        </p:tgtEl>
                                        <p:attrNameLst>
                                          <p:attrName>ppt_h</p:attrName>
                                        </p:attrNameLst>
                                      </p:cBhvr>
                                      <p:tavLst>
                                        <p:tav tm="0">
                                          <p:val>
                                            <p:fltVal val="0"/>
                                          </p:val>
                                        </p:tav>
                                        <p:tav tm="100000">
                                          <p:val>
                                            <p:strVal val="#ppt_h"/>
                                          </p:val>
                                        </p:tav>
                                      </p:tavLst>
                                    </p:anim>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par>
                                <p:cTn id="123" presetID="1" presetClass="entr" presetSubtype="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27" grpId="0" animBg="1"/>
      <p:bldP spid="28" grpId="0" animBg="1"/>
      <p:bldP spid="29" grpId="0" animBg="1"/>
      <p:bldP spid="30" grpId="0" animBg="1"/>
      <p:bldP spid="31" grpId="0" animBg="1"/>
      <p:bldP spid="33"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36" grpId="0" animBg="1"/>
      <p:bldP spid="45" grpId="0" animBg="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Health Informatics Systems</a:t>
            </a:r>
            <a:endParaRPr lang="en-US" sz="2400" dirty="0"/>
          </a:p>
        </p:txBody>
      </p:sp>
    </p:spTree>
    <p:extLst>
      <p:ext uri="{BB962C8B-B14F-4D97-AF65-F5344CB8AC3E}">
        <p14:creationId xmlns:p14="http://schemas.microsoft.com/office/powerpoint/2010/main" val="23501409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457200" y="1219200"/>
            <a:ext cx="8229600" cy="4525963"/>
          </a:xfrm>
          <a:prstGeom prst="rect">
            <a:avLst/>
          </a:prstGeom>
          <a:noFill/>
          <a:ln w="9525">
            <a:noFill/>
            <a:miter lim="800000"/>
            <a:headEnd/>
            <a:tailEnd/>
          </a:ln>
        </p:spPr>
        <p:txBody>
          <a:bodyPr/>
          <a:lstStyle/>
          <a:p>
            <a:pPr marL="457200" indent="-457200" eaLnBrk="1" hangingPunct="1">
              <a:spcBef>
                <a:spcPct val="20000"/>
              </a:spcBef>
              <a:buFontTx/>
              <a:buChar char="•"/>
            </a:pPr>
            <a:r>
              <a:rPr lang="en-US" sz="2000" b="1" dirty="0" smtClean="0">
                <a:latin typeface="+mj-lt"/>
              </a:rPr>
              <a:t>Hadi Kharrazi</a:t>
            </a:r>
            <a:r>
              <a:rPr lang="en-US" sz="1400" dirty="0" smtClean="0">
                <a:latin typeface="+mj-lt"/>
              </a:rPr>
              <a:t>, MHI, MD, PhD</a:t>
            </a:r>
          </a:p>
          <a:p>
            <a:pPr marL="457200" indent="-457200" eaLnBrk="1" hangingPunct="1">
              <a:spcBef>
                <a:spcPct val="20000"/>
              </a:spcBef>
              <a:buFontTx/>
              <a:buChar char="•"/>
            </a:pPr>
            <a:endParaRPr lang="en-US" sz="1200" dirty="0" smtClean="0">
              <a:latin typeface="+mj-lt"/>
            </a:endParaRPr>
          </a:p>
          <a:p>
            <a:pPr marL="1066800" lvl="1" indent="-609600" eaLnBrk="1" hangingPunct="1">
              <a:spcBef>
                <a:spcPct val="20000"/>
              </a:spcBef>
              <a:buFontTx/>
              <a:buChar char="•"/>
            </a:pPr>
            <a:endParaRPr lang="en-US" sz="2000" dirty="0" smtClean="0">
              <a:latin typeface="+mj-lt"/>
            </a:endParaRPr>
          </a:p>
          <a:p>
            <a:pPr lvl="1" eaLnBrk="1" hangingPunct="1">
              <a:lnSpc>
                <a:spcPct val="125000"/>
              </a:lnSpc>
              <a:spcBef>
                <a:spcPct val="20000"/>
              </a:spcBef>
            </a:pPr>
            <a:r>
              <a:rPr lang="en-US" sz="2000" dirty="0" smtClean="0">
                <a:latin typeface="+mj-lt"/>
              </a:rPr>
              <a:t>Current affiliation:	JHSPH-HPM </a:t>
            </a:r>
            <a:r>
              <a:rPr lang="en-US" sz="1600" dirty="0" smtClean="0">
                <a:latin typeface="+mj-lt"/>
              </a:rPr>
              <a:t>(Aug 2012)</a:t>
            </a:r>
            <a:br>
              <a:rPr lang="en-US" sz="1600" dirty="0" smtClean="0">
                <a:latin typeface="+mj-lt"/>
              </a:rPr>
            </a:br>
            <a:r>
              <a:rPr lang="en-US" sz="1600" dirty="0" smtClean="0">
                <a:latin typeface="+mj-lt"/>
              </a:rPr>
              <a:t>				Associate Director CPHIT</a:t>
            </a:r>
            <a:br>
              <a:rPr lang="en-US" sz="1600" dirty="0" smtClean="0">
                <a:latin typeface="+mj-lt"/>
              </a:rPr>
            </a:br>
            <a:r>
              <a:rPr lang="en-US" sz="1600" dirty="0" smtClean="0">
                <a:latin typeface="+mj-lt"/>
              </a:rPr>
              <a:t>				</a:t>
            </a:r>
            <a:r>
              <a:rPr lang="en-US" sz="1600" i="1" dirty="0" smtClean="0">
                <a:latin typeface="+mj-lt"/>
              </a:rPr>
              <a:t>Director: Dr. J. Weiner</a:t>
            </a:r>
          </a:p>
          <a:p>
            <a:pPr lvl="1" eaLnBrk="1" hangingPunct="1">
              <a:lnSpc>
                <a:spcPct val="125000"/>
              </a:lnSpc>
              <a:spcBef>
                <a:spcPct val="20000"/>
              </a:spcBef>
            </a:pPr>
            <a:endParaRPr lang="en-US" sz="1050" dirty="0" smtClean="0">
              <a:latin typeface="+mj-lt"/>
            </a:endParaRPr>
          </a:p>
          <a:p>
            <a:pPr lvl="1" eaLnBrk="1" hangingPunct="1">
              <a:lnSpc>
                <a:spcPct val="125000"/>
              </a:lnSpc>
              <a:spcBef>
                <a:spcPct val="20000"/>
              </a:spcBef>
            </a:pPr>
            <a:r>
              <a:rPr lang="en-US" sz="2000" dirty="0" smtClean="0">
                <a:latin typeface="+mj-lt"/>
              </a:rPr>
              <a:t>Previous affiliation:	Indiana University</a:t>
            </a:r>
            <a:br>
              <a:rPr lang="en-US" sz="2000" dirty="0" smtClean="0">
                <a:latin typeface="+mj-lt"/>
              </a:rPr>
            </a:br>
            <a:r>
              <a:rPr lang="en-US" sz="2000" dirty="0" smtClean="0">
                <a:latin typeface="+mj-lt"/>
              </a:rPr>
              <a:t>				Dalhousie University</a:t>
            </a:r>
          </a:p>
          <a:p>
            <a:pPr lvl="1" eaLnBrk="1" hangingPunct="1">
              <a:lnSpc>
                <a:spcPct val="125000"/>
              </a:lnSpc>
              <a:spcBef>
                <a:spcPct val="20000"/>
              </a:spcBef>
            </a:pPr>
            <a:endParaRPr lang="en-US" sz="1000" dirty="0" smtClean="0">
              <a:latin typeface="+mj-lt"/>
            </a:endParaRPr>
          </a:p>
          <a:p>
            <a:pPr lvl="1" eaLnBrk="1" hangingPunct="1">
              <a:lnSpc>
                <a:spcPct val="125000"/>
              </a:lnSpc>
              <a:spcBef>
                <a:spcPct val="20000"/>
              </a:spcBef>
            </a:pPr>
            <a:r>
              <a:rPr lang="en-US" sz="2000" dirty="0" smtClean="0">
                <a:latin typeface="+mj-lt"/>
              </a:rPr>
              <a:t>Research interests:	Population Health IT</a:t>
            </a:r>
            <a:br>
              <a:rPr lang="en-US" sz="2000" dirty="0" smtClean="0">
                <a:latin typeface="+mj-lt"/>
              </a:rPr>
            </a:br>
            <a:r>
              <a:rPr lang="en-US" sz="2000" dirty="0" smtClean="0">
                <a:latin typeface="+mj-lt"/>
              </a:rPr>
              <a:t>				</a:t>
            </a:r>
            <a:r>
              <a:rPr lang="en-US" sz="2000" i="1" dirty="0" smtClean="0">
                <a:latin typeface="+mj-lt"/>
                <a:sym typeface="Wingdings"/>
              </a:rPr>
              <a:t> </a:t>
            </a:r>
            <a:r>
              <a:rPr lang="en-US" sz="1600" i="1" dirty="0" smtClean="0">
                <a:latin typeface="+mj-lt"/>
              </a:rPr>
              <a:t>CDSS/QM in HIE environments</a:t>
            </a:r>
            <a:r>
              <a:rPr lang="en-US" sz="1600" i="1" dirty="0">
                <a:latin typeface="+mj-lt"/>
              </a:rPr>
              <a:t/>
            </a:r>
            <a:br>
              <a:rPr lang="en-US" sz="1600" i="1" dirty="0">
                <a:latin typeface="+mj-lt"/>
              </a:rPr>
            </a:br>
            <a:r>
              <a:rPr lang="en-US" sz="1600" i="1" dirty="0" smtClean="0">
                <a:latin typeface="+mj-lt"/>
              </a:rPr>
              <a:t>				</a:t>
            </a:r>
            <a:r>
              <a:rPr lang="en-US" sz="2000" i="1" dirty="0" smtClean="0">
                <a:solidFill>
                  <a:srgbClr val="000000"/>
                </a:solidFill>
                <a:latin typeface="+mj-lt"/>
                <a:sym typeface="Wingdings"/>
              </a:rPr>
              <a:t> </a:t>
            </a:r>
            <a:r>
              <a:rPr lang="en-US" sz="1600" i="1" dirty="0" smtClean="0">
                <a:latin typeface="+mj-lt"/>
              </a:rPr>
              <a:t>Personal Health Records (PHR)</a:t>
            </a:r>
          </a:p>
          <a:p>
            <a:pPr lvl="1" eaLnBrk="1" hangingPunct="1">
              <a:lnSpc>
                <a:spcPct val="125000"/>
              </a:lnSpc>
              <a:spcBef>
                <a:spcPct val="20000"/>
              </a:spcBef>
            </a:pPr>
            <a:endParaRPr lang="en-US" sz="1400" i="1" dirty="0">
              <a:latin typeface="+mj-lt"/>
            </a:endParaRPr>
          </a:p>
        </p:txBody>
      </p:sp>
      <p:sp>
        <p:nvSpPr>
          <p:cNvPr id="5123" name="Rectangle 2"/>
          <p:cNvSpPr>
            <a:spLocks noChangeArrowheads="1"/>
          </p:cNvSpPr>
          <p:nvPr/>
        </p:nvSpPr>
        <p:spPr bwMode="auto">
          <a:xfrm>
            <a:off x="381000" y="685800"/>
            <a:ext cx="8305800" cy="381000"/>
          </a:xfrm>
          <a:prstGeom prst="rect">
            <a:avLst/>
          </a:prstGeom>
          <a:noFill/>
          <a:ln w="9525">
            <a:noFill/>
            <a:miter lim="800000"/>
            <a:headEnd/>
            <a:tailEnd/>
          </a:ln>
        </p:spPr>
        <p:txBody>
          <a:bodyPr/>
          <a:lstStyle/>
          <a:p>
            <a:pPr eaLnBrk="1" hangingPunct="1"/>
            <a:r>
              <a:rPr lang="en-US" sz="1400" b="1" dirty="0">
                <a:latin typeface="+mj-lt"/>
              </a:rPr>
              <a:t>Introduction </a:t>
            </a:r>
            <a:endParaRPr lang="en-US" sz="11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a:t>
            </a:fld>
            <a:endParaRPr lang="en-US" dirty="0"/>
          </a:p>
        </p:txBody>
      </p:sp>
    </p:spTree>
    <p:extLst>
      <p:ext uri="{BB962C8B-B14F-4D97-AF65-F5344CB8AC3E}">
        <p14:creationId xmlns:p14="http://schemas.microsoft.com/office/powerpoint/2010/main" val="409210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2">
                                            <p:txEl>
                                              <p:pRg st="3" end="3"/>
                                            </p:txEl>
                                          </p:spTgt>
                                        </p:tgtEl>
                                        <p:attrNameLst>
                                          <p:attrName>style.visibility</p:attrName>
                                        </p:attrNameLst>
                                      </p:cBhvr>
                                      <p:to>
                                        <p:strVal val="visible"/>
                                      </p:to>
                                    </p:set>
                                    <p:animEffect transition="in" filter="fade">
                                      <p:cBhvr>
                                        <p:cTn id="12" dur="500"/>
                                        <p:tgtEl>
                                          <p:spTgt spid="512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animEffect transition="in" filter="fade">
                                      <p:cBhvr>
                                        <p:cTn id="17" dur="500"/>
                                        <p:tgtEl>
                                          <p:spTgt spid="512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2">
                                            <p:txEl>
                                              <p:pRg st="7" end="7"/>
                                            </p:txEl>
                                          </p:spTgt>
                                        </p:tgtEl>
                                        <p:attrNameLst>
                                          <p:attrName>style.visibility</p:attrName>
                                        </p:attrNameLst>
                                      </p:cBhvr>
                                      <p:to>
                                        <p:strVal val="visible"/>
                                      </p:to>
                                    </p:set>
                                    <p:animEffect transition="in" filter="fade">
                                      <p:cBhvr>
                                        <p:cTn id="22" dur="500"/>
                                        <p:tgtEl>
                                          <p:spTgt spid="5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a:t>
            </a:r>
            <a:r>
              <a:rPr lang="en-US" dirty="0" smtClean="0"/>
              <a:t>Systems</a:t>
            </a:r>
            <a:endParaRPr lang="en-US" dirty="0"/>
          </a:p>
        </p:txBody>
      </p:sp>
      <p:pic>
        <p:nvPicPr>
          <p:cNvPr id="11268" name="Picture 4" descr="http://www.saicare.com/images/inner-img/hospital-m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625" y="460315"/>
            <a:ext cx="4468274" cy="5943377"/>
          </a:xfrm>
          <a:prstGeom prst="rect">
            <a:avLst/>
          </a:prstGeom>
          <a:noFill/>
          <a:extLst>
            <a:ext uri="{909E8E84-426E-40DD-AFC4-6F175D3DCCD1}">
              <a14:hiddenFill xmlns:a14="http://schemas.microsoft.com/office/drawing/2010/main">
                <a:solidFill>
                  <a:srgbClr val="FFFFFF"/>
                </a:solidFill>
              </a14:hiddenFill>
            </a:ext>
          </a:extLst>
        </p:spPr>
      </p:pic>
      <p:sp>
        <p:nvSpPr>
          <p:cNvPr id="47" name="Content Placeholder 1"/>
          <p:cNvSpPr>
            <a:spLocks noGrp="1"/>
          </p:cNvSpPr>
          <p:nvPr>
            <p:ph idx="1"/>
          </p:nvPr>
        </p:nvSpPr>
        <p:spPr>
          <a:prstGeom prst="rect">
            <a:avLst/>
          </a:prstGeom>
        </p:spPr>
        <p:txBody>
          <a:bodyPr/>
          <a:lstStyle/>
          <a:p>
            <a:pPr>
              <a:spcBef>
                <a:spcPts val="1200"/>
              </a:spcBef>
            </a:pPr>
            <a:r>
              <a:rPr lang="en-US" sz="1600" dirty="0" smtClean="0">
                <a:latin typeface="+mj-lt"/>
              </a:rPr>
              <a:t>Bioinformatics</a:t>
            </a:r>
          </a:p>
          <a:p>
            <a:pPr>
              <a:spcBef>
                <a:spcPts val="1200"/>
              </a:spcBef>
            </a:pPr>
            <a:r>
              <a:rPr lang="en-US" sz="1600" dirty="0" smtClean="0">
                <a:latin typeface="+mj-lt"/>
              </a:rPr>
              <a:t>Provider/Clinical Informatics Systems</a:t>
            </a:r>
          </a:p>
          <a:p>
            <a:pPr marL="627063" lvl="1" indent="-285750">
              <a:spcBef>
                <a:spcPts val="600"/>
              </a:spcBef>
              <a:buFont typeface="Arial" panose="020B0604020202020204" pitchFamily="34" charset="0"/>
              <a:buChar char="•"/>
            </a:pPr>
            <a:r>
              <a:rPr lang="en-US" sz="1600" dirty="0" smtClean="0">
                <a:latin typeface="+mj-lt"/>
              </a:rPr>
              <a:t>Common: EHR(EMR), CPOE</a:t>
            </a:r>
          </a:p>
          <a:p>
            <a:pPr marL="627063" lvl="1" indent="-285750">
              <a:spcBef>
                <a:spcPts val="600"/>
              </a:spcBef>
              <a:buFont typeface="Arial" panose="020B0604020202020204" pitchFamily="34" charset="0"/>
              <a:buChar char="•"/>
            </a:pPr>
            <a:r>
              <a:rPr lang="en-US" sz="1600" dirty="0" smtClean="0">
                <a:latin typeface="+mj-lt"/>
              </a:rPr>
              <a:t>Specialty: LIS, RIS(PACS), e-Prescribing</a:t>
            </a:r>
          </a:p>
          <a:p>
            <a:pPr marL="627063" lvl="1" indent="-285750">
              <a:spcBef>
                <a:spcPts val="600"/>
              </a:spcBef>
              <a:buFont typeface="Arial" panose="020B0604020202020204" pitchFamily="34" charset="0"/>
              <a:buChar char="•"/>
            </a:pPr>
            <a:r>
              <a:rPr lang="en-US" sz="1600" dirty="0" smtClean="0">
                <a:latin typeface="+mj-lt"/>
              </a:rPr>
              <a:t>Add-ons: CDSS</a:t>
            </a:r>
          </a:p>
          <a:p>
            <a:pPr>
              <a:spcBef>
                <a:spcPts val="1600"/>
              </a:spcBef>
            </a:pPr>
            <a:r>
              <a:rPr lang="en-US" sz="1600" dirty="0" smtClean="0">
                <a:latin typeface="+mj-lt"/>
              </a:rPr>
              <a:t>Patient/Consumer Health Informatics</a:t>
            </a:r>
          </a:p>
          <a:p>
            <a:pPr marL="627063" lvl="1" indent="-285750">
              <a:spcBef>
                <a:spcPts val="600"/>
              </a:spcBef>
              <a:buFont typeface="Arial" panose="020B0604020202020204" pitchFamily="34" charset="0"/>
              <a:buChar char="•"/>
            </a:pPr>
            <a:r>
              <a:rPr lang="en-US" sz="1600" dirty="0">
                <a:latin typeface="+mj-lt"/>
              </a:rPr>
              <a:t>PHR</a:t>
            </a:r>
          </a:p>
          <a:p>
            <a:pPr marL="627063" lvl="1" indent="-285750">
              <a:spcBef>
                <a:spcPts val="600"/>
              </a:spcBef>
              <a:buFont typeface="Arial" panose="020B0604020202020204" pitchFamily="34" charset="0"/>
              <a:buChar char="•"/>
            </a:pPr>
            <a:r>
              <a:rPr lang="en-US" sz="1600" dirty="0" err="1">
                <a:latin typeface="+mj-lt"/>
              </a:rPr>
              <a:t>mHealth</a:t>
            </a:r>
            <a:r>
              <a:rPr lang="en-US" sz="1600" dirty="0">
                <a:latin typeface="+mj-lt"/>
              </a:rPr>
              <a:t> / </a:t>
            </a:r>
            <a:r>
              <a:rPr lang="en-US" sz="1600" dirty="0" err="1">
                <a:latin typeface="+mj-lt"/>
              </a:rPr>
              <a:t>Telehealth</a:t>
            </a:r>
            <a:endParaRPr lang="en-US" sz="1600" dirty="0">
              <a:latin typeface="+mj-lt"/>
            </a:endParaRPr>
          </a:p>
          <a:p>
            <a:pPr>
              <a:spcBef>
                <a:spcPts val="1600"/>
              </a:spcBef>
            </a:pPr>
            <a:r>
              <a:rPr lang="en-US" sz="1600" dirty="0" smtClean="0">
                <a:latin typeface="+mj-lt"/>
              </a:rPr>
              <a:t>Payers/Insurer Informatics Systems</a:t>
            </a:r>
          </a:p>
          <a:p>
            <a:pPr marL="627063" lvl="1" indent="-285750">
              <a:spcBef>
                <a:spcPts val="600"/>
              </a:spcBef>
              <a:buFont typeface="Arial" panose="020B0604020202020204" pitchFamily="34" charset="0"/>
              <a:buChar char="•"/>
            </a:pPr>
            <a:r>
              <a:rPr lang="en-US" sz="1600" dirty="0">
                <a:latin typeface="+mj-lt"/>
              </a:rPr>
              <a:t>Claims, PBMs</a:t>
            </a:r>
          </a:p>
          <a:p>
            <a:pPr marL="627063" lvl="1" indent="-285750">
              <a:spcBef>
                <a:spcPts val="600"/>
              </a:spcBef>
              <a:buFont typeface="Arial" panose="020B0604020202020204" pitchFamily="34" charset="0"/>
              <a:buChar char="•"/>
            </a:pPr>
            <a:r>
              <a:rPr lang="en-US" sz="1600" dirty="0">
                <a:latin typeface="+mj-lt"/>
              </a:rPr>
              <a:t>Predictive Models</a:t>
            </a:r>
          </a:p>
          <a:p>
            <a:pPr>
              <a:spcBef>
                <a:spcPts val="1600"/>
              </a:spcBef>
            </a:pPr>
            <a:r>
              <a:rPr lang="en-US" sz="1600" dirty="0" smtClean="0">
                <a:latin typeface="+mj-lt"/>
              </a:rPr>
              <a:t>Government Informatics Systems</a:t>
            </a:r>
          </a:p>
          <a:p>
            <a:pPr marL="627063" lvl="1" indent="-285750">
              <a:spcBef>
                <a:spcPts val="600"/>
              </a:spcBef>
              <a:buFont typeface="Arial" panose="020B0604020202020204" pitchFamily="34" charset="0"/>
              <a:buChar char="•"/>
            </a:pPr>
            <a:r>
              <a:rPr lang="en-US" sz="1600" dirty="0">
                <a:latin typeface="+mj-lt"/>
              </a:rPr>
              <a:t>National and State-level Databases</a:t>
            </a:r>
          </a:p>
          <a:p>
            <a:pPr marL="627063" lvl="1" indent="-285750">
              <a:spcBef>
                <a:spcPts val="600"/>
              </a:spcBef>
              <a:buFont typeface="Arial" panose="020B0604020202020204" pitchFamily="34" charset="0"/>
              <a:buChar char="•"/>
            </a:pPr>
            <a:r>
              <a:rPr lang="en-US" sz="1600" dirty="0">
                <a:latin typeface="+mj-lt"/>
              </a:rPr>
              <a:t>Public Health Systems (Surveillance)</a:t>
            </a:r>
          </a:p>
          <a:p>
            <a:pPr marL="627063" lvl="1" indent="-285750">
              <a:spcBef>
                <a:spcPts val="600"/>
              </a:spcBef>
              <a:buFont typeface="Arial" panose="020B0604020202020204" pitchFamily="34" charset="0"/>
              <a:buChar char="•"/>
            </a:pPr>
            <a:r>
              <a:rPr lang="en-US" sz="1600" dirty="0">
                <a:latin typeface="+mj-lt"/>
              </a:rPr>
              <a:t>Health Information Exchanges</a:t>
            </a:r>
          </a:p>
          <a:p>
            <a:pPr lvl="1">
              <a:spcBef>
                <a:spcPts val="600"/>
              </a:spcBef>
              <a:buFont typeface="Arial" panose="020B0604020202020204" pitchFamily="34" charset="0"/>
              <a:buChar char="•"/>
            </a:pPr>
            <a:endParaRPr lang="en-US" sz="1600" dirty="0">
              <a:latin typeface="+mj-lt"/>
            </a:endParaRPr>
          </a:p>
        </p:txBody>
      </p:sp>
      <p:sp>
        <p:nvSpPr>
          <p:cNvPr id="5" name="Slide Number Placeholder 4"/>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20</a:t>
            </a:fld>
            <a:endParaRPr lang="en-US" dirty="0"/>
          </a:p>
        </p:txBody>
      </p:sp>
    </p:spTree>
    <p:extLst>
      <p:ext uri="{BB962C8B-B14F-4D97-AF65-F5344CB8AC3E}">
        <p14:creationId xmlns:p14="http://schemas.microsoft.com/office/powerpoint/2010/main" val="3681193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xEl>
                                              <p:pRg st="1" end="1"/>
                                            </p:txEl>
                                          </p:spTgt>
                                        </p:tgtEl>
                                        <p:attrNameLst>
                                          <p:attrName>style.visibility</p:attrName>
                                        </p:attrNameLst>
                                      </p:cBhvr>
                                      <p:to>
                                        <p:strVal val="visible"/>
                                      </p:to>
                                    </p:set>
                                    <p:animEffect transition="in" filter="fade">
                                      <p:cBhvr>
                                        <p:cTn id="12" dur="500"/>
                                        <p:tgtEl>
                                          <p:spTgt spid="4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xEl>
                                              <p:pRg st="2" end="2"/>
                                            </p:txEl>
                                          </p:spTgt>
                                        </p:tgtEl>
                                        <p:attrNameLst>
                                          <p:attrName>style.visibility</p:attrName>
                                        </p:attrNameLst>
                                      </p:cBhvr>
                                      <p:to>
                                        <p:strVal val="visible"/>
                                      </p:to>
                                    </p:set>
                                    <p:animEffect transition="in" filter="fade">
                                      <p:cBhvr>
                                        <p:cTn id="15" dur="500"/>
                                        <p:tgtEl>
                                          <p:spTgt spid="4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xEl>
                                              <p:pRg st="3" end="3"/>
                                            </p:txEl>
                                          </p:spTgt>
                                        </p:tgtEl>
                                        <p:attrNameLst>
                                          <p:attrName>style.visibility</p:attrName>
                                        </p:attrNameLst>
                                      </p:cBhvr>
                                      <p:to>
                                        <p:strVal val="visible"/>
                                      </p:to>
                                    </p:set>
                                    <p:animEffect transition="in" filter="fade">
                                      <p:cBhvr>
                                        <p:cTn id="18" dur="500"/>
                                        <p:tgtEl>
                                          <p:spTgt spid="4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xEl>
                                              <p:pRg st="4" end="4"/>
                                            </p:txEl>
                                          </p:spTgt>
                                        </p:tgtEl>
                                        <p:attrNameLst>
                                          <p:attrName>style.visibility</p:attrName>
                                        </p:attrNameLst>
                                      </p:cBhvr>
                                      <p:to>
                                        <p:strVal val="visible"/>
                                      </p:to>
                                    </p:set>
                                    <p:animEffect transition="in" filter="fade">
                                      <p:cBhvr>
                                        <p:cTn id="21" dur="500"/>
                                        <p:tgtEl>
                                          <p:spTgt spid="4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7">
                                            <p:txEl>
                                              <p:pRg st="5" end="5"/>
                                            </p:txEl>
                                          </p:spTgt>
                                        </p:tgtEl>
                                        <p:attrNameLst>
                                          <p:attrName>style.visibility</p:attrName>
                                        </p:attrNameLst>
                                      </p:cBhvr>
                                      <p:to>
                                        <p:strVal val="visible"/>
                                      </p:to>
                                    </p:set>
                                    <p:animEffect transition="in" filter="fade">
                                      <p:cBhvr>
                                        <p:cTn id="26" dur="500"/>
                                        <p:tgtEl>
                                          <p:spTgt spid="4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xEl>
                                              <p:pRg st="6" end="6"/>
                                            </p:txEl>
                                          </p:spTgt>
                                        </p:tgtEl>
                                        <p:attrNameLst>
                                          <p:attrName>style.visibility</p:attrName>
                                        </p:attrNameLst>
                                      </p:cBhvr>
                                      <p:to>
                                        <p:strVal val="visible"/>
                                      </p:to>
                                    </p:set>
                                    <p:animEffect transition="in" filter="fade">
                                      <p:cBhvr>
                                        <p:cTn id="29" dur="500"/>
                                        <p:tgtEl>
                                          <p:spTgt spid="4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xEl>
                                              <p:pRg st="7" end="7"/>
                                            </p:txEl>
                                          </p:spTgt>
                                        </p:tgtEl>
                                        <p:attrNameLst>
                                          <p:attrName>style.visibility</p:attrName>
                                        </p:attrNameLst>
                                      </p:cBhvr>
                                      <p:to>
                                        <p:strVal val="visible"/>
                                      </p:to>
                                    </p:set>
                                    <p:animEffect transition="in" filter="fade">
                                      <p:cBhvr>
                                        <p:cTn id="32" dur="500"/>
                                        <p:tgtEl>
                                          <p:spTgt spid="4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xEl>
                                              <p:pRg st="8" end="8"/>
                                            </p:txEl>
                                          </p:spTgt>
                                        </p:tgtEl>
                                        <p:attrNameLst>
                                          <p:attrName>style.visibility</p:attrName>
                                        </p:attrNameLst>
                                      </p:cBhvr>
                                      <p:to>
                                        <p:strVal val="visible"/>
                                      </p:to>
                                    </p:set>
                                    <p:animEffect transition="in" filter="fade">
                                      <p:cBhvr>
                                        <p:cTn id="37" dur="500"/>
                                        <p:tgtEl>
                                          <p:spTgt spid="47">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xEl>
                                              <p:pRg st="9" end="9"/>
                                            </p:txEl>
                                          </p:spTgt>
                                        </p:tgtEl>
                                        <p:attrNameLst>
                                          <p:attrName>style.visibility</p:attrName>
                                        </p:attrNameLst>
                                      </p:cBhvr>
                                      <p:to>
                                        <p:strVal val="visible"/>
                                      </p:to>
                                    </p:set>
                                    <p:animEffect transition="in" filter="fade">
                                      <p:cBhvr>
                                        <p:cTn id="40" dur="500"/>
                                        <p:tgtEl>
                                          <p:spTgt spid="47">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xEl>
                                              <p:pRg st="10" end="10"/>
                                            </p:txEl>
                                          </p:spTgt>
                                        </p:tgtEl>
                                        <p:attrNameLst>
                                          <p:attrName>style.visibility</p:attrName>
                                        </p:attrNameLst>
                                      </p:cBhvr>
                                      <p:to>
                                        <p:strVal val="visible"/>
                                      </p:to>
                                    </p:set>
                                    <p:animEffect transition="in" filter="fade">
                                      <p:cBhvr>
                                        <p:cTn id="43" dur="500"/>
                                        <p:tgtEl>
                                          <p:spTgt spid="47">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7">
                                            <p:txEl>
                                              <p:pRg st="11" end="11"/>
                                            </p:txEl>
                                          </p:spTgt>
                                        </p:tgtEl>
                                        <p:attrNameLst>
                                          <p:attrName>style.visibility</p:attrName>
                                        </p:attrNameLst>
                                      </p:cBhvr>
                                      <p:to>
                                        <p:strVal val="visible"/>
                                      </p:to>
                                    </p:set>
                                    <p:animEffect transition="in" filter="fade">
                                      <p:cBhvr>
                                        <p:cTn id="48" dur="500"/>
                                        <p:tgtEl>
                                          <p:spTgt spid="47">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xEl>
                                              <p:pRg st="12" end="12"/>
                                            </p:txEl>
                                          </p:spTgt>
                                        </p:tgtEl>
                                        <p:attrNameLst>
                                          <p:attrName>style.visibility</p:attrName>
                                        </p:attrNameLst>
                                      </p:cBhvr>
                                      <p:to>
                                        <p:strVal val="visible"/>
                                      </p:to>
                                    </p:set>
                                    <p:animEffect transition="in" filter="fade">
                                      <p:cBhvr>
                                        <p:cTn id="51" dur="500"/>
                                        <p:tgtEl>
                                          <p:spTgt spid="47">
                                            <p:txEl>
                                              <p:pRg st="12" end="1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7">
                                            <p:txEl>
                                              <p:pRg st="13" end="13"/>
                                            </p:txEl>
                                          </p:spTgt>
                                        </p:tgtEl>
                                        <p:attrNameLst>
                                          <p:attrName>style.visibility</p:attrName>
                                        </p:attrNameLst>
                                      </p:cBhvr>
                                      <p:to>
                                        <p:strVal val="visible"/>
                                      </p:to>
                                    </p:set>
                                    <p:animEffect transition="in" filter="fade">
                                      <p:cBhvr>
                                        <p:cTn id="54" dur="500"/>
                                        <p:tgtEl>
                                          <p:spTgt spid="47">
                                            <p:txEl>
                                              <p:pRg st="13" end="1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xEl>
                                              <p:pRg st="14" end="14"/>
                                            </p:txEl>
                                          </p:spTgt>
                                        </p:tgtEl>
                                        <p:attrNameLst>
                                          <p:attrName>style.visibility</p:attrName>
                                        </p:attrNameLst>
                                      </p:cBhvr>
                                      <p:to>
                                        <p:strVal val="visible"/>
                                      </p:to>
                                    </p:set>
                                    <p:animEffect transition="in" filter="fade">
                                      <p:cBhvr>
                                        <p:cTn id="57" dur="500"/>
                                        <p:tgtEl>
                                          <p:spTgt spid="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Health Informatics – Systems  Researchers  </a:t>
            </a:r>
            <a:r>
              <a:rPr lang="en-US" dirty="0" smtClean="0"/>
              <a:t>Bioinformatics</a:t>
            </a:r>
            <a:endParaRPr lang="en-US" dirty="0"/>
          </a:p>
        </p:txBody>
      </p:sp>
      <p:pic>
        <p:nvPicPr>
          <p:cNvPr id="1026" name="Picture 2" descr="http://ebbailey.files.wordpress.com/2011/02/biofro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070619"/>
            <a:ext cx="5029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57" y="1377639"/>
            <a:ext cx="3730886" cy="37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818" y="2070821"/>
            <a:ext cx="4490881" cy="34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414235" y="5998708"/>
            <a:ext cx="64123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Bioinformatics focus on biomolecules, DNA, RNA, proteins, networks and cells</a:t>
            </a:r>
            <a:endParaRPr lang="en-US" sz="1400" dirty="0">
              <a:latin typeface="+mj-lt"/>
              <a:ea typeface="Verdana" pitchFamily="34" charset="0"/>
              <a:cs typeface="Verdana" pitchFamily="34" charset="0"/>
            </a:endParaRPr>
          </a:p>
        </p:txBody>
      </p:sp>
      <p:pic>
        <p:nvPicPr>
          <p:cNvPr id="1028" name="Picture 4" descr="http://bio.cse.ohio-state.edu/MicroarrayDesigner/microarra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950" y="2070821"/>
            <a:ext cx="2695575" cy="26955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https://www.benaroyaresearch.org/sites/default/files/bioinformatics-figure-02-2013-05-02.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757" y="1098413"/>
            <a:ext cx="4858210" cy="483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1"/>
          <p:cNvSpPr>
            <a:spLocks noGrp="1"/>
          </p:cNvSpPr>
          <p:nvPr>
            <p:ph idx="1"/>
          </p:nvPr>
        </p:nvSpPr>
        <p:spPr>
          <a:xfrm>
            <a:off x="5354966" y="1029730"/>
            <a:ext cx="3613187" cy="4906859"/>
          </a:xfrm>
          <a:prstGeom prst="rect">
            <a:avLst/>
          </a:prstGeom>
          <a:solidFill>
            <a:schemeClr val="bg1"/>
          </a:solidFill>
        </p:spPr>
        <p:txBody>
          <a:bodyPr anchor="ctr"/>
          <a:lstStyle/>
          <a:p>
            <a:pPr>
              <a:spcBef>
                <a:spcPts val="1200"/>
              </a:spcBef>
            </a:pPr>
            <a:r>
              <a:rPr lang="en-US" sz="1600" dirty="0" smtClean="0">
                <a:latin typeface="+mj-lt"/>
              </a:rPr>
              <a:t>Genomics</a:t>
            </a:r>
          </a:p>
          <a:p>
            <a:pPr>
              <a:spcBef>
                <a:spcPts val="1200"/>
              </a:spcBef>
            </a:pPr>
            <a:r>
              <a:rPr lang="en-US" sz="1600" dirty="0" smtClean="0">
                <a:latin typeface="+mj-lt"/>
              </a:rPr>
              <a:t>Proteomics</a:t>
            </a:r>
          </a:p>
          <a:p>
            <a:pPr>
              <a:spcBef>
                <a:spcPts val="1200"/>
              </a:spcBef>
            </a:pPr>
            <a:r>
              <a:rPr lang="en-US" sz="1600" dirty="0" err="1" smtClean="0">
                <a:latin typeface="+mj-lt"/>
              </a:rPr>
              <a:t>Transcriptomics</a:t>
            </a:r>
            <a:endParaRPr lang="en-US" sz="1600" dirty="0" smtClean="0">
              <a:latin typeface="+mj-lt"/>
            </a:endParaRPr>
          </a:p>
          <a:p>
            <a:pPr>
              <a:spcBef>
                <a:spcPts val="1200"/>
              </a:spcBef>
            </a:pPr>
            <a:r>
              <a:rPr lang="en-US" sz="1600" dirty="0" err="1" smtClean="0">
                <a:latin typeface="+mj-lt"/>
              </a:rPr>
              <a:t>Glycomics</a:t>
            </a:r>
            <a:endParaRPr lang="en-US" sz="1600" dirty="0" smtClean="0">
              <a:latin typeface="+mj-lt"/>
            </a:endParaRPr>
          </a:p>
          <a:p>
            <a:pPr>
              <a:spcBef>
                <a:spcPts val="1200"/>
              </a:spcBef>
            </a:pPr>
            <a:r>
              <a:rPr lang="en-US" sz="1600" dirty="0" smtClean="0">
                <a:latin typeface="+mj-lt"/>
              </a:rPr>
              <a:t>Metabolomics</a:t>
            </a:r>
          </a:p>
          <a:p>
            <a:pPr>
              <a:spcBef>
                <a:spcPts val="1200"/>
              </a:spcBef>
            </a:pPr>
            <a:r>
              <a:rPr lang="en-US" sz="1600" dirty="0" smtClean="0">
                <a:latin typeface="+mj-lt"/>
              </a:rPr>
              <a:t>Pharmacogenomics</a:t>
            </a:r>
            <a:endParaRPr lang="en-US" sz="1600" dirty="0">
              <a:latin typeface="+mj-lt"/>
            </a:endParaRPr>
          </a:p>
        </p:txBody>
      </p:sp>
      <p:sp>
        <p:nvSpPr>
          <p:cNvPr id="9" name="Slide Number Placeholder 8"/>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21</a:t>
            </a:fld>
            <a:endParaRPr lang="en-US" dirty="0"/>
          </a:p>
        </p:txBody>
      </p:sp>
    </p:spTree>
    <p:extLst>
      <p:ext uri="{BB962C8B-B14F-4D97-AF65-F5344CB8AC3E}">
        <p14:creationId xmlns:p14="http://schemas.microsoft.com/office/powerpoint/2010/main" val="1558832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28"/>
                                        </p:tgtEl>
                                      </p:cBhvr>
                                    </p:animEffect>
                                    <p:set>
                                      <p:cBhvr>
                                        <p:cTn id="36" dur="1" fill="hold">
                                          <p:stCondLst>
                                            <p:cond delay="499"/>
                                          </p:stCondLst>
                                        </p:cTn>
                                        <p:tgtEl>
                                          <p:spTgt spid="1028"/>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Systems  Provider  EHRs / </a:t>
            </a:r>
            <a:r>
              <a:rPr lang="en-US" dirty="0" smtClean="0"/>
              <a:t>CPOE</a:t>
            </a:r>
            <a:endParaRPr lang="en-US" dirty="0"/>
          </a:p>
        </p:txBody>
      </p:sp>
      <p:pic>
        <p:nvPicPr>
          <p:cNvPr id="13314" name="Picture 2" descr="http://technologyadvice.com/wp-content/uploads/2014/03/velocido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53" y="1221062"/>
            <a:ext cx="5076825" cy="38671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http://www.teampraxis.com/assets/content/images/content/eh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080" y="1491894"/>
            <a:ext cx="5076825" cy="43529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38421" y="5998708"/>
            <a:ext cx="8763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Electronic Health/Medical Record Systems (EHR) &amp; Computerized Physician Order Entry Systems (CPOE)</a:t>
            </a:r>
            <a:endParaRPr lang="en-US" sz="1400" dirty="0">
              <a:latin typeface="+mj-lt"/>
              <a:ea typeface="Verdana" pitchFamily="34" charset="0"/>
              <a:cs typeface="Verdana" pitchFamily="34" charset="0"/>
            </a:endParaRPr>
          </a:p>
        </p:txBody>
      </p:sp>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22</a:t>
            </a:fld>
            <a:endParaRPr lang="en-US" dirty="0"/>
          </a:p>
        </p:txBody>
      </p:sp>
    </p:spTree>
    <p:extLst>
      <p:ext uri="{BB962C8B-B14F-4D97-AF65-F5344CB8AC3E}">
        <p14:creationId xmlns:p14="http://schemas.microsoft.com/office/powerpoint/2010/main" val="4279379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Systems  Provider  LIS / RIS (PACS</a:t>
            </a:r>
            <a:r>
              <a:rPr lang="en-US" dirty="0" smtClean="0"/>
              <a:t>)</a:t>
            </a:r>
            <a:endParaRPr lang="en-US" dirty="0"/>
          </a:p>
        </p:txBody>
      </p:sp>
      <p:sp>
        <p:nvSpPr>
          <p:cNvPr id="7" name="Rectangle 6"/>
          <p:cNvSpPr>
            <a:spLocks noChangeArrowheads="1"/>
          </p:cNvSpPr>
          <p:nvPr/>
        </p:nvSpPr>
        <p:spPr bwMode="auto">
          <a:xfrm>
            <a:off x="1408621" y="5998708"/>
            <a:ext cx="6423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Laboratory Information Systems (LIS) &amp; Radiology Information Systems (RIS)</a:t>
            </a:r>
            <a:endParaRPr lang="en-US" sz="1400" dirty="0">
              <a:latin typeface="+mj-lt"/>
              <a:ea typeface="Verdana" pitchFamily="34" charset="0"/>
              <a:cs typeface="Verdana" pitchFamily="34" charset="0"/>
            </a:endParaRPr>
          </a:p>
        </p:txBody>
      </p:sp>
      <p:pic>
        <p:nvPicPr>
          <p:cNvPr id="14338" name="Picture 2" descr="http://blog.galenhealthcare.com/wp-content/uploads/2009/10/Results-Interfac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270" y="1152859"/>
            <a:ext cx="5076825" cy="26003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344" name="Picture 8" descr="http://usa.healthcare.siemens.com/siemens_hwem-hwem_ssxa_websites-context-root/wcm/idc/groups/public/@us/@healthit/documents/image/mdaw/mji3/%7Eedisp/syngo-workflow-sh_sy_33176_11-00275321/%7Erenditions/syngo-workflow-sh_sy_33176_11-00275321%7E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979" y="1534611"/>
            <a:ext cx="5076825" cy="3810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http://media.noria.com/sites/archive_images/backup_200609_CR-Sam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891" y="1828967"/>
            <a:ext cx="5076825" cy="39433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23</a:t>
            </a:fld>
            <a:endParaRPr lang="en-US" dirty="0"/>
          </a:p>
        </p:txBody>
      </p:sp>
    </p:spTree>
    <p:extLst>
      <p:ext uri="{BB962C8B-B14F-4D97-AF65-F5344CB8AC3E}">
        <p14:creationId xmlns:p14="http://schemas.microsoft.com/office/powerpoint/2010/main" val="1192890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4"/>
                                        </p:tgtEl>
                                        <p:attrNameLst>
                                          <p:attrName>style.visibility</p:attrName>
                                        </p:attrNameLst>
                                      </p:cBhvr>
                                      <p:to>
                                        <p:strVal val="visible"/>
                                      </p:to>
                                    </p:set>
                                    <p:animEffect transition="in" filter="fade">
                                      <p:cBhvr>
                                        <p:cTn id="12" dur="500"/>
                                        <p:tgtEl>
                                          <p:spTgt spid="143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Systems  Patient/Consumer  </a:t>
            </a:r>
            <a:r>
              <a:rPr lang="en-US" dirty="0" smtClean="0"/>
              <a:t>PHR</a:t>
            </a:r>
            <a:endParaRPr lang="en-US" dirty="0"/>
          </a:p>
        </p:txBody>
      </p:sp>
      <p:sp>
        <p:nvSpPr>
          <p:cNvPr id="7" name="Rectangle 6"/>
          <p:cNvSpPr>
            <a:spLocks noChangeArrowheads="1"/>
          </p:cNvSpPr>
          <p:nvPr/>
        </p:nvSpPr>
        <p:spPr bwMode="auto">
          <a:xfrm>
            <a:off x="3229638" y="5998708"/>
            <a:ext cx="2781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Personal Health Records (PHRs)</a:t>
            </a:r>
            <a:endParaRPr lang="en-US" sz="1400" dirty="0">
              <a:latin typeface="+mj-lt"/>
              <a:ea typeface="Verdana" pitchFamily="34" charset="0"/>
              <a:cs typeface="Verdana" pitchFamily="34" charset="0"/>
            </a:endParaRPr>
          </a:p>
        </p:txBody>
      </p:sp>
      <p:pic>
        <p:nvPicPr>
          <p:cNvPr id="16386" name="Picture 2" descr="http://www.tolven.org/images/ePHR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74" y="1118936"/>
            <a:ext cx="5076825" cy="3810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6390" name="Picture 6" descr="http://alereacs.com/p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935" y="1915264"/>
            <a:ext cx="5564445" cy="348691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https://www.akronchildrens.org/cms/images/5759b249efc268a1/large/mychartap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310" y="1552074"/>
            <a:ext cx="2464565" cy="460052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24</a:t>
            </a:fld>
            <a:endParaRPr lang="en-US" dirty="0"/>
          </a:p>
        </p:txBody>
      </p:sp>
    </p:spTree>
    <p:extLst>
      <p:ext uri="{BB962C8B-B14F-4D97-AF65-F5344CB8AC3E}">
        <p14:creationId xmlns:p14="http://schemas.microsoft.com/office/powerpoint/2010/main" val="85684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fade">
                                      <p:cBhvr>
                                        <p:cTn id="12" dur="500"/>
                                        <p:tgtEl>
                                          <p:spTgt spid="163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fade">
                                      <p:cBhvr>
                                        <p:cTn id="1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Systems  Patient/Consumer  </a:t>
            </a:r>
            <a:r>
              <a:rPr lang="en-US" dirty="0" err="1" smtClean="0"/>
              <a:t>mHealth</a:t>
            </a:r>
            <a:endParaRPr lang="en-US" dirty="0"/>
          </a:p>
        </p:txBody>
      </p:sp>
      <p:sp>
        <p:nvSpPr>
          <p:cNvPr id="7" name="Rectangle 6"/>
          <p:cNvSpPr>
            <a:spLocks noChangeArrowheads="1"/>
          </p:cNvSpPr>
          <p:nvPr/>
        </p:nvSpPr>
        <p:spPr bwMode="auto">
          <a:xfrm>
            <a:off x="3545432" y="5998708"/>
            <a:ext cx="21499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smtClean="0">
                <a:latin typeface="+mj-lt"/>
                <a:ea typeface="Verdana" pitchFamily="34" charset="0"/>
                <a:cs typeface="Verdana" pitchFamily="34" charset="0"/>
              </a:rPr>
              <a:t>mHealth</a:t>
            </a:r>
            <a:r>
              <a:rPr lang="en-US" sz="1400" dirty="0" smtClean="0">
                <a:latin typeface="+mj-lt"/>
                <a:ea typeface="Verdana" pitchFamily="34" charset="0"/>
                <a:cs typeface="Verdana" pitchFamily="34" charset="0"/>
              </a:rPr>
              <a:t> (mobile health)</a:t>
            </a:r>
            <a:endParaRPr lang="en-US" sz="1400" dirty="0">
              <a:latin typeface="+mj-lt"/>
              <a:ea typeface="Verdana" pitchFamily="34" charset="0"/>
              <a:cs typeface="Verdana" pitchFamily="34" charset="0"/>
            </a:endParaRPr>
          </a:p>
        </p:txBody>
      </p:sp>
      <p:pic>
        <p:nvPicPr>
          <p:cNvPr id="17410" name="Picture 2" descr="Mobile healthcare (mHealth)  solutions are here to s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32" y="1100746"/>
            <a:ext cx="4762500" cy="34861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http://www.getmedcallassist.com/wp-content/uploads/2013/08/mhealth-market-size-getmedcallass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993" y="1899593"/>
            <a:ext cx="5076825" cy="31432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http://i2.cdn.turner.com/cnn/dam/assets/120220072007-mhealth-2-horizontal-gall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051" y="2872830"/>
            <a:ext cx="5076825" cy="28575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34" name="Picture 2" descr="http://cdn1.pcadvisor.co.uk/cmsdata/reviews/3424756/Nike-Fuelband-vs-Fitbit-O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32" y="1100746"/>
            <a:ext cx="5717288" cy="34861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36" name="Picture 4" descr="http://assets.coolhunting.com/coolhunting/mt_asset_cache/2013/05/Fitbit-Flex-on-wrist-2-thumb-620x411-586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1991" y="1790055"/>
            <a:ext cx="5076825" cy="33623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40" name="Picture 8" descr="http://mhealthwatch.com/wp-content/uploads/2011/08/Electronic-Skin-Tech-Provides-Breakthrough-For-Wearable-Remote-Patient-Monito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0403" y="2501355"/>
            <a:ext cx="4238625" cy="32289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25</a:t>
            </a:fld>
            <a:endParaRPr lang="en-US" dirty="0"/>
          </a:p>
        </p:txBody>
      </p:sp>
    </p:spTree>
    <p:extLst>
      <p:ext uri="{BB962C8B-B14F-4D97-AF65-F5344CB8AC3E}">
        <p14:creationId xmlns:p14="http://schemas.microsoft.com/office/powerpoint/2010/main" val="432380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500"/>
                                        <p:tgtEl>
                                          <p:spTgt spid="17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4"/>
                                        </p:tgtEl>
                                        <p:attrNameLst>
                                          <p:attrName>style.visibility</p:attrName>
                                        </p:attrNameLst>
                                      </p:cBhvr>
                                      <p:to>
                                        <p:strVal val="visible"/>
                                      </p:to>
                                    </p:set>
                                    <p:animEffect transition="in" filter="fade">
                                      <p:cBhvr>
                                        <p:cTn id="22" dur="500"/>
                                        <p:tgtEl>
                                          <p:spTgt spid="184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fade">
                                      <p:cBhvr>
                                        <p:cTn id="27" dur="500"/>
                                        <p:tgtEl>
                                          <p:spTgt spid="184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40"/>
                                        </p:tgtEl>
                                        <p:attrNameLst>
                                          <p:attrName>style.visibility</p:attrName>
                                        </p:attrNameLst>
                                      </p:cBhvr>
                                      <p:to>
                                        <p:strVal val="visible"/>
                                      </p:to>
                                    </p:set>
                                    <p:animEffect transition="in" filter="fade">
                                      <p:cBhvr>
                                        <p:cTn id="32"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Informatics – Systems  Patient/Consumer  </a:t>
            </a:r>
            <a:r>
              <a:rPr lang="en-US" dirty="0" err="1" smtClean="0"/>
              <a:t>Telehealth</a:t>
            </a:r>
            <a:endParaRPr lang="en-US" dirty="0"/>
          </a:p>
        </p:txBody>
      </p:sp>
      <p:pic>
        <p:nvPicPr>
          <p:cNvPr id="30726" name="Picture 6" descr="http://cdn-static.zdnet.com/i/story/30/40/091385/telehealth-remote-kit-b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54" y="1312594"/>
            <a:ext cx="5076825" cy="30003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405975" y="5998708"/>
            <a:ext cx="24288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Tele-Health / Tele-medicine</a:t>
            </a:r>
            <a:endParaRPr lang="en-US" sz="1400" dirty="0">
              <a:latin typeface="+mj-lt"/>
              <a:ea typeface="Verdana" pitchFamily="34" charset="0"/>
              <a:cs typeface="Verdana" pitchFamily="34" charset="0"/>
            </a:endParaRPr>
          </a:p>
        </p:txBody>
      </p:sp>
      <p:pic>
        <p:nvPicPr>
          <p:cNvPr id="30724" name="Picture 4" descr="http://3.bp.blogspot.com/-bRme14xtPvA/Ue8y1WHxEaI/AAAAAAAAAAU/V62MwKszLo0/s1600/An-operation-using-Ciscos-HealthPresence-tools-in-sessio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432" y="2336800"/>
            <a:ext cx="5076825" cy="33813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26</a:t>
            </a:fld>
            <a:endParaRPr lang="en-US" dirty="0"/>
          </a:p>
        </p:txBody>
      </p:sp>
    </p:spTree>
    <p:extLst>
      <p:ext uri="{BB962C8B-B14F-4D97-AF65-F5344CB8AC3E}">
        <p14:creationId xmlns:p14="http://schemas.microsoft.com/office/powerpoint/2010/main" val="2358845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fade">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815541" y="5998708"/>
            <a:ext cx="16097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Insurance Claims </a:t>
            </a:r>
            <a:endParaRPr lang="en-US" sz="1400" dirty="0">
              <a:latin typeface="+mj-lt"/>
              <a:ea typeface="Verdana" pitchFamily="34" charset="0"/>
              <a:cs typeface="Verdana" pitchFamily="34" charset="0"/>
            </a:endParaRPr>
          </a:p>
        </p:txBody>
      </p:sp>
      <p:pic>
        <p:nvPicPr>
          <p:cNvPr id="17416" name="Picture 8" descr="http://www.acumensystems.com/media/images/lgscr_samuelrose_claimsd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3" y="1176051"/>
            <a:ext cx="5076825" cy="335280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8" name="Picture 10" descr="http://piperreport.com/wp-content/uploads/2012/09/All-Payor-Claims-Data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432" y="2071270"/>
            <a:ext cx="5076825" cy="33813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Health Informatics – Systems  Payers  Claims / Predictive </a:t>
            </a:r>
            <a:r>
              <a:rPr lang="en-US" dirty="0" smtClean="0"/>
              <a:t>Modeling</a:t>
            </a:r>
            <a:endParaRPr lang="en-US" dirty="0"/>
          </a:p>
        </p:txBody>
      </p:sp>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27</a:t>
            </a:fld>
            <a:endParaRPr lang="en-US" dirty="0"/>
          </a:p>
        </p:txBody>
      </p:sp>
    </p:spTree>
    <p:extLst>
      <p:ext uri="{BB962C8B-B14F-4D97-AF65-F5344CB8AC3E}">
        <p14:creationId xmlns:p14="http://schemas.microsoft.com/office/powerpoint/2010/main" val="1273729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500"/>
                                        <p:tgtEl>
                                          <p:spTgt spid="17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8"/>
                                        </p:tgtEl>
                                        <p:attrNameLst>
                                          <p:attrName>style.visibility</p:attrName>
                                        </p:attrNameLst>
                                      </p:cBhvr>
                                      <p:to>
                                        <p:strVal val="visible"/>
                                      </p:to>
                                    </p:set>
                                    <p:animEffect transition="in" filter="fade">
                                      <p:cBhvr>
                                        <p:cTn id="12"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008437" y="5998708"/>
            <a:ext cx="3223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latin typeface="+mj-lt"/>
                <a:ea typeface="Verdana" pitchFamily="34" charset="0"/>
                <a:cs typeface="Verdana" pitchFamily="34" charset="0"/>
              </a:rPr>
              <a:t>Biosurveillance Tools (e.g., ESSENCE)</a:t>
            </a:r>
            <a:endParaRPr lang="en-US" sz="1400" dirty="0">
              <a:latin typeface="+mj-lt"/>
              <a:ea typeface="Verdana" pitchFamily="34" charset="0"/>
              <a:cs typeface="Verdana" pitchFamily="34" charset="0"/>
            </a:endParaRPr>
          </a:p>
        </p:txBody>
      </p:sp>
      <p:pic>
        <p:nvPicPr>
          <p:cNvPr id="19458" name="Picture 2" descr="http://openi.nlm.nih.gov/imgs/512/118/3188469/3188469_1472-6947-11-56-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4" y="1104649"/>
            <a:ext cx="48768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data.maryland.gov/download/f77s-gpsn/image/jpeg"/>
          <p:cNvPicPr>
            <a:picLocks noChangeAspect="1" noChangeArrowheads="1"/>
          </p:cNvPicPr>
          <p:nvPr/>
        </p:nvPicPr>
        <p:blipFill rotWithShape="1">
          <a:blip r:embed="rId4">
            <a:extLst>
              <a:ext uri="{28A0092B-C50C-407E-A947-70E740481C1C}">
                <a14:useLocalDpi xmlns:a14="http://schemas.microsoft.com/office/drawing/2010/main" val="0"/>
              </a:ext>
            </a:extLst>
          </a:blip>
          <a:srcRect t="16227"/>
          <a:stretch/>
        </p:blipFill>
        <p:spPr bwMode="auto">
          <a:xfrm>
            <a:off x="2092393" y="1913023"/>
            <a:ext cx="5076825" cy="302418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http://www.eht-journal.net/index.php/ehtj/article/viewFile/11907/17325/45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618" y="3320216"/>
            <a:ext cx="2876550" cy="2362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Health Informatics – Systems  Public/Government  </a:t>
            </a:r>
            <a:r>
              <a:rPr lang="en-US" dirty="0" smtClean="0"/>
              <a:t>Biosurveillance</a:t>
            </a:r>
            <a:endParaRPr lang="en-US" dirty="0"/>
          </a:p>
        </p:txBody>
      </p:sp>
      <p:sp>
        <p:nvSpPr>
          <p:cNvPr id="6" name="Slide Number Placeholder 5"/>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28</a:t>
            </a:fld>
            <a:endParaRPr lang="en-US" dirty="0"/>
          </a:p>
        </p:txBody>
      </p:sp>
    </p:spTree>
    <p:extLst>
      <p:ext uri="{BB962C8B-B14F-4D97-AF65-F5344CB8AC3E}">
        <p14:creationId xmlns:p14="http://schemas.microsoft.com/office/powerpoint/2010/main" val="3925770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2"/>
                                        </p:tgtEl>
                                        <p:attrNameLst>
                                          <p:attrName>style.visibility</p:attrName>
                                        </p:attrNameLst>
                                      </p:cBhvr>
                                      <p:to>
                                        <p:strVal val="visible"/>
                                      </p:to>
                                    </p:set>
                                    <p:animEffect transition="in" filter="fade">
                                      <p:cBhvr>
                                        <p:cTn id="1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4.bp.blogspot.com/-cqrnHSY9eiI/TWSfBx7htNI/AAAAAAAAAHw/7aq_OCqrluY/s1600/hie_img.jpg"/>
          <p:cNvPicPr>
            <a:picLocks noChangeAspect="1" noChangeArrowheads="1"/>
          </p:cNvPicPr>
          <p:nvPr/>
        </p:nvPicPr>
        <p:blipFill rotWithShape="1">
          <a:blip r:embed="rId3">
            <a:extLst>
              <a:ext uri="{28A0092B-C50C-407E-A947-70E740481C1C}">
                <a14:useLocalDpi xmlns:a14="http://schemas.microsoft.com/office/drawing/2010/main" val="0"/>
              </a:ext>
            </a:extLst>
          </a:blip>
          <a:srcRect t="3709"/>
          <a:stretch/>
        </p:blipFill>
        <p:spPr bwMode="auto">
          <a:xfrm>
            <a:off x="2496672" y="1219048"/>
            <a:ext cx="4268266" cy="46266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1752600" y="6010772"/>
            <a:ext cx="563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smtClean="0">
                <a:latin typeface="+mj-lt"/>
              </a:rPr>
              <a:t>Concept of an Health Information Exchange</a:t>
            </a:r>
            <a:endParaRPr lang="en-US" sz="1400" dirty="0">
              <a:latin typeface="+mj-lt"/>
            </a:endParaRPr>
          </a:p>
        </p:txBody>
      </p:sp>
      <p:sp>
        <p:nvSpPr>
          <p:cNvPr id="9" name="Title 8"/>
          <p:cNvSpPr>
            <a:spLocks noGrp="1"/>
          </p:cNvSpPr>
          <p:nvPr>
            <p:ph type="title"/>
          </p:nvPr>
        </p:nvSpPr>
        <p:spPr/>
        <p:txBody>
          <a:bodyPr/>
          <a:lstStyle/>
          <a:p>
            <a:r>
              <a:rPr lang="en-US" dirty="0"/>
              <a:t>Health Informatics – Systems  Public/Government  </a:t>
            </a:r>
            <a:r>
              <a:rPr lang="en-US" dirty="0" smtClean="0"/>
              <a:t>HIEs</a:t>
            </a:r>
            <a:endParaRPr lang="en-US" dirty="0"/>
          </a:p>
        </p:txBody>
      </p:sp>
      <p:sp>
        <p:nvSpPr>
          <p:cNvPr id="11" name="Slide Number Placeholder 10"/>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29</a:t>
            </a:fld>
            <a:endParaRPr lang="en-US" dirty="0"/>
          </a:p>
        </p:txBody>
      </p:sp>
    </p:spTree>
    <p:extLst>
      <p:ext uri="{BB962C8B-B14F-4D97-AF65-F5344CB8AC3E}">
        <p14:creationId xmlns:p14="http://schemas.microsoft.com/office/powerpoint/2010/main" val="23602194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r>
              <a:rPr lang="en-US" dirty="0" smtClean="0"/>
              <a:t>Overview</a:t>
            </a:r>
            <a:endParaRPr lang="en-US" dirty="0"/>
          </a:p>
        </p:txBody>
      </p:sp>
      <p:sp>
        <p:nvSpPr>
          <p:cNvPr id="4" name="Rectangle 3"/>
          <p:cNvSpPr txBox="1">
            <a:spLocks noChangeArrowheads="1"/>
          </p:cNvSpPr>
          <p:nvPr/>
        </p:nvSpPr>
        <p:spPr>
          <a:xfrm>
            <a:off x="255814" y="1151792"/>
            <a:ext cx="8686800" cy="5172808"/>
          </a:xfrm>
          <a:prstGeom prst="rect">
            <a:avLst/>
          </a:prstGeom>
        </p:spPr>
        <p:txBody>
          <a:bodyPr numCol="2" spcCol="365760"/>
          <a:lst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mj-lt"/>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mj-lt"/>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mj-lt"/>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mj-lt"/>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mj-lt"/>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spcBef>
                <a:spcPts val="1800"/>
              </a:spcBef>
              <a:buClr>
                <a:schemeClr val="tx1"/>
              </a:buClr>
              <a:buSzPct val="110000"/>
              <a:buFont typeface="Wingdings" panose="05000000000000000000" pitchFamily="2" charset="2"/>
              <a:buChar char="v"/>
            </a:pPr>
            <a:r>
              <a:rPr lang="en-US" sz="1600" dirty="0" smtClean="0"/>
              <a:t>US Healthcare</a:t>
            </a:r>
          </a:p>
          <a:p>
            <a:pPr lvl="1">
              <a:spcBef>
                <a:spcPts val="600"/>
              </a:spcBef>
              <a:buClr>
                <a:schemeClr val="tx1"/>
              </a:buClr>
              <a:buSzPct val="110000"/>
              <a:buFont typeface="Wingdings" panose="05000000000000000000" pitchFamily="2" charset="2"/>
              <a:buChar char="§"/>
            </a:pPr>
            <a:r>
              <a:rPr lang="en-US" sz="1600" dirty="0" smtClean="0"/>
              <a:t>General, Cost, Triple Aims</a:t>
            </a:r>
          </a:p>
          <a:p>
            <a:pPr>
              <a:spcBef>
                <a:spcPts val="1800"/>
              </a:spcBef>
              <a:buClr>
                <a:schemeClr val="tx1"/>
              </a:buClr>
              <a:buSzPct val="110000"/>
              <a:buFont typeface="Wingdings" panose="05000000000000000000" pitchFamily="2" charset="2"/>
              <a:buChar char="v"/>
            </a:pPr>
            <a:r>
              <a:rPr lang="en-US" sz="1600" dirty="0" smtClean="0"/>
              <a:t>Biomedical / Health Informatics</a:t>
            </a:r>
          </a:p>
          <a:p>
            <a:pPr lvl="1">
              <a:spcBef>
                <a:spcPts val="600"/>
              </a:spcBef>
              <a:buClr>
                <a:schemeClr val="tx1"/>
              </a:buClr>
              <a:buSzPct val="110000"/>
              <a:buFont typeface="Wingdings" panose="05000000000000000000" pitchFamily="2" charset="2"/>
              <a:buChar char="§"/>
            </a:pPr>
            <a:r>
              <a:rPr lang="en-US" sz="1600" dirty="0" smtClean="0"/>
              <a:t>Concept &amp; Definition</a:t>
            </a:r>
            <a:endParaRPr lang="en-US" sz="1600" dirty="0"/>
          </a:p>
          <a:p>
            <a:pPr lvl="1">
              <a:spcBef>
                <a:spcPts val="600"/>
              </a:spcBef>
              <a:buClr>
                <a:schemeClr val="tx1"/>
              </a:buClr>
              <a:buSzPct val="110000"/>
              <a:buFont typeface="Wingdings" panose="05000000000000000000" pitchFamily="2" charset="2"/>
              <a:buChar char="§"/>
            </a:pPr>
            <a:r>
              <a:rPr lang="en-US" sz="1600" dirty="0"/>
              <a:t>History</a:t>
            </a:r>
          </a:p>
          <a:p>
            <a:pPr lvl="1">
              <a:spcBef>
                <a:spcPts val="600"/>
              </a:spcBef>
              <a:buClr>
                <a:schemeClr val="tx1"/>
              </a:buClr>
              <a:buSzPct val="110000"/>
              <a:buFont typeface="Wingdings" panose="05000000000000000000" pitchFamily="2" charset="2"/>
              <a:buChar char="§"/>
            </a:pPr>
            <a:r>
              <a:rPr lang="en-US" sz="1600" dirty="0" smtClean="0"/>
              <a:t>Subdomains</a:t>
            </a:r>
          </a:p>
          <a:p>
            <a:pPr lvl="1">
              <a:spcBef>
                <a:spcPts val="600"/>
              </a:spcBef>
              <a:buClr>
                <a:schemeClr val="tx1"/>
              </a:buClr>
              <a:buSzPct val="110000"/>
              <a:buFont typeface="Wingdings" panose="05000000000000000000" pitchFamily="2" charset="2"/>
              <a:buChar char="§"/>
            </a:pPr>
            <a:r>
              <a:rPr lang="en-US" sz="1600" dirty="0" smtClean="0"/>
              <a:t>Data Sources</a:t>
            </a:r>
            <a:endParaRPr lang="en-US" sz="1600" dirty="0"/>
          </a:p>
          <a:p>
            <a:pPr lvl="1">
              <a:spcBef>
                <a:spcPts val="600"/>
              </a:spcBef>
              <a:buClr>
                <a:schemeClr val="tx1"/>
              </a:buClr>
              <a:buSzPct val="110000"/>
              <a:buFont typeface="Wingdings" panose="05000000000000000000" pitchFamily="2" charset="2"/>
              <a:buChar char="§"/>
            </a:pPr>
            <a:r>
              <a:rPr lang="en-US" sz="1600" dirty="0" smtClean="0"/>
              <a:t>Systems</a:t>
            </a:r>
          </a:p>
          <a:p>
            <a:pPr lvl="1">
              <a:spcBef>
                <a:spcPts val="600"/>
              </a:spcBef>
              <a:buClr>
                <a:schemeClr val="tx1"/>
              </a:buClr>
              <a:buSzPct val="110000"/>
              <a:buFont typeface="Wingdings" panose="05000000000000000000" pitchFamily="2" charset="2"/>
              <a:buChar char="§"/>
            </a:pPr>
            <a:r>
              <a:rPr lang="en-US" sz="1600" dirty="0" smtClean="0"/>
              <a:t>Methods</a:t>
            </a:r>
          </a:p>
          <a:p>
            <a:pPr>
              <a:spcBef>
                <a:spcPts val="1800"/>
              </a:spcBef>
              <a:buClr>
                <a:schemeClr val="tx1"/>
              </a:buClr>
              <a:buSzPct val="110000"/>
              <a:buFont typeface="Wingdings" panose="05000000000000000000" pitchFamily="2" charset="2"/>
              <a:buChar char="v"/>
            </a:pPr>
            <a:r>
              <a:rPr lang="en-US" sz="1600" dirty="0" smtClean="0"/>
              <a:t>Use Cases (population health examples)</a:t>
            </a:r>
          </a:p>
          <a:p>
            <a:pPr lvl="1">
              <a:spcBef>
                <a:spcPts val="600"/>
              </a:spcBef>
              <a:buClr>
                <a:schemeClr val="tx1"/>
              </a:buClr>
              <a:buSzPct val="110000"/>
              <a:buFont typeface="Wingdings" panose="05000000000000000000" pitchFamily="2" charset="2"/>
              <a:buChar char="§"/>
            </a:pPr>
            <a:r>
              <a:rPr lang="en-US" sz="1600" dirty="0" smtClean="0"/>
              <a:t>Clinical</a:t>
            </a:r>
            <a:endParaRPr lang="en-US" sz="1600" dirty="0"/>
          </a:p>
          <a:p>
            <a:pPr lvl="1">
              <a:spcBef>
                <a:spcPts val="600"/>
              </a:spcBef>
              <a:buClr>
                <a:schemeClr val="tx1"/>
              </a:buClr>
              <a:buSzPct val="110000"/>
              <a:buFont typeface="Wingdings" panose="05000000000000000000" pitchFamily="2" charset="2"/>
              <a:buChar char="§"/>
            </a:pPr>
            <a:r>
              <a:rPr lang="en-US" sz="1600" dirty="0" smtClean="0"/>
              <a:t>Consumer</a:t>
            </a:r>
          </a:p>
          <a:p>
            <a:pPr lvl="1">
              <a:spcBef>
                <a:spcPts val="600"/>
              </a:spcBef>
              <a:buClr>
                <a:schemeClr val="tx1"/>
              </a:buClr>
              <a:buSzPct val="110000"/>
              <a:buFont typeface="Wingdings" panose="05000000000000000000" pitchFamily="2" charset="2"/>
              <a:buChar char="§"/>
            </a:pPr>
            <a:r>
              <a:rPr lang="en-US" sz="1600" dirty="0" smtClean="0"/>
              <a:t>Community </a:t>
            </a:r>
            <a:r>
              <a:rPr lang="en-US" sz="1600" dirty="0"/>
              <a:t>/ Population / </a:t>
            </a:r>
            <a:r>
              <a:rPr lang="en-US" sz="1600" dirty="0" smtClean="0"/>
              <a:t>Public</a:t>
            </a:r>
          </a:p>
          <a:p>
            <a:pPr lvl="1">
              <a:spcBef>
                <a:spcPts val="600"/>
              </a:spcBef>
              <a:buClr>
                <a:schemeClr val="tx1"/>
              </a:buClr>
              <a:buSzPct val="110000"/>
              <a:buFont typeface="Wingdings" panose="05000000000000000000" pitchFamily="2" charset="2"/>
              <a:buChar char="§"/>
            </a:pPr>
            <a:endParaRPr lang="en-US" sz="1600" dirty="0"/>
          </a:p>
          <a:p>
            <a:pPr lvl="1">
              <a:spcBef>
                <a:spcPts val="600"/>
              </a:spcBef>
              <a:buClr>
                <a:schemeClr val="tx1"/>
              </a:buClr>
              <a:buSzPct val="110000"/>
              <a:buFont typeface="Wingdings" panose="05000000000000000000" pitchFamily="2" charset="2"/>
              <a:buChar char="§"/>
            </a:pPr>
            <a:endParaRPr lang="en-US" sz="1600" dirty="0" smtClean="0"/>
          </a:p>
          <a:p>
            <a:pPr lvl="1">
              <a:spcBef>
                <a:spcPts val="600"/>
              </a:spcBef>
              <a:buClr>
                <a:schemeClr val="tx1"/>
              </a:buClr>
              <a:buSzPct val="110000"/>
              <a:buFont typeface="Wingdings" panose="05000000000000000000" pitchFamily="2" charset="2"/>
              <a:buChar char="§"/>
            </a:pPr>
            <a:endParaRPr lang="en-US" sz="1600" dirty="0" smtClean="0"/>
          </a:p>
          <a:p>
            <a:pPr>
              <a:spcBef>
                <a:spcPts val="1800"/>
              </a:spcBef>
              <a:buClr>
                <a:schemeClr val="tx1"/>
              </a:buClr>
              <a:buSzPct val="110000"/>
              <a:buFont typeface="Wingdings" panose="05000000000000000000" pitchFamily="2" charset="2"/>
              <a:buChar char="v"/>
            </a:pPr>
            <a:r>
              <a:rPr lang="en-US" sz="1600" dirty="0" smtClean="0"/>
              <a:t>Drivers</a:t>
            </a:r>
          </a:p>
          <a:p>
            <a:pPr lvl="1">
              <a:spcBef>
                <a:spcPts val="600"/>
              </a:spcBef>
              <a:buClr>
                <a:schemeClr val="tx1"/>
              </a:buClr>
              <a:buSzPct val="110000"/>
              <a:buFont typeface="Wingdings" panose="05000000000000000000" pitchFamily="2" charset="2"/>
              <a:buChar char="§"/>
            </a:pPr>
            <a:r>
              <a:rPr lang="en-US" sz="1600" dirty="0" smtClean="0"/>
              <a:t>Incentives</a:t>
            </a:r>
            <a:endParaRPr lang="en-US" sz="1600" dirty="0"/>
          </a:p>
          <a:p>
            <a:pPr lvl="1">
              <a:spcBef>
                <a:spcPts val="600"/>
              </a:spcBef>
              <a:buClr>
                <a:schemeClr val="tx1"/>
              </a:buClr>
              <a:buSzPct val="110000"/>
              <a:buFont typeface="Wingdings" panose="05000000000000000000" pitchFamily="2" charset="2"/>
              <a:buChar char="§"/>
            </a:pPr>
            <a:r>
              <a:rPr lang="en-US" sz="1600" dirty="0" smtClean="0"/>
              <a:t>Mandates</a:t>
            </a:r>
          </a:p>
          <a:p>
            <a:pPr lvl="1">
              <a:spcBef>
                <a:spcPts val="600"/>
              </a:spcBef>
              <a:buClr>
                <a:schemeClr val="tx1"/>
              </a:buClr>
              <a:buSzPct val="110000"/>
              <a:buFont typeface="Wingdings" panose="05000000000000000000" pitchFamily="2" charset="2"/>
              <a:buChar char="§"/>
            </a:pPr>
            <a:r>
              <a:rPr lang="en-US" sz="1600" dirty="0" smtClean="0"/>
              <a:t>Facilitators</a:t>
            </a:r>
          </a:p>
          <a:p>
            <a:pPr>
              <a:spcBef>
                <a:spcPts val="1800"/>
              </a:spcBef>
              <a:buClr>
                <a:schemeClr val="tx1"/>
              </a:buClr>
              <a:buSzPct val="110000"/>
              <a:buFont typeface="Wingdings" panose="05000000000000000000" pitchFamily="2" charset="2"/>
              <a:buChar char="v"/>
            </a:pPr>
            <a:r>
              <a:rPr lang="en-US" sz="1600" dirty="0" smtClean="0"/>
              <a:t>Common Issues</a:t>
            </a:r>
          </a:p>
          <a:p>
            <a:pPr lvl="1">
              <a:spcBef>
                <a:spcPts val="600"/>
              </a:spcBef>
              <a:buClr>
                <a:schemeClr val="tx1"/>
              </a:buClr>
              <a:buSzPct val="110000"/>
              <a:buFont typeface="Wingdings" panose="05000000000000000000" pitchFamily="2" charset="2"/>
              <a:buChar char="§"/>
            </a:pPr>
            <a:r>
              <a:rPr lang="en-US" sz="1600" dirty="0" smtClean="0"/>
              <a:t>Terminologies</a:t>
            </a:r>
            <a:endParaRPr lang="en-US" sz="1600" dirty="0"/>
          </a:p>
          <a:p>
            <a:pPr lvl="1">
              <a:spcBef>
                <a:spcPts val="600"/>
              </a:spcBef>
              <a:buClr>
                <a:schemeClr val="tx1"/>
              </a:buClr>
              <a:buSzPct val="110000"/>
              <a:buFont typeface="Wingdings" panose="05000000000000000000" pitchFamily="2" charset="2"/>
              <a:buChar char="§"/>
            </a:pPr>
            <a:r>
              <a:rPr lang="en-US" sz="1600" dirty="0" smtClean="0"/>
              <a:t>Standards of Information Exchange</a:t>
            </a:r>
          </a:p>
          <a:p>
            <a:pPr lvl="1">
              <a:spcBef>
                <a:spcPts val="600"/>
              </a:spcBef>
              <a:buClr>
                <a:schemeClr val="tx1"/>
              </a:buClr>
              <a:buSzPct val="110000"/>
              <a:buFont typeface="Wingdings" panose="05000000000000000000" pitchFamily="2" charset="2"/>
              <a:buChar char="§"/>
            </a:pPr>
            <a:r>
              <a:rPr lang="en-US" sz="1600" dirty="0" smtClean="0"/>
              <a:t>Usability Issues / Human Factors</a:t>
            </a:r>
          </a:p>
          <a:p>
            <a:pPr lvl="1">
              <a:spcBef>
                <a:spcPts val="600"/>
              </a:spcBef>
              <a:buClr>
                <a:schemeClr val="tx1"/>
              </a:buClr>
              <a:buSzPct val="110000"/>
              <a:buFont typeface="Wingdings" panose="05000000000000000000" pitchFamily="2" charset="2"/>
              <a:buChar char="§"/>
            </a:pPr>
            <a:r>
              <a:rPr lang="en-US" sz="1600" dirty="0" smtClean="0"/>
              <a:t>Value-Added</a:t>
            </a:r>
            <a:endParaRPr lang="en-US" sz="1600" dirty="0"/>
          </a:p>
          <a:p>
            <a:pPr>
              <a:spcBef>
                <a:spcPts val="1800"/>
              </a:spcBef>
              <a:buClr>
                <a:schemeClr val="tx1"/>
              </a:buClr>
              <a:buSzPct val="110000"/>
              <a:buFont typeface="Wingdings" panose="05000000000000000000" pitchFamily="2" charset="2"/>
              <a:buChar char="v"/>
            </a:pPr>
            <a:r>
              <a:rPr lang="en-US" sz="1600" dirty="0" smtClean="0"/>
              <a:t>Resources</a:t>
            </a:r>
            <a:endParaRPr lang="en-US" sz="1600" dirty="0"/>
          </a:p>
          <a:p>
            <a:pPr lvl="1">
              <a:spcBef>
                <a:spcPts val="600"/>
              </a:spcBef>
              <a:buClr>
                <a:schemeClr val="tx1"/>
              </a:buClr>
              <a:buSzPct val="110000"/>
              <a:buFont typeface="Wingdings" panose="05000000000000000000" pitchFamily="2" charset="2"/>
              <a:buChar char="§"/>
            </a:pPr>
            <a:r>
              <a:rPr lang="en-US" sz="1600" dirty="0" smtClean="0"/>
              <a:t>Books</a:t>
            </a:r>
            <a:endParaRPr lang="en-US" sz="1600" dirty="0"/>
          </a:p>
          <a:p>
            <a:pPr lvl="1">
              <a:spcBef>
                <a:spcPts val="600"/>
              </a:spcBef>
              <a:buClr>
                <a:schemeClr val="tx1"/>
              </a:buClr>
              <a:buSzPct val="110000"/>
              <a:buFont typeface="Wingdings" panose="05000000000000000000" pitchFamily="2" charset="2"/>
              <a:buChar char="§"/>
            </a:pPr>
            <a:r>
              <a:rPr lang="en-US" sz="1600" dirty="0" smtClean="0"/>
              <a:t>Web</a:t>
            </a:r>
            <a:endParaRPr lang="en-US" sz="1600" dirty="0"/>
          </a:p>
          <a:p>
            <a:pPr>
              <a:spcBef>
                <a:spcPts val="1800"/>
              </a:spcBef>
              <a:buClr>
                <a:schemeClr val="tx1"/>
              </a:buClr>
              <a:buSzPct val="110000"/>
              <a:buFont typeface="Wingdings" panose="05000000000000000000" pitchFamily="2" charset="2"/>
              <a:buChar char="v"/>
            </a:pPr>
            <a:endParaRPr lang="en-US" sz="1600" dirty="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a:t>
            </a:fld>
            <a:endParaRPr lang="en-US" dirty="0"/>
          </a:p>
        </p:txBody>
      </p:sp>
    </p:spTree>
    <p:extLst>
      <p:ext uri="{BB962C8B-B14F-4D97-AF65-F5344CB8AC3E}">
        <p14:creationId xmlns:p14="http://schemas.microsoft.com/office/powerpoint/2010/main" val="38910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6" end="16"/>
                                            </p:txEl>
                                          </p:spTgt>
                                        </p:tgtEl>
                                        <p:attrNameLst>
                                          <p:attrName>style.visibility</p:attrName>
                                        </p:attrNameLst>
                                      </p:cBhvr>
                                      <p:to>
                                        <p:strVal val="visible"/>
                                      </p:to>
                                    </p:set>
                                    <p:animEffect transition="in" filter="fade">
                                      <p:cBhvr>
                                        <p:cTn id="52" dur="500"/>
                                        <p:tgtEl>
                                          <p:spTgt spid="4">
                                            <p:txEl>
                                              <p:pRg st="16" end="16"/>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17" end="17"/>
                                            </p:txEl>
                                          </p:spTgt>
                                        </p:tgtEl>
                                        <p:attrNameLst>
                                          <p:attrName>style.visibility</p:attrName>
                                        </p:attrNameLst>
                                      </p:cBhvr>
                                      <p:to>
                                        <p:strVal val="visible"/>
                                      </p:to>
                                    </p:set>
                                    <p:animEffect transition="in" filter="fade">
                                      <p:cBhvr>
                                        <p:cTn id="55" dur="500"/>
                                        <p:tgtEl>
                                          <p:spTgt spid="4">
                                            <p:txEl>
                                              <p:pRg st="17" end="1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18" end="18"/>
                                            </p:txEl>
                                          </p:spTgt>
                                        </p:tgtEl>
                                        <p:attrNameLst>
                                          <p:attrName>style.visibility</p:attrName>
                                        </p:attrNameLst>
                                      </p:cBhvr>
                                      <p:to>
                                        <p:strVal val="visible"/>
                                      </p:to>
                                    </p:set>
                                    <p:animEffect transition="in" filter="fade">
                                      <p:cBhvr>
                                        <p:cTn id="58" dur="500"/>
                                        <p:tgtEl>
                                          <p:spTgt spid="4">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animEffect transition="in" filter="fade">
                                      <p:cBhvr>
                                        <p:cTn id="61" dur="500"/>
                                        <p:tgtEl>
                                          <p:spTgt spid="4">
                                            <p:txEl>
                                              <p:pRg st="19" end="1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20" end="20"/>
                                            </p:txEl>
                                          </p:spTgt>
                                        </p:tgtEl>
                                        <p:attrNameLst>
                                          <p:attrName>style.visibility</p:attrName>
                                        </p:attrNameLst>
                                      </p:cBhvr>
                                      <p:to>
                                        <p:strVal val="visible"/>
                                      </p:to>
                                    </p:set>
                                    <p:animEffect transition="in" filter="fade">
                                      <p:cBhvr>
                                        <p:cTn id="66" dur="500"/>
                                        <p:tgtEl>
                                          <p:spTgt spid="4">
                                            <p:txEl>
                                              <p:pRg st="20" end="2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
                                            <p:txEl>
                                              <p:pRg st="21" end="21"/>
                                            </p:txEl>
                                          </p:spTgt>
                                        </p:tgtEl>
                                        <p:attrNameLst>
                                          <p:attrName>style.visibility</p:attrName>
                                        </p:attrNameLst>
                                      </p:cBhvr>
                                      <p:to>
                                        <p:strVal val="visible"/>
                                      </p:to>
                                    </p:set>
                                    <p:animEffect transition="in" filter="fade">
                                      <p:cBhvr>
                                        <p:cTn id="69" dur="500"/>
                                        <p:tgtEl>
                                          <p:spTgt spid="4">
                                            <p:txEl>
                                              <p:pRg st="21" end="21"/>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
                                            <p:txEl>
                                              <p:pRg st="22" end="22"/>
                                            </p:txEl>
                                          </p:spTgt>
                                        </p:tgtEl>
                                        <p:attrNameLst>
                                          <p:attrName>style.visibility</p:attrName>
                                        </p:attrNameLst>
                                      </p:cBhvr>
                                      <p:to>
                                        <p:strVal val="visible"/>
                                      </p:to>
                                    </p:set>
                                    <p:animEffect transition="in" filter="fade">
                                      <p:cBhvr>
                                        <p:cTn id="72" dur="500"/>
                                        <p:tgtEl>
                                          <p:spTgt spid="4">
                                            <p:txEl>
                                              <p:pRg st="22" end="22"/>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xEl>
                                              <p:pRg st="23" end="23"/>
                                            </p:txEl>
                                          </p:spTgt>
                                        </p:tgtEl>
                                        <p:attrNameLst>
                                          <p:attrName>style.visibility</p:attrName>
                                        </p:attrNameLst>
                                      </p:cBhvr>
                                      <p:to>
                                        <p:strVal val="visible"/>
                                      </p:to>
                                    </p:set>
                                    <p:animEffect transition="in" filter="fade">
                                      <p:cBhvr>
                                        <p:cTn id="75" dur="500"/>
                                        <p:tgtEl>
                                          <p:spTgt spid="4">
                                            <p:txEl>
                                              <p:pRg st="23" end="23"/>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xEl>
                                              <p:pRg st="24" end="24"/>
                                            </p:txEl>
                                          </p:spTgt>
                                        </p:tgtEl>
                                        <p:attrNameLst>
                                          <p:attrName>style.visibility</p:attrName>
                                        </p:attrNameLst>
                                      </p:cBhvr>
                                      <p:to>
                                        <p:strVal val="visible"/>
                                      </p:to>
                                    </p:set>
                                    <p:animEffect transition="in" filter="fade">
                                      <p:cBhvr>
                                        <p:cTn id="78" dur="500"/>
                                        <p:tgtEl>
                                          <p:spTgt spid="4">
                                            <p:txEl>
                                              <p:pRg st="24" end="2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
                                            <p:txEl>
                                              <p:pRg st="25" end="25"/>
                                            </p:txEl>
                                          </p:spTgt>
                                        </p:tgtEl>
                                        <p:attrNameLst>
                                          <p:attrName>style.visibility</p:attrName>
                                        </p:attrNameLst>
                                      </p:cBhvr>
                                      <p:to>
                                        <p:strVal val="visible"/>
                                      </p:to>
                                    </p:set>
                                    <p:animEffect transition="in" filter="fade">
                                      <p:cBhvr>
                                        <p:cTn id="83" dur="500"/>
                                        <p:tgtEl>
                                          <p:spTgt spid="4">
                                            <p:txEl>
                                              <p:pRg st="25" end="25"/>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
                                            <p:txEl>
                                              <p:pRg st="26" end="26"/>
                                            </p:txEl>
                                          </p:spTgt>
                                        </p:tgtEl>
                                        <p:attrNameLst>
                                          <p:attrName>style.visibility</p:attrName>
                                        </p:attrNameLst>
                                      </p:cBhvr>
                                      <p:to>
                                        <p:strVal val="visible"/>
                                      </p:to>
                                    </p:set>
                                    <p:animEffect transition="in" filter="fade">
                                      <p:cBhvr>
                                        <p:cTn id="86" dur="500"/>
                                        <p:tgtEl>
                                          <p:spTgt spid="4">
                                            <p:txEl>
                                              <p:pRg st="26" end="26"/>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
                                            <p:txEl>
                                              <p:pRg st="27" end="27"/>
                                            </p:txEl>
                                          </p:spTgt>
                                        </p:tgtEl>
                                        <p:attrNameLst>
                                          <p:attrName>style.visibility</p:attrName>
                                        </p:attrNameLst>
                                      </p:cBhvr>
                                      <p:to>
                                        <p:strVal val="visible"/>
                                      </p:to>
                                    </p:set>
                                    <p:animEffect transition="in" filter="fade">
                                      <p:cBhvr>
                                        <p:cTn id="89" dur="500"/>
                                        <p:tgtEl>
                                          <p:spTgt spid="4">
                                            <p:txEl>
                                              <p:pRg st="27" end="2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Systems </a:t>
            </a:r>
            <a:r>
              <a:rPr lang="en-US" dirty="0">
                <a:sym typeface="Wingdings" panose="05000000000000000000" pitchFamily="2" charset="2"/>
              </a:rPr>
              <a:t> Public/Government  </a:t>
            </a:r>
            <a:r>
              <a:rPr lang="en-US" dirty="0" smtClean="0">
                <a:sym typeface="Wingdings" panose="05000000000000000000" pitchFamily="2" charset="2"/>
              </a:rPr>
              <a:t>HIEs</a:t>
            </a:r>
            <a:endParaRPr lang="en-US" dirty="0"/>
          </a:p>
        </p:txBody>
      </p:sp>
      <p:sp>
        <p:nvSpPr>
          <p:cNvPr id="7" name="TextBox 6"/>
          <p:cNvSpPr txBox="1"/>
          <p:nvPr/>
        </p:nvSpPr>
        <p:spPr>
          <a:xfrm>
            <a:off x="7220170" y="6127780"/>
            <a:ext cx="1784463"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a:t>
            </a:r>
            <a:r>
              <a:rPr lang="en-US" sz="800" i="1" dirty="0" err="1" smtClean="0">
                <a:latin typeface="Verdana" pitchFamily="34" charset="0"/>
                <a:ea typeface="Verdana" pitchFamily="34" charset="0"/>
                <a:cs typeface="Verdana" pitchFamily="34" charset="0"/>
              </a:rPr>
              <a:t>Regenstrief</a:t>
            </a:r>
            <a:r>
              <a:rPr lang="en-US" sz="800" i="1" dirty="0" smtClean="0">
                <a:latin typeface="Verdana" pitchFamily="34" charset="0"/>
                <a:ea typeface="Verdana" pitchFamily="34" charset="0"/>
                <a:cs typeface="Verdana" pitchFamily="34" charset="0"/>
              </a:rPr>
              <a:t> Institute</a:t>
            </a:r>
            <a:endParaRPr lang="en-US" sz="800" i="1" dirty="0">
              <a:latin typeface="Verdana" pitchFamily="34" charset="0"/>
              <a:ea typeface="Verdana" pitchFamily="34" charset="0"/>
              <a:cs typeface="Verdana" pitchFamily="34" charset="0"/>
            </a:endParaRPr>
          </a:p>
        </p:txBody>
      </p:sp>
      <p:sp>
        <p:nvSpPr>
          <p:cNvPr id="8" name="TextBox 7"/>
          <p:cNvSpPr txBox="1">
            <a:spLocks noChangeArrowheads="1"/>
          </p:cNvSpPr>
          <p:nvPr/>
        </p:nvSpPr>
        <p:spPr bwMode="auto">
          <a:xfrm>
            <a:off x="1752600" y="5708149"/>
            <a:ext cx="563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smtClean="0">
                <a:latin typeface="+mj-lt"/>
              </a:rPr>
              <a:t>Federated Consistent HIE</a:t>
            </a:r>
            <a:br>
              <a:rPr lang="en-US" sz="1400" dirty="0" smtClean="0">
                <a:latin typeface="+mj-lt"/>
              </a:rPr>
            </a:br>
            <a:r>
              <a:rPr lang="en-US" sz="1400" dirty="0" smtClean="0">
                <a:latin typeface="+mj-lt"/>
              </a:rPr>
              <a:t>(Health Information Exchange)</a:t>
            </a:r>
            <a:endParaRPr lang="en-US" sz="1400" dirty="0">
              <a:latin typeface="+mj-lt"/>
            </a:endParaRPr>
          </a:p>
        </p:txBody>
      </p:sp>
      <p:sp>
        <p:nvSpPr>
          <p:cNvPr id="36" name="Can 35"/>
          <p:cNvSpPr/>
          <p:nvPr/>
        </p:nvSpPr>
        <p:spPr bwMode="auto">
          <a:xfrm>
            <a:off x="4640409" y="1865914"/>
            <a:ext cx="1107141" cy="1418122"/>
          </a:xfrm>
          <a:prstGeom prst="can">
            <a:avLst>
              <a:gd name="adj" fmla="val 34605"/>
            </a:avLst>
          </a:prstGeom>
          <a:solidFill>
            <a:srgbClr val="FFCC99"/>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37" name="Can 36"/>
          <p:cNvSpPr/>
          <p:nvPr/>
        </p:nvSpPr>
        <p:spPr bwMode="auto">
          <a:xfrm>
            <a:off x="3500992" y="1865914"/>
            <a:ext cx="1107141" cy="1418122"/>
          </a:xfrm>
          <a:prstGeom prst="can">
            <a:avLst>
              <a:gd name="adj" fmla="val 34605"/>
            </a:avLst>
          </a:prstGeom>
          <a:solidFill>
            <a:srgbClr val="FFFFCC"/>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grpSp>
        <p:nvGrpSpPr>
          <p:cNvPr id="38" name="Group 37"/>
          <p:cNvGrpSpPr/>
          <p:nvPr/>
        </p:nvGrpSpPr>
        <p:grpSpPr>
          <a:xfrm>
            <a:off x="4019169" y="2657649"/>
            <a:ext cx="1340262" cy="1376655"/>
            <a:chOff x="5853012" y="685799"/>
            <a:chExt cx="1081188" cy="1110546"/>
          </a:xfrm>
          <a:solidFill>
            <a:srgbClr val="FFC000"/>
          </a:solidFill>
        </p:grpSpPr>
        <p:sp>
          <p:nvSpPr>
            <p:cNvPr id="39" name="Rectangle 38"/>
            <p:cNvSpPr/>
            <p:nvPr/>
          </p:nvSpPr>
          <p:spPr bwMode="auto">
            <a:xfrm>
              <a:off x="5857781" y="965053"/>
              <a:ext cx="846741" cy="831292"/>
            </a:xfrm>
            <a:prstGeom prst="rect">
              <a:avLst/>
            </a:prstGeom>
            <a:grp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chemeClr val="dk1"/>
                  </a:solidFill>
                  <a:latin typeface="Verdana" pitchFamily="34" charset="0"/>
                  <a:ea typeface="Verdana" pitchFamily="34" charset="0"/>
                  <a:cs typeface="Verdana" pitchFamily="34" charset="0"/>
                </a:rPr>
                <a:t>MPI</a:t>
              </a:r>
              <a:endParaRPr lang="en-US" sz="1600" dirty="0">
                <a:solidFill>
                  <a:schemeClr val="dk1"/>
                </a:solidFill>
                <a:latin typeface="Verdana" pitchFamily="34" charset="0"/>
                <a:ea typeface="Verdana" pitchFamily="34" charset="0"/>
                <a:cs typeface="Verdana" pitchFamily="34" charset="0"/>
              </a:endParaRPr>
            </a:p>
          </p:txBody>
        </p:sp>
        <p:sp>
          <p:nvSpPr>
            <p:cNvPr id="40" name="Parallelogram 39"/>
            <p:cNvSpPr/>
            <p:nvPr/>
          </p:nvSpPr>
          <p:spPr bwMode="auto">
            <a:xfrm>
              <a:off x="5853012" y="685800"/>
              <a:ext cx="1081188" cy="279252"/>
            </a:xfrm>
            <a:prstGeom prst="parallelogram">
              <a:avLst>
                <a:gd name="adj" fmla="val 80771"/>
              </a:avLst>
            </a:prstGeom>
            <a:grp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dk1"/>
                </a:solidFill>
                <a:latin typeface="Verdana" pitchFamily="34" charset="0"/>
                <a:ea typeface="Verdana" pitchFamily="34" charset="0"/>
                <a:cs typeface="Verdana" pitchFamily="34" charset="0"/>
              </a:endParaRPr>
            </a:p>
          </p:txBody>
        </p:sp>
        <p:sp>
          <p:nvSpPr>
            <p:cNvPr id="41" name="Parallelogram 40"/>
            <p:cNvSpPr/>
            <p:nvPr/>
          </p:nvSpPr>
          <p:spPr bwMode="auto">
            <a:xfrm rot="16200000" flipV="1">
              <a:off x="6262928" y="1125071"/>
              <a:ext cx="1110544" cy="231999"/>
            </a:xfrm>
            <a:prstGeom prst="parallelogram">
              <a:avLst>
                <a:gd name="adj" fmla="val 125148"/>
              </a:avLst>
            </a:prstGeom>
            <a:grp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dk1"/>
                </a:solidFill>
                <a:latin typeface="Verdana" pitchFamily="34" charset="0"/>
                <a:ea typeface="Verdana" pitchFamily="34" charset="0"/>
                <a:cs typeface="Verdana" pitchFamily="34" charset="0"/>
              </a:endParaRPr>
            </a:p>
          </p:txBody>
        </p:sp>
      </p:grpSp>
      <p:sp>
        <p:nvSpPr>
          <p:cNvPr id="42" name="Can 41"/>
          <p:cNvSpPr/>
          <p:nvPr/>
        </p:nvSpPr>
        <p:spPr bwMode="auto">
          <a:xfrm>
            <a:off x="5596491" y="2278291"/>
            <a:ext cx="1107141" cy="1418122"/>
          </a:xfrm>
          <a:prstGeom prst="can">
            <a:avLst>
              <a:gd name="adj" fmla="val 34605"/>
            </a:avLst>
          </a:prstGeom>
          <a:solidFill>
            <a:srgbClr val="CCFFCC"/>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3" name="Can 42"/>
          <p:cNvSpPr/>
          <p:nvPr/>
        </p:nvSpPr>
        <p:spPr bwMode="auto">
          <a:xfrm>
            <a:off x="2691929" y="2278291"/>
            <a:ext cx="1107141" cy="1418122"/>
          </a:xfrm>
          <a:prstGeom prst="can">
            <a:avLst>
              <a:gd name="adj" fmla="val 34605"/>
            </a:avLst>
          </a:prstGeom>
          <a:solidFill>
            <a:srgbClr val="FFBDDE"/>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4" name="Can 43"/>
          <p:cNvSpPr/>
          <p:nvPr/>
        </p:nvSpPr>
        <p:spPr bwMode="auto">
          <a:xfrm>
            <a:off x="6031216" y="2901338"/>
            <a:ext cx="1107141" cy="1418122"/>
          </a:xfrm>
          <a:prstGeom prst="can">
            <a:avLst>
              <a:gd name="adj" fmla="val 34605"/>
            </a:avLst>
          </a:prstGeom>
          <a:solidFill>
            <a:srgbClr val="FFCCCC"/>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5" name="Can 44"/>
          <p:cNvSpPr/>
          <p:nvPr/>
        </p:nvSpPr>
        <p:spPr bwMode="auto">
          <a:xfrm>
            <a:off x="2125474" y="2901338"/>
            <a:ext cx="1107141" cy="1418122"/>
          </a:xfrm>
          <a:prstGeom prst="can">
            <a:avLst>
              <a:gd name="adj" fmla="val 34605"/>
            </a:avLst>
          </a:prstGeom>
          <a:solidFill>
            <a:srgbClr val="C1FFEA"/>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6" name="Can 45"/>
          <p:cNvSpPr/>
          <p:nvPr/>
        </p:nvSpPr>
        <p:spPr bwMode="auto">
          <a:xfrm>
            <a:off x="5596491" y="3466114"/>
            <a:ext cx="1107141" cy="1418122"/>
          </a:xfrm>
          <a:prstGeom prst="can">
            <a:avLst>
              <a:gd name="adj" fmla="val 34605"/>
            </a:avLst>
          </a:prstGeom>
          <a:solidFill>
            <a:srgbClr val="CCECFF"/>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7" name="Can 46"/>
          <p:cNvSpPr/>
          <p:nvPr/>
        </p:nvSpPr>
        <p:spPr bwMode="auto">
          <a:xfrm>
            <a:off x="2691929" y="3466114"/>
            <a:ext cx="1107141" cy="1418122"/>
          </a:xfrm>
          <a:prstGeom prst="can">
            <a:avLst>
              <a:gd name="adj" fmla="val 34605"/>
            </a:avLst>
          </a:prstGeom>
          <a:solidFill>
            <a:srgbClr val="FFD96D"/>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8" name="Can 47"/>
          <p:cNvSpPr/>
          <p:nvPr/>
        </p:nvSpPr>
        <p:spPr bwMode="auto">
          <a:xfrm>
            <a:off x="4640409" y="3923314"/>
            <a:ext cx="1107141" cy="1418122"/>
          </a:xfrm>
          <a:prstGeom prst="can">
            <a:avLst>
              <a:gd name="adj" fmla="val 34605"/>
            </a:avLst>
          </a:prstGeom>
          <a:solidFill>
            <a:srgbClr val="FFFF99"/>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49" name="Can 48"/>
          <p:cNvSpPr/>
          <p:nvPr/>
        </p:nvSpPr>
        <p:spPr bwMode="auto">
          <a:xfrm>
            <a:off x="3500992" y="3923314"/>
            <a:ext cx="1107141" cy="1418122"/>
          </a:xfrm>
          <a:prstGeom prst="can">
            <a:avLst>
              <a:gd name="adj" fmla="val 34605"/>
            </a:avLst>
          </a:prstGeom>
          <a:solidFill>
            <a:srgbClr val="CCCCFF"/>
          </a:solidFill>
          <a:ln>
            <a:solidFill>
              <a:srgbClr val="000000">
                <a:alpha val="30196"/>
              </a:srgb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Verdana" pitchFamily="34" charset="0"/>
              <a:ea typeface="Verdana" pitchFamily="34" charset="0"/>
              <a:cs typeface="Verdana" pitchFamily="34" charset="0"/>
            </a:endParaRPr>
          </a:p>
        </p:txBody>
      </p:sp>
      <p:sp>
        <p:nvSpPr>
          <p:cNvPr id="50" name="Down Arrow 49"/>
          <p:cNvSpPr/>
          <p:nvPr/>
        </p:nvSpPr>
        <p:spPr bwMode="auto">
          <a:xfrm rot="17518015">
            <a:off x="1502837" y="1459109"/>
            <a:ext cx="768280" cy="1387512"/>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1" name="Down Arrow 50"/>
          <p:cNvSpPr/>
          <p:nvPr/>
        </p:nvSpPr>
        <p:spPr bwMode="auto">
          <a:xfrm rot="16200000">
            <a:off x="1227216" y="2854831"/>
            <a:ext cx="768280" cy="1220634"/>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2" name="Down Arrow 51"/>
          <p:cNvSpPr/>
          <p:nvPr/>
        </p:nvSpPr>
        <p:spPr bwMode="auto">
          <a:xfrm rot="14933394">
            <a:off x="2048615" y="4376622"/>
            <a:ext cx="768280" cy="1220634"/>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3" name="Down Arrow 52"/>
          <p:cNvSpPr/>
          <p:nvPr/>
        </p:nvSpPr>
        <p:spPr bwMode="auto">
          <a:xfrm rot="7061799">
            <a:off x="6129435" y="4139689"/>
            <a:ext cx="768280" cy="1220634"/>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4" name="Down Arrow 53"/>
          <p:cNvSpPr/>
          <p:nvPr/>
        </p:nvSpPr>
        <p:spPr bwMode="auto">
          <a:xfrm rot="5400000">
            <a:off x="7263364" y="2854831"/>
            <a:ext cx="768280" cy="1220634"/>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5" name="Down Arrow 54"/>
          <p:cNvSpPr/>
          <p:nvPr/>
        </p:nvSpPr>
        <p:spPr bwMode="auto">
          <a:xfrm rot="4255865">
            <a:off x="6754218" y="1313542"/>
            <a:ext cx="768280" cy="1220634"/>
          </a:xfrm>
          <a:prstGeom prst="downArrow">
            <a:avLst/>
          </a:prstGeom>
          <a:solidFill>
            <a:srgbClr val="BEDCDC"/>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6" name="Rectangle 55"/>
          <p:cNvSpPr/>
          <p:nvPr/>
        </p:nvSpPr>
        <p:spPr>
          <a:xfrm>
            <a:off x="440915" y="1494703"/>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EHRs</a:t>
            </a:r>
            <a:endParaRPr lang="en-US" sz="1400" b="1" dirty="0">
              <a:latin typeface="Verdana" pitchFamily="34" charset="0"/>
              <a:ea typeface="Verdana" pitchFamily="34" charset="0"/>
              <a:cs typeface="Verdana" pitchFamily="34" charset="0"/>
            </a:endParaRPr>
          </a:p>
        </p:txBody>
      </p:sp>
      <p:sp>
        <p:nvSpPr>
          <p:cNvPr id="57" name="Rectangle 56"/>
          <p:cNvSpPr/>
          <p:nvPr/>
        </p:nvSpPr>
        <p:spPr>
          <a:xfrm>
            <a:off x="330250" y="3174278"/>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Claims</a:t>
            </a:r>
            <a:endParaRPr lang="en-US" sz="1400" b="1" dirty="0">
              <a:latin typeface="Verdana" pitchFamily="34" charset="0"/>
              <a:ea typeface="Verdana" pitchFamily="34" charset="0"/>
              <a:cs typeface="Verdana" pitchFamily="34" charset="0"/>
            </a:endParaRPr>
          </a:p>
        </p:txBody>
      </p:sp>
      <p:sp>
        <p:nvSpPr>
          <p:cNvPr id="58" name="Rectangle 57"/>
          <p:cNvSpPr/>
          <p:nvPr/>
        </p:nvSpPr>
        <p:spPr>
          <a:xfrm>
            <a:off x="1006866" y="4791842"/>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PACS</a:t>
            </a:r>
            <a:endParaRPr lang="en-US" sz="1400" b="1" dirty="0">
              <a:latin typeface="Verdana" pitchFamily="34" charset="0"/>
              <a:ea typeface="Verdana" pitchFamily="34" charset="0"/>
              <a:cs typeface="Verdana" pitchFamily="34" charset="0"/>
            </a:endParaRPr>
          </a:p>
        </p:txBody>
      </p:sp>
      <p:sp>
        <p:nvSpPr>
          <p:cNvPr id="59" name="Rectangle 58"/>
          <p:cNvSpPr/>
          <p:nvPr/>
        </p:nvSpPr>
        <p:spPr>
          <a:xfrm>
            <a:off x="6841715" y="4691928"/>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LABs</a:t>
            </a:r>
            <a:endParaRPr lang="en-US" sz="1400" b="1" dirty="0">
              <a:latin typeface="Verdana" pitchFamily="34" charset="0"/>
              <a:ea typeface="Verdana" pitchFamily="34" charset="0"/>
              <a:cs typeface="Verdana" pitchFamily="34" charset="0"/>
            </a:endParaRPr>
          </a:p>
        </p:txBody>
      </p:sp>
      <p:sp>
        <p:nvSpPr>
          <p:cNvPr id="60" name="Rectangle 59"/>
          <p:cNvSpPr/>
          <p:nvPr/>
        </p:nvSpPr>
        <p:spPr>
          <a:xfrm>
            <a:off x="7735679" y="3197031"/>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Registries</a:t>
            </a:r>
            <a:endParaRPr lang="en-US" sz="1400" b="1" dirty="0">
              <a:latin typeface="Verdana" pitchFamily="34" charset="0"/>
              <a:ea typeface="Verdana" pitchFamily="34" charset="0"/>
              <a:cs typeface="Verdana" pitchFamily="34" charset="0"/>
            </a:endParaRPr>
          </a:p>
        </p:txBody>
      </p:sp>
      <p:sp>
        <p:nvSpPr>
          <p:cNvPr id="61" name="Rectangle 60"/>
          <p:cNvSpPr/>
          <p:nvPr/>
        </p:nvSpPr>
        <p:spPr>
          <a:xfrm>
            <a:off x="7357449" y="1382319"/>
            <a:ext cx="1260071" cy="590022"/>
          </a:xfrm>
          <a:prstGeom prst="rect">
            <a:avLst/>
          </a:prstGeom>
          <a:solidFill>
            <a:schemeClr val="bg1"/>
          </a:solidFill>
          <a:ln w="28575" algn="ctr">
            <a:solidFill>
              <a:srgbClr val="FF0000"/>
            </a:solidFill>
            <a:round/>
            <a:headEnd/>
            <a:tailEnd type="arrow" w="med" len="med"/>
          </a:ln>
        </p:spPr>
        <p:txBody>
          <a:bodyPr anchor="ctr"/>
          <a:lstStyle/>
          <a:p>
            <a:pPr algn="ctr"/>
            <a:r>
              <a:rPr lang="en-US" sz="1200" b="1" dirty="0" smtClean="0">
                <a:latin typeface="Verdana" pitchFamily="34" charset="0"/>
                <a:ea typeface="Verdana" pitchFamily="34" charset="0"/>
                <a:cs typeface="Verdana" pitchFamily="34" charset="0"/>
              </a:rPr>
              <a:t>PHRs</a:t>
            </a:r>
            <a:endParaRPr lang="en-US" sz="1400" b="1" dirty="0">
              <a:latin typeface="Verdana" pitchFamily="34" charset="0"/>
              <a:ea typeface="Verdana" pitchFamily="34" charset="0"/>
              <a:cs typeface="Verdana" pitchFamily="34" charset="0"/>
            </a:endParaRPr>
          </a:p>
        </p:txBody>
      </p:sp>
      <p:sp>
        <p:nvSpPr>
          <p:cNvPr id="62" name="Oval 61"/>
          <p:cNvSpPr/>
          <p:nvPr/>
        </p:nvSpPr>
        <p:spPr bwMode="auto">
          <a:xfrm>
            <a:off x="3192859" y="2459810"/>
            <a:ext cx="2917446" cy="1688861"/>
          </a:xfrm>
          <a:prstGeom prst="ellipse">
            <a:avLst/>
          </a:prstGeom>
          <a:noFill/>
          <a:ln w="28575" cap="flat" cmpd="sng" algn="ctr">
            <a:solidFill>
              <a:srgbClr val="0070C0"/>
            </a:solidFill>
            <a:prstDash val="dash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30</a:t>
            </a:fld>
            <a:endParaRPr lang="en-US" dirty="0"/>
          </a:p>
        </p:txBody>
      </p:sp>
    </p:spTree>
    <p:extLst>
      <p:ext uri="{BB962C8B-B14F-4D97-AF65-F5344CB8AC3E}">
        <p14:creationId xmlns:p14="http://schemas.microsoft.com/office/powerpoint/2010/main" val="279925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right)">
                                      <p:cBhvr>
                                        <p:cTn id="75" dur="500"/>
                                        <p:tgtEl>
                                          <p:spTgt spid="54"/>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500"/>
                                        <p:tgtEl>
                                          <p:spTgt spid="61"/>
                                        </p:tgtEl>
                                      </p:cBhvr>
                                    </p:animEffect>
                                  </p:childTnLst>
                                </p:cTn>
                              </p:par>
                            </p:childTnLst>
                          </p:cTn>
                        </p:par>
                        <p:par>
                          <p:cTn id="85" fill="hold">
                            <p:stCondLst>
                              <p:cond delay="500"/>
                            </p:stCondLst>
                            <p:childTnLst>
                              <p:par>
                                <p:cTn id="86" presetID="22" presetClass="entr" presetSubtype="2"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right)">
                                      <p:cBhvr>
                                        <p:cTn id="88" dur="500"/>
                                        <p:tgtEl>
                                          <p:spTgt spid="55"/>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circle(in)">
                                      <p:cBhvr>
                                        <p:cTn id="101" dur="500"/>
                                        <p:tgtEl>
                                          <p:spTgt spid="38"/>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down)">
                                      <p:cBhvr>
                                        <p:cTn id="10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Health Informatics Methods</a:t>
            </a:r>
            <a:endParaRPr lang="en-US" sz="2400" dirty="0"/>
          </a:p>
        </p:txBody>
      </p:sp>
    </p:spTree>
    <p:extLst>
      <p:ext uri="{BB962C8B-B14F-4D97-AF65-F5344CB8AC3E}">
        <p14:creationId xmlns:p14="http://schemas.microsoft.com/office/powerpoint/2010/main" val="336514335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spcAft>
                <a:spcPts val="600"/>
              </a:spcAft>
            </a:pPr>
            <a:r>
              <a:rPr lang="en-US" sz="1600" b="1" dirty="0" smtClean="0">
                <a:latin typeface="+mj-lt"/>
              </a:rPr>
              <a:t>Set Theory</a:t>
            </a:r>
            <a:r>
              <a:rPr lang="en-US" sz="1600" dirty="0">
                <a:latin typeface="+mj-lt"/>
              </a:rPr>
              <a:t>: </a:t>
            </a:r>
            <a:r>
              <a:rPr lang="en-US" sz="1600" dirty="0" smtClean="0">
                <a:latin typeface="+mj-lt"/>
              </a:rPr>
              <a:t>x = {a, b, c, d, e, f} &amp; y = {c, e} </a:t>
            </a:r>
            <a:r>
              <a:rPr lang="en-US" sz="1600" dirty="0" smtClean="0">
                <a:latin typeface="+mj-lt"/>
                <a:sym typeface="Wingdings" panose="05000000000000000000" pitchFamily="2" charset="2"/>
              </a:rPr>
              <a:t> y</a:t>
            </a:r>
            <a:r>
              <a:rPr lang="en-US" sz="1600" dirty="0" smtClean="0">
                <a:latin typeface="+mj-lt"/>
              </a:rPr>
              <a:t> ⊆ x</a:t>
            </a:r>
            <a:endParaRPr lang="en-US" sz="1600" dirty="0">
              <a:latin typeface="+mj-lt"/>
            </a:endParaRPr>
          </a:p>
          <a:p>
            <a:pPr>
              <a:spcBef>
                <a:spcPts val="1200"/>
              </a:spcBef>
              <a:spcAft>
                <a:spcPts val="600"/>
              </a:spcAft>
            </a:pPr>
            <a:r>
              <a:rPr lang="en-US" sz="1600" b="1" dirty="0" smtClean="0">
                <a:latin typeface="+mj-lt"/>
              </a:rPr>
              <a:t>Boolean Logic</a:t>
            </a:r>
            <a:r>
              <a:rPr lang="en-US" sz="1600" dirty="0" smtClean="0">
                <a:latin typeface="+mj-lt"/>
              </a:rPr>
              <a:t>: AND, OR, XOR, NAND </a:t>
            </a:r>
            <a:r>
              <a:rPr lang="en-US" sz="1600" dirty="0" smtClean="0">
                <a:latin typeface="+mj-lt"/>
                <a:sym typeface="Wingdings" panose="05000000000000000000" pitchFamily="2" charset="2"/>
              </a:rPr>
              <a:t> If/Then</a:t>
            </a:r>
            <a:endParaRPr lang="en-US" sz="1600" dirty="0" smtClean="0">
              <a:latin typeface="+mj-lt"/>
            </a:endParaRPr>
          </a:p>
          <a:p>
            <a:pPr>
              <a:spcBef>
                <a:spcPts val="1200"/>
              </a:spcBef>
              <a:spcAft>
                <a:spcPts val="600"/>
              </a:spcAft>
            </a:pPr>
            <a:r>
              <a:rPr lang="en-US" sz="1600" b="1" dirty="0" smtClean="0">
                <a:latin typeface="+mj-lt"/>
              </a:rPr>
              <a:t>Venn Diagram</a:t>
            </a:r>
          </a:p>
          <a:p>
            <a:pPr>
              <a:spcBef>
                <a:spcPts val="1200"/>
              </a:spcBef>
              <a:spcAft>
                <a:spcPts val="600"/>
              </a:spcAft>
            </a:pPr>
            <a:endParaRPr lang="en-US" sz="1600" dirty="0">
              <a:latin typeface="+mj-lt"/>
            </a:endParaRPr>
          </a:p>
          <a:p>
            <a:pPr>
              <a:spcBef>
                <a:spcPts val="1200"/>
              </a:spcBef>
              <a:spcAft>
                <a:spcPts val="600"/>
              </a:spcAft>
            </a:pPr>
            <a:r>
              <a:rPr lang="en-US" sz="1600" b="1" dirty="0">
                <a:latin typeface="+mj-lt"/>
              </a:rPr>
              <a:t>Informal </a:t>
            </a:r>
            <a:r>
              <a:rPr lang="en-US" sz="1600" b="1" dirty="0" smtClean="0">
                <a:latin typeface="+mj-lt"/>
              </a:rPr>
              <a:t>Logic</a:t>
            </a:r>
            <a:r>
              <a:rPr lang="en-US" sz="1600" dirty="0" smtClean="0">
                <a:latin typeface="+mj-lt"/>
              </a:rPr>
              <a:t>: certainty factors (e.g., MYCIN decision support)</a:t>
            </a:r>
          </a:p>
          <a:p>
            <a:pPr>
              <a:spcBef>
                <a:spcPts val="1200"/>
              </a:spcBef>
              <a:spcAft>
                <a:spcPts val="600"/>
              </a:spcAft>
            </a:pPr>
            <a:r>
              <a:rPr lang="en-US" sz="1600" b="1" dirty="0" smtClean="0">
                <a:latin typeface="+mj-lt"/>
              </a:rPr>
              <a:t>Decision Tables</a:t>
            </a:r>
            <a:r>
              <a:rPr lang="en-US" sz="1600" dirty="0" smtClean="0">
                <a:latin typeface="+mj-lt"/>
              </a:rPr>
              <a:t>: representation of logic</a:t>
            </a:r>
            <a:endParaRPr lang="en-US" sz="1600" dirty="0">
              <a:latin typeface="+mj-lt"/>
            </a:endParaRPr>
          </a:p>
          <a:p>
            <a:pPr>
              <a:spcBef>
                <a:spcPts val="1200"/>
              </a:spcBef>
              <a:spcAft>
                <a:spcPts val="600"/>
              </a:spcAft>
            </a:pPr>
            <a:endParaRPr lang="en-US" sz="1600" dirty="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Logic</a:t>
            </a:r>
            <a:endParaRPr lang="en-US" dirty="0"/>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09" y="2021980"/>
            <a:ext cx="4330890" cy="95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832899" y="843851"/>
            <a:ext cx="1930400" cy="2028825"/>
            <a:chOff x="6697097" y="1794607"/>
            <a:chExt cx="1930400" cy="2028825"/>
          </a:xfrm>
        </p:grpSpPr>
        <p:sp>
          <p:nvSpPr>
            <p:cNvPr id="5" name="Freeform 4"/>
            <p:cNvSpPr/>
            <p:nvPr/>
          </p:nvSpPr>
          <p:spPr>
            <a:xfrm>
              <a:off x="7141597" y="2366107"/>
              <a:ext cx="1143000" cy="1143000"/>
            </a:xfrm>
            <a:custGeom>
              <a:avLst/>
              <a:gdLst>
                <a:gd name="connsiteX0" fmla="*/ 0 w 1143000"/>
                <a:gd name="connsiteY0" fmla="*/ 571500 h 1143000"/>
                <a:gd name="connsiteX1" fmla="*/ 167389 w 1143000"/>
                <a:gd name="connsiteY1" fmla="*/ 167389 h 1143000"/>
                <a:gd name="connsiteX2" fmla="*/ 571501 w 1143000"/>
                <a:gd name="connsiteY2" fmla="*/ 1 h 1143000"/>
                <a:gd name="connsiteX3" fmla="*/ 975612 w 1143000"/>
                <a:gd name="connsiteY3" fmla="*/ 167390 h 1143000"/>
                <a:gd name="connsiteX4" fmla="*/ 1143000 w 1143000"/>
                <a:gd name="connsiteY4" fmla="*/ 571502 h 1143000"/>
                <a:gd name="connsiteX5" fmla="*/ 975611 w 1143000"/>
                <a:gd name="connsiteY5" fmla="*/ 975614 h 1143000"/>
                <a:gd name="connsiteX6" fmla="*/ 571499 w 1143000"/>
                <a:gd name="connsiteY6" fmla="*/ 1143002 h 1143000"/>
                <a:gd name="connsiteX7" fmla="*/ 167387 w 1143000"/>
                <a:gd name="connsiteY7" fmla="*/ 975613 h 1143000"/>
                <a:gd name="connsiteX8" fmla="*/ -1 w 1143000"/>
                <a:gd name="connsiteY8" fmla="*/ 571501 h 1143000"/>
                <a:gd name="connsiteX9" fmla="*/ 0 w 1143000"/>
                <a:gd name="connsiteY9" fmla="*/ 571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0" y="571500"/>
                  </a:moveTo>
                  <a:cubicBezTo>
                    <a:pt x="0" y="419929"/>
                    <a:pt x="60212" y="274565"/>
                    <a:pt x="167389" y="167389"/>
                  </a:cubicBezTo>
                  <a:cubicBezTo>
                    <a:pt x="274566" y="60212"/>
                    <a:pt x="419930" y="1"/>
                    <a:pt x="571501" y="1"/>
                  </a:cubicBezTo>
                  <a:cubicBezTo>
                    <a:pt x="723072" y="1"/>
                    <a:pt x="868436" y="60213"/>
                    <a:pt x="975612" y="167390"/>
                  </a:cubicBezTo>
                  <a:cubicBezTo>
                    <a:pt x="1082789" y="274567"/>
                    <a:pt x="1143000" y="419931"/>
                    <a:pt x="1143000" y="571502"/>
                  </a:cubicBezTo>
                  <a:cubicBezTo>
                    <a:pt x="1143000" y="723073"/>
                    <a:pt x="1082789" y="868437"/>
                    <a:pt x="975611" y="975614"/>
                  </a:cubicBezTo>
                  <a:cubicBezTo>
                    <a:pt x="868434" y="1082791"/>
                    <a:pt x="723071" y="1143002"/>
                    <a:pt x="571499" y="1143002"/>
                  </a:cubicBezTo>
                  <a:cubicBezTo>
                    <a:pt x="419928" y="1143002"/>
                    <a:pt x="274564" y="1082790"/>
                    <a:pt x="167387" y="975613"/>
                  </a:cubicBezTo>
                  <a:cubicBezTo>
                    <a:pt x="60210" y="868436"/>
                    <a:pt x="-1" y="723072"/>
                    <a:pt x="-1" y="571501"/>
                  </a:cubicBezTo>
                  <a:lnTo>
                    <a:pt x="0" y="571500"/>
                  </a:lnTo>
                  <a:close/>
                </a:path>
              </a:pathLst>
            </a:custGeom>
            <a:solidFill>
              <a:srgbClr val="FFC000"/>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0" dirty="0"/>
                <a:t>C</a:t>
              </a:r>
            </a:p>
          </p:txBody>
        </p:sp>
        <p:sp>
          <p:nvSpPr>
            <p:cNvPr id="6" name="Freeform 5"/>
            <p:cNvSpPr/>
            <p:nvPr/>
          </p:nvSpPr>
          <p:spPr>
            <a:xfrm>
              <a:off x="6697097" y="1794607"/>
              <a:ext cx="1143000" cy="1143000"/>
            </a:xfrm>
            <a:custGeom>
              <a:avLst/>
              <a:gdLst>
                <a:gd name="connsiteX0" fmla="*/ 0 w 1143000"/>
                <a:gd name="connsiteY0" fmla="*/ 571500 h 1143000"/>
                <a:gd name="connsiteX1" fmla="*/ 167389 w 1143000"/>
                <a:gd name="connsiteY1" fmla="*/ 167389 h 1143000"/>
                <a:gd name="connsiteX2" fmla="*/ 571501 w 1143000"/>
                <a:gd name="connsiteY2" fmla="*/ 1 h 1143000"/>
                <a:gd name="connsiteX3" fmla="*/ 975612 w 1143000"/>
                <a:gd name="connsiteY3" fmla="*/ 167390 h 1143000"/>
                <a:gd name="connsiteX4" fmla="*/ 1143000 w 1143000"/>
                <a:gd name="connsiteY4" fmla="*/ 571502 h 1143000"/>
                <a:gd name="connsiteX5" fmla="*/ 975611 w 1143000"/>
                <a:gd name="connsiteY5" fmla="*/ 975614 h 1143000"/>
                <a:gd name="connsiteX6" fmla="*/ 571499 w 1143000"/>
                <a:gd name="connsiteY6" fmla="*/ 1143002 h 1143000"/>
                <a:gd name="connsiteX7" fmla="*/ 167387 w 1143000"/>
                <a:gd name="connsiteY7" fmla="*/ 975613 h 1143000"/>
                <a:gd name="connsiteX8" fmla="*/ -1 w 1143000"/>
                <a:gd name="connsiteY8" fmla="*/ 571501 h 1143000"/>
                <a:gd name="connsiteX9" fmla="*/ 0 w 1143000"/>
                <a:gd name="connsiteY9" fmla="*/ 571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0" y="571500"/>
                  </a:moveTo>
                  <a:cubicBezTo>
                    <a:pt x="0" y="419929"/>
                    <a:pt x="60212" y="274565"/>
                    <a:pt x="167389" y="167389"/>
                  </a:cubicBezTo>
                  <a:cubicBezTo>
                    <a:pt x="274566" y="60212"/>
                    <a:pt x="419930" y="1"/>
                    <a:pt x="571501" y="1"/>
                  </a:cubicBezTo>
                  <a:cubicBezTo>
                    <a:pt x="723072" y="1"/>
                    <a:pt x="868436" y="60213"/>
                    <a:pt x="975612" y="167390"/>
                  </a:cubicBezTo>
                  <a:cubicBezTo>
                    <a:pt x="1082789" y="274567"/>
                    <a:pt x="1143000" y="419931"/>
                    <a:pt x="1143000" y="571502"/>
                  </a:cubicBezTo>
                  <a:cubicBezTo>
                    <a:pt x="1143000" y="723073"/>
                    <a:pt x="1082789" y="868437"/>
                    <a:pt x="975611" y="975614"/>
                  </a:cubicBezTo>
                  <a:cubicBezTo>
                    <a:pt x="868434" y="1082791"/>
                    <a:pt x="723071" y="1143002"/>
                    <a:pt x="571499" y="1143002"/>
                  </a:cubicBezTo>
                  <a:cubicBezTo>
                    <a:pt x="419928" y="1143002"/>
                    <a:pt x="274564" y="1082790"/>
                    <a:pt x="167387" y="975613"/>
                  </a:cubicBezTo>
                  <a:cubicBezTo>
                    <a:pt x="60210" y="868436"/>
                    <a:pt x="-1" y="723072"/>
                    <a:pt x="-1" y="571501"/>
                  </a:cubicBezTo>
                  <a:lnTo>
                    <a:pt x="0" y="571500"/>
                  </a:lnTo>
                  <a:close/>
                </a:path>
              </a:pathLst>
            </a:cu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0" dirty="0"/>
                <a:t>A</a:t>
              </a:r>
            </a:p>
          </p:txBody>
        </p:sp>
        <p:sp>
          <p:nvSpPr>
            <p:cNvPr id="7" name="Freeform 6"/>
            <p:cNvSpPr/>
            <p:nvPr/>
          </p:nvSpPr>
          <p:spPr>
            <a:xfrm>
              <a:off x="7484497" y="1794607"/>
              <a:ext cx="1143000" cy="1143000"/>
            </a:xfrm>
            <a:custGeom>
              <a:avLst/>
              <a:gdLst>
                <a:gd name="connsiteX0" fmla="*/ 0 w 1143000"/>
                <a:gd name="connsiteY0" fmla="*/ 571500 h 1143000"/>
                <a:gd name="connsiteX1" fmla="*/ 167389 w 1143000"/>
                <a:gd name="connsiteY1" fmla="*/ 167389 h 1143000"/>
                <a:gd name="connsiteX2" fmla="*/ 571501 w 1143000"/>
                <a:gd name="connsiteY2" fmla="*/ 1 h 1143000"/>
                <a:gd name="connsiteX3" fmla="*/ 975612 w 1143000"/>
                <a:gd name="connsiteY3" fmla="*/ 167390 h 1143000"/>
                <a:gd name="connsiteX4" fmla="*/ 1143000 w 1143000"/>
                <a:gd name="connsiteY4" fmla="*/ 571502 h 1143000"/>
                <a:gd name="connsiteX5" fmla="*/ 975611 w 1143000"/>
                <a:gd name="connsiteY5" fmla="*/ 975614 h 1143000"/>
                <a:gd name="connsiteX6" fmla="*/ 571499 w 1143000"/>
                <a:gd name="connsiteY6" fmla="*/ 1143002 h 1143000"/>
                <a:gd name="connsiteX7" fmla="*/ 167387 w 1143000"/>
                <a:gd name="connsiteY7" fmla="*/ 975613 h 1143000"/>
                <a:gd name="connsiteX8" fmla="*/ -1 w 1143000"/>
                <a:gd name="connsiteY8" fmla="*/ 571501 h 1143000"/>
                <a:gd name="connsiteX9" fmla="*/ 0 w 1143000"/>
                <a:gd name="connsiteY9" fmla="*/ 5715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0" y="571500"/>
                  </a:moveTo>
                  <a:cubicBezTo>
                    <a:pt x="0" y="419929"/>
                    <a:pt x="60212" y="274565"/>
                    <a:pt x="167389" y="167389"/>
                  </a:cubicBezTo>
                  <a:cubicBezTo>
                    <a:pt x="274566" y="60212"/>
                    <a:pt x="419930" y="1"/>
                    <a:pt x="571501" y="1"/>
                  </a:cubicBezTo>
                  <a:cubicBezTo>
                    <a:pt x="723072" y="1"/>
                    <a:pt x="868436" y="60213"/>
                    <a:pt x="975612" y="167390"/>
                  </a:cubicBezTo>
                  <a:cubicBezTo>
                    <a:pt x="1082789" y="274567"/>
                    <a:pt x="1143000" y="419931"/>
                    <a:pt x="1143000" y="571502"/>
                  </a:cubicBezTo>
                  <a:cubicBezTo>
                    <a:pt x="1143000" y="723073"/>
                    <a:pt x="1082789" y="868437"/>
                    <a:pt x="975611" y="975614"/>
                  </a:cubicBezTo>
                  <a:cubicBezTo>
                    <a:pt x="868434" y="1082791"/>
                    <a:pt x="723071" y="1143002"/>
                    <a:pt x="571499" y="1143002"/>
                  </a:cubicBezTo>
                  <a:cubicBezTo>
                    <a:pt x="419928" y="1143002"/>
                    <a:pt x="274564" y="1082790"/>
                    <a:pt x="167387" y="975613"/>
                  </a:cubicBezTo>
                  <a:cubicBezTo>
                    <a:pt x="60210" y="868436"/>
                    <a:pt x="-1" y="723072"/>
                    <a:pt x="-1" y="571501"/>
                  </a:cubicBezTo>
                  <a:lnTo>
                    <a:pt x="0" y="571500"/>
                  </a:lnTo>
                  <a:close/>
                </a:path>
              </a:pathLst>
            </a:cu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800" dirty="0"/>
                <a:t>B</a:t>
              </a:r>
            </a:p>
          </p:txBody>
        </p:sp>
        <p:sp>
          <p:nvSpPr>
            <p:cNvPr id="8" name="TextBox 39"/>
            <p:cNvSpPr txBox="1">
              <a:spLocks noChangeArrowheads="1"/>
            </p:cNvSpPr>
            <p:nvPr/>
          </p:nvSpPr>
          <p:spPr bwMode="auto">
            <a:xfrm>
              <a:off x="6951097" y="3547207"/>
              <a:ext cx="1431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a:latin typeface="Verdana" pitchFamily="34" charset="0"/>
                </a:rPr>
                <a:t>(A AND B) OR C</a:t>
              </a:r>
            </a:p>
          </p:txBody>
        </p:sp>
        <p:sp>
          <p:nvSpPr>
            <p:cNvPr id="9" name="Freeform 8"/>
            <p:cNvSpPr/>
            <p:nvPr/>
          </p:nvSpPr>
          <p:spPr>
            <a:xfrm>
              <a:off x="7484497" y="1937482"/>
              <a:ext cx="366713" cy="860425"/>
            </a:xfrm>
            <a:custGeom>
              <a:avLst/>
              <a:gdLst>
                <a:gd name="connsiteX0" fmla="*/ 0 w 1143000"/>
                <a:gd name="connsiteY0" fmla="*/ 571500 h 1143000"/>
                <a:gd name="connsiteX1" fmla="*/ 167389 w 1143000"/>
                <a:gd name="connsiteY1" fmla="*/ 167389 h 1143000"/>
                <a:gd name="connsiteX2" fmla="*/ 571501 w 1143000"/>
                <a:gd name="connsiteY2" fmla="*/ 1 h 1143000"/>
                <a:gd name="connsiteX3" fmla="*/ 975612 w 1143000"/>
                <a:gd name="connsiteY3" fmla="*/ 167390 h 1143000"/>
                <a:gd name="connsiteX4" fmla="*/ 1143000 w 1143000"/>
                <a:gd name="connsiteY4" fmla="*/ 571502 h 1143000"/>
                <a:gd name="connsiteX5" fmla="*/ 975611 w 1143000"/>
                <a:gd name="connsiteY5" fmla="*/ 975614 h 1143000"/>
                <a:gd name="connsiteX6" fmla="*/ 571499 w 1143000"/>
                <a:gd name="connsiteY6" fmla="*/ 1143002 h 1143000"/>
                <a:gd name="connsiteX7" fmla="*/ 167387 w 1143000"/>
                <a:gd name="connsiteY7" fmla="*/ 975613 h 1143000"/>
                <a:gd name="connsiteX8" fmla="*/ -1 w 1143000"/>
                <a:gd name="connsiteY8" fmla="*/ 571501 h 1143000"/>
                <a:gd name="connsiteX9" fmla="*/ 0 w 1143000"/>
                <a:gd name="connsiteY9" fmla="*/ 571500 h 1143000"/>
                <a:gd name="connsiteX0" fmla="*/ 1 w 1981201"/>
                <a:gd name="connsiteY0" fmla="*/ 571499 h 1143001"/>
                <a:gd name="connsiteX1" fmla="*/ 167390 w 1981201"/>
                <a:gd name="connsiteY1" fmla="*/ 167388 h 1143001"/>
                <a:gd name="connsiteX2" fmla="*/ 571502 w 1981201"/>
                <a:gd name="connsiteY2" fmla="*/ 0 h 1143001"/>
                <a:gd name="connsiteX3" fmla="*/ 975613 w 1981201"/>
                <a:gd name="connsiteY3" fmla="*/ 167389 h 1143001"/>
                <a:gd name="connsiteX4" fmla="*/ 1981201 w 1981201"/>
                <a:gd name="connsiteY4" fmla="*/ 685799 h 1143001"/>
                <a:gd name="connsiteX5" fmla="*/ 975612 w 1981201"/>
                <a:gd name="connsiteY5" fmla="*/ 975613 h 1143001"/>
                <a:gd name="connsiteX6" fmla="*/ 571500 w 1981201"/>
                <a:gd name="connsiteY6" fmla="*/ 1143001 h 1143001"/>
                <a:gd name="connsiteX7" fmla="*/ 167388 w 1981201"/>
                <a:gd name="connsiteY7" fmla="*/ 975612 h 1143001"/>
                <a:gd name="connsiteX8" fmla="*/ 0 w 1981201"/>
                <a:gd name="connsiteY8" fmla="*/ 571500 h 1143001"/>
                <a:gd name="connsiteX9" fmla="*/ 1 w 1981201"/>
                <a:gd name="connsiteY9" fmla="*/ 571499 h 1143001"/>
                <a:gd name="connsiteX0" fmla="*/ 1981201 w 2072641"/>
                <a:gd name="connsiteY0" fmla="*/ 685799 h 1143001"/>
                <a:gd name="connsiteX1" fmla="*/ 975612 w 2072641"/>
                <a:gd name="connsiteY1" fmla="*/ 975613 h 1143001"/>
                <a:gd name="connsiteX2" fmla="*/ 571500 w 2072641"/>
                <a:gd name="connsiteY2" fmla="*/ 1143001 h 1143001"/>
                <a:gd name="connsiteX3" fmla="*/ 167388 w 2072641"/>
                <a:gd name="connsiteY3" fmla="*/ 975612 h 1143001"/>
                <a:gd name="connsiteX4" fmla="*/ 0 w 2072641"/>
                <a:gd name="connsiteY4" fmla="*/ 571500 h 1143001"/>
                <a:gd name="connsiteX5" fmla="*/ 1 w 2072641"/>
                <a:gd name="connsiteY5" fmla="*/ 571499 h 1143001"/>
                <a:gd name="connsiteX6" fmla="*/ 167390 w 2072641"/>
                <a:gd name="connsiteY6" fmla="*/ 167388 h 1143001"/>
                <a:gd name="connsiteX7" fmla="*/ 571502 w 2072641"/>
                <a:gd name="connsiteY7" fmla="*/ 0 h 1143001"/>
                <a:gd name="connsiteX8" fmla="*/ 975613 w 2072641"/>
                <a:gd name="connsiteY8" fmla="*/ 167389 h 1143001"/>
                <a:gd name="connsiteX9" fmla="*/ 2072641 w 2072641"/>
                <a:gd name="connsiteY9" fmla="*/ 777239 h 1143001"/>
                <a:gd name="connsiteX0" fmla="*/ 1981201 w 2072641"/>
                <a:gd name="connsiteY0" fmla="*/ 685799 h 1143001"/>
                <a:gd name="connsiteX1" fmla="*/ 975612 w 2072641"/>
                <a:gd name="connsiteY1" fmla="*/ 975613 h 1143001"/>
                <a:gd name="connsiteX2" fmla="*/ 571500 w 2072641"/>
                <a:gd name="connsiteY2" fmla="*/ 1143001 h 1143001"/>
                <a:gd name="connsiteX3" fmla="*/ 167388 w 2072641"/>
                <a:gd name="connsiteY3" fmla="*/ 975612 h 1143001"/>
                <a:gd name="connsiteX4" fmla="*/ 0 w 2072641"/>
                <a:gd name="connsiteY4" fmla="*/ 571500 h 1143001"/>
                <a:gd name="connsiteX5" fmla="*/ 1 w 2072641"/>
                <a:gd name="connsiteY5" fmla="*/ 571499 h 1143001"/>
                <a:gd name="connsiteX6" fmla="*/ 167390 w 2072641"/>
                <a:gd name="connsiteY6" fmla="*/ 167388 h 1143001"/>
                <a:gd name="connsiteX7" fmla="*/ 571502 w 2072641"/>
                <a:gd name="connsiteY7" fmla="*/ 0 h 1143001"/>
                <a:gd name="connsiteX8" fmla="*/ 975613 w 2072641"/>
                <a:gd name="connsiteY8" fmla="*/ 167389 h 1143001"/>
                <a:gd name="connsiteX9" fmla="*/ 2072641 w 2072641"/>
                <a:gd name="connsiteY9" fmla="*/ 777239 h 1143001"/>
                <a:gd name="connsiteX10" fmla="*/ 1981201 w 2072641"/>
                <a:gd name="connsiteY10" fmla="*/ 685799 h 1143001"/>
                <a:gd name="connsiteX0" fmla="*/ 1981201 w 1981201"/>
                <a:gd name="connsiteY0" fmla="*/ 928811 h 1386013"/>
                <a:gd name="connsiteX1" fmla="*/ 975612 w 1981201"/>
                <a:gd name="connsiteY1" fmla="*/ 1218625 h 1386013"/>
                <a:gd name="connsiteX2" fmla="*/ 571500 w 1981201"/>
                <a:gd name="connsiteY2" fmla="*/ 1386013 h 1386013"/>
                <a:gd name="connsiteX3" fmla="*/ 167388 w 1981201"/>
                <a:gd name="connsiteY3" fmla="*/ 1218624 h 1386013"/>
                <a:gd name="connsiteX4" fmla="*/ 0 w 1981201"/>
                <a:gd name="connsiteY4" fmla="*/ 814512 h 1386013"/>
                <a:gd name="connsiteX5" fmla="*/ 1 w 1981201"/>
                <a:gd name="connsiteY5" fmla="*/ 814511 h 1386013"/>
                <a:gd name="connsiteX6" fmla="*/ 167390 w 1981201"/>
                <a:gd name="connsiteY6" fmla="*/ 410400 h 1386013"/>
                <a:gd name="connsiteX7" fmla="*/ 571502 w 1981201"/>
                <a:gd name="connsiteY7" fmla="*/ 243012 h 1386013"/>
                <a:gd name="connsiteX8" fmla="*/ 975613 w 1981201"/>
                <a:gd name="connsiteY8" fmla="*/ 410401 h 1386013"/>
                <a:gd name="connsiteX9" fmla="*/ 1752602 w 1981201"/>
                <a:gd name="connsiteY9" fmla="*/ 243011 h 1386013"/>
                <a:gd name="connsiteX10" fmla="*/ 1981201 w 1981201"/>
                <a:gd name="connsiteY10" fmla="*/ 928811 h 1386013"/>
                <a:gd name="connsiteX0" fmla="*/ 1981201 w 2438402"/>
                <a:gd name="connsiteY0" fmla="*/ 928811 h 1386013"/>
                <a:gd name="connsiteX1" fmla="*/ 975612 w 2438402"/>
                <a:gd name="connsiteY1" fmla="*/ 1218625 h 1386013"/>
                <a:gd name="connsiteX2" fmla="*/ 571500 w 2438402"/>
                <a:gd name="connsiteY2" fmla="*/ 1386013 h 1386013"/>
                <a:gd name="connsiteX3" fmla="*/ 167388 w 2438402"/>
                <a:gd name="connsiteY3" fmla="*/ 1218624 h 1386013"/>
                <a:gd name="connsiteX4" fmla="*/ 0 w 2438402"/>
                <a:gd name="connsiteY4" fmla="*/ 814512 h 1386013"/>
                <a:gd name="connsiteX5" fmla="*/ 1 w 2438402"/>
                <a:gd name="connsiteY5" fmla="*/ 814511 h 1386013"/>
                <a:gd name="connsiteX6" fmla="*/ 167390 w 2438402"/>
                <a:gd name="connsiteY6" fmla="*/ 410400 h 1386013"/>
                <a:gd name="connsiteX7" fmla="*/ 571502 w 2438402"/>
                <a:gd name="connsiteY7" fmla="*/ 243012 h 1386013"/>
                <a:gd name="connsiteX8" fmla="*/ 975613 w 2438402"/>
                <a:gd name="connsiteY8" fmla="*/ 410401 h 1386013"/>
                <a:gd name="connsiteX9" fmla="*/ 1752602 w 2438402"/>
                <a:gd name="connsiteY9" fmla="*/ 243011 h 1386013"/>
                <a:gd name="connsiteX10" fmla="*/ 1981201 w 2438402"/>
                <a:gd name="connsiteY10" fmla="*/ 928811 h 1386013"/>
                <a:gd name="connsiteX0" fmla="*/ 1752602 w 1752602"/>
                <a:gd name="connsiteY0" fmla="*/ 243011 h 1409125"/>
                <a:gd name="connsiteX1" fmla="*/ 975612 w 1752602"/>
                <a:gd name="connsiteY1" fmla="*/ 1218625 h 1409125"/>
                <a:gd name="connsiteX2" fmla="*/ 571500 w 1752602"/>
                <a:gd name="connsiteY2" fmla="*/ 1386013 h 1409125"/>
                <a:gd name="connsiteX3" fmla="*/ 167388 w 1752602"/>
                <a:gd name="connsiteY3" fmla="*/ 1218624 h 1409125"/>
                <a:gd name="connsiteX4" fmla="*/ 0 w 1752602"/>
                <a:gd name="connsiteY4" fmla="*/ 814512 h 1409125"/>
                <a:gd name="connsiteX5" fmla="*/ 1 w 1752602"/>
                <a:gd name="connsiteY5" fmla="*/ 814511 h 1409125"/>
                <a:gd name="connsiteX6" fmla="*/ 167390 w 1752602"/>
                <a:gd name="connsiteY6" fmla="*/ 410400 h 1409125"/>
                <a:gd name="connsiteX7" fmla="*/ 571502 w 1752602"/>
                <a:gd name="connsiteY7" fmla="*/ 243012 h 1409125"/>
                <a:gd name="connsiteX8" fmla="*/ 975613 w 1752602"/>
                <a:gd name="connsiteY8" fmla="*/ 410401 h 1409125"/>
                <a:gd name="connsiteX9" fmla="*/ 1752602 w 1752602"/>
                <a:gd name="connsiteY9" fmla="*/ 243011 h 1409125"/>
                <a:gd name="connsiteX0" fmla="*/ 975613 w 1042965"/>
                <a:gd name="connsiteY0" fmla="*/ 167389 h 1143001"/>
                <a:gd name="connsiteX1" fmla="*/ 975612 w 1042965"/>
                <a:gd name="connsiteY1" fmla="*/ 975613 h 1143001"/>
                <a:gd name="connsiteX2" fmla="*/ 571500 w 1042965"/>
                <a:gd name="connsiteY2" fmla="*/ 1143001 h 1143001"/>
                <a:gd name="connsiteX3" fmla="*/ 167388 w 1042965"/>
                <a:gd name="connsiteY3" fmla="*/ 975612 h 1143001"/>
                <a:gd name="connsiteX4" fmla="*/ 0 w 1042965"/>
                <a:gd name="connsiteY4" fmla="*/ 571500 h 1143001"/>
                <a:gd name="connsiteX5" fmla="*/ 1 w 1042965"/>
                <a:gd name="connsiteY5" fmla="*/ 571499 h 1143001"/>
                <a:gd name="connsiteX6" fmla="*/ 167390 w 1042965"/>
                <a:gd name="connsiteY6" fmla="*/ 167388 h 1143001"/>
                <a:gd name="connsiteX7" fmla="*/ 571502 w 1042965"/>
                <a:gd name="connsiteY7" fmla="*/ 0 h 1143001"/>
                <a:gd name="connsiteX8" fmla="*/ 975613 w 1042965"/>
                <a:gd name="connsiteY8" fmla="*/ 167389 h 1143001"/>
                <a:gd name="connsiteX0" fmla="*/ 571502 w 975612"/>
                <a:gd name="connsiteY0" fmla="*/ 134704 h 1300817"/>
                <a:gd name="connsiteX1" fmla="*/ 975612 w 975612"/>
                <a:gd name="connsiteY1" fmla="*/ 1110317 h 1300817"/>
                <a:gd name="connsiteX2" fmla="*/ 571500 w 975612"/>
                <a:gd name="connsiteY2" fmla="*/ 1277705 h 1300817"/>
                <a:gd name="connsiteX3" fmla="*/ 167388 w 975612"/>
                <a:gd name="connsiteY3" fmla="*/ 1110316 h 1300817"/>
                <a:gd name="connsiteX4" fmla="*/ 0 w 975612"/>
                <a:gd name="connsiteY4" fmla="*/ 706204 h 1300817"/>
                <a:gd name="connsiteX5" fmla="*/ 1 w 975612"/>
                <a:gd name="connsiteY5" fmla="*/ 706203 h 1300817"/>
                <a:gd name="connsiteX6" fmla="*/ 167390 w 975612"/>
                <a:gd name="connsiteY6" fmla="*/ 302092 h 1300817"/>
                <a:gd name="connsiteX7" fmla="*/ 571502 w 975612"/>
                <a:gd name="connsiteY7" fmla="*/ 134704 h 1300817"/>
                <a:gd name="connsiteX0" fmla="*/ 571502 w 638854"/>
                <a:gd name="connsiteY0" fmla="*/ 162602 h 1468205"/>
                <a:gd name="connsiteX1" fmla="*/ 571500 w 638854"/>
                <a:gd name="connsiteY1" fmla="*/ 1305603 h 1468205"/>
                <a:gd name="connsiteX2" fmla="*/ 167388 w 638854"/>
                <a:gd name="connsiteY2" fmla="*/ 1138214 h 1468205"/>
                <a:gd name="connsiteX3" fmla="*/ 0 w 638854"/>
                <a:gd name="connsiteY3" fmla="*/ 734102 h 1468205"/>
                <a:gd name="connsiteX4" fmla="*/ 1 w 638854"/>
                <a:gd name="connsiteY4" fmla="*/ 734101 h 1468205"/>
                <a:gd name="connsiteX5" fmla="*/ 167390 w 638854"/>
                <a:gd name="connsiteY5" fmla="*/ 329990 h 1468205"/>
                <a:gd name="connsiteX6" fmla="*/ 571502 w 638854"/>
                <a:gd name="connsiteY6" fmla="*/ 162602 h 1468205"/>
                <a:gd name="connsiteX0" fmla="*/ 342900 w 600752"/>
                <a:gd name="connsiteY0" fmla="*/ 310943 h 1080232"/>
                <a:gd name="connsiteX1" fmla="*/ 571500 w 600752"/>
                <a:gd name="connsiteY1" fmla="*/ 994246 h 1080232"/>
                <a:gd name="connsiteX2" fmla="*/ 167388 w 600752"/>
                <a:gd name="connsiteY2" fmla="*/ 826857 h 1080232"/>
                <a:gd name="connsiteX3" fmla="*/ 0 w 600752"/>
                <a:gd name="connsiteY3" fmla="*/ 422745 h 1080232"/>
                <a:gd name="connsiteX4" fmla="*/ 1 w 600752"/>
                <a:gd name="connsiteY4" fmla="*/ 422744 h 1080232"/>
                <a:gd name="connsiteX5" fmla="*/ 167390 w 600752"/>
                <a:gd name="connsiteY5" fmla="*/ 18633 h 1080232"/>
                <a:gd name="connsiteX6" fmla="*/ 342900 w 600752"/>
                <a:gd name="connsiteY6" fmla="*/ 310943 h 1080232"/>
                <a:gd name="connsiteX0" fmla="*/ 342900 w 367072"/>
                <a:gd name="connsiteY0" fmla="*/ 310943 h 859877"/>
                <a:gd name="connsiteX1" fmla="*/ 312420 w 367072"/>
                <a:gd name="connsiteY1" fmla="*/ 620866 h 859877"/>
                <a:gd name="connsiteX2" fmla="*/ 167388 w 367072"/>
                <a:gd name="connsiteY2" fmla="*/ 826857 h 859877"/>
                <a:gd name="connsiteX3" fmla="*/ 0 w 367072"/>
                <a:gd name="connsiteY3" fmla="*/ 422745 h 859877"/>
                <a:gd name="connsiteX4" fmla="*/ 1 w 367072"/>
                <a:gd name="connsiteY4" fmla="*/ 422744 h 859877"/>
                <a:gd name="connsiteX5" fmla="*/ 167390 w 367072"/>
                <a:gd name="connsiteY5" fmla="*/ 18633 h 859877"/>
                <a:gd name="connsiteX6" fmla="*/ 342900 w 367072"/>
                <a:gd name="connsiteY6" fmla="*/ 310943 h 8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072" h="859877">
                  <a:moveTo>
                    <a:pt x="342900" y="310943"/>
                  </a:moveTo>
                  <a:cubicBezTo>
                    <a:pt x="367072" y="411315"/>
                    <a:pt x="341672" y="534880"/>
                    <a:pt x="312420" y="620866"/>
                  </a:cubicBezTo>
                  <a:cubicBezTo>
                    <a:pt x="283168" y="706852"/>
                    <a:pt x="219458" y="859877"/>
                    <a:pt x="167388" y="826857"/>
                  </a:cubicBezTo>
                  <a:cubicBezTo>
                    <a:pt x="115318" y="793837"/>
                    <a:pt x="0" y="574316"/>
                    <a:pt x="0" y="422745"/>
                  </a:cubicBezTo>
                  <a:lnTo>
                    <a:pt x="1" y="422744"/>
                  </a:lnTo>
                  <a:cubicBezTo>
                    <a:pt x="1" y="271173"/>
                    <a:pt x="110240" y="37267"/>
                    <a:pt x="167390" y="18633"/>
                  </a:cubicBezTo>
                  <a:cubicBezTo>
                    <a:pt x="224540" y="0"/>
                    <a:pt x="318728" y="210571"/>
                    <a:pt x="342900" y="310943"/>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3" name="Group 2"/>
          <p:cNvGrpSpPr/>
          <p:nvPr/>
        </p:nvGrpSpPr>
        <p:grpSpPr>
          <a:xfrm>
            <a:off x="1309996" y="4020848"/>
            <a:ext cx="6566199" cy="2289236"/>
            <a:chOff x="838200" y="3790950"/>
            <a:chExt cx="7467600" cy="2603500"/>
          </a:xfrm>
        </p:grpSpPr>
        <p:grpSp>
          <p:nvGrpSpPr>
            <p:cNvPr id="12" name="Group 8"/>
            <p:cNvGrpSpPr>
              <a:grpSpLocks/>
            </p:cNvGrpSpPr>
            <p:nvPr/>
          </p:nvGrpSpPr>
          <p:grpSpPr bwMode="auto">
            <a:xfrm>
              <a:off x="838200" y="3803650"/>
              <a:ext cx="7467600" cy="2581275"/>
              <a:chOff x="838200" y="2138363"/>
              <a:chExt cx="7467600" cy="2581275"/>
            </a:xfrm>
          </p:grpSpPr>
          <p:pic>
            <p:nvPicPr>
              <p:cNvPr id="14"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38200" y="2138363"/>
                <a:ext cx="74676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176588" y="2409826"/>
                <a:ext cx="100012" cy="10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7"/>
              <p:cNvSpPr txBox="1">
                <a:spLocks noChangeArrowheads="1"/>
              </p:cNvSpPr>
              <p:nvPr/>
            </p:nvSpPr>
            <p:spPr bwMode="auto">
              <a:xfrm>
                <a:off x="3090859" y="2338385"/>
                <a:ext cx="258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800" b="1">
                    <a:latin typeface="Verdana" pitchFamily="34" charset="0"/>
                  </a:rPr>
                  <a:t>2</a:t>
                </a:r>
              </a:p>
            </p:txBody>
          </p:sp>
        </p:grpSp>
        <p:sp>
          <p:nvSpPr>
            <p:cNvPr id="17" name="Rectangle 16"/>
            <p:cNvSpPr/>
            <p:nvPr/>
          </p:nvSpPr>
          <p:spPr>
            <a:xfrm>
              <a:off x="6934200" y="3790950"/>
              <a:ext cx="609600" cy="26035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8" name="Rectangle 17"/>
            <p:cNvSpPr/>
            <p:nvPr/>
          </p:nvSpPr>
          <p:spPr>
            <a:xfrm>
              <a:off x="3632200" y="3790950"/>
              <a:ext cx="609600" cy="26035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sp>
        <p:nvSpPr>
          <p:cNvPr id="11" name="Slide Number Placeholder 10"/>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32</a:t>
            </a:fld>
            <a:endParaRPr lang="en-US" dirty="0"/>
          </a:p>
        </p:txBody>
      </p:sp>
    </p:spTree>
    <p:extLst>
      <p:ext uri="{BB962C8B-B14F-4D97-AF65-F5344CB8AC3E}">
        <p14:creationId xmlns:p14="http://schemas.microsoft.com/office/powerpoint/2010/main" val="24534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500"/>
                                        <p:tgtEl>
                                          <p:spTgt spid="1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fade">
                                      <p:cBhvr>
                                        <p:cTn id="33" dur="500"/>
                                        <p:tgtEl>
                                          <p:spTgt spid="1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4960961" cy="5029200"/>
          </a:xfrm>
          <a:prstGeom prst="rect">
            <a:avLst/>
          </a:prstGeom>
        </p:spPr>
        <p:txBody>
          <a:bodyPr/>
          <a:lstStyle/>
          <a:p>
            <a:pPr>
              <a:spcBef>
                <a:spcPts val="1200"/>
              </a:spcBef>
              <a:spcAft>
                <a:spcPts val="600"/>
              </a:spcAft>
            </a:pPr>
            <a:r>
              <a:rPr lang="en-US" sz="1600" b="1" dirty="0" smtClean="0">
                <a:latin typeface="+mj-lt"/>
              </a:rPr>
              <a:t>Statistics</a:t>
            </a:r>
            <a:r>
              <a:rPr lang="en-US" sz="1600" dirty="0" smtClean="0">
                <a:latin typeface="+mj-lt"/>
              </a:rPr>
              <a:t>: Inference, Prediction…</a:t>
            </a:r>
          </a:p>
          <a:p>
            <a:pPr>
              <a:spcBef>
                <a:spcPts val="1200"/>
              </a:spcBef>
              <a:spcAft>
                <a:spcPts val="600"/>
              </a:spcAft>
            </a:pPr>
            <a:r>
              <a:rPr lang="en-US" sz="1600" b="1" dirty="0" smtClean="0">
                <a:latin typeface="+mj-lt"/>
              </a:rPr>
              <a:t>Bay’s Rule</a:t>
            </a:r>
            <a:r>
              <a:rPr lang="en-US" sz="1600" dirty="0" smtClean="0">
                <a:latin typeface="+mj-lt"/>
              </a:rPr>
              <a:t>: </a:t>
            </a:r>
            <a:r>
              <a:rPr lang="pt-BR" sz="1600" dirty="0">
                <a:latin typeface="+mj-lt"/>
              </a:rPr>
              <a:t>Pr(A | B) = Pr(A)*Pr(B | A) / Pr(B)</a:t>
            </a:r>
            <a:endParaRPr lang="en-US" sz="1600" dirty="0">
              <a:latin typeface="+mj-lt"/>
            </a:endParaRPr>
          </a:p>
          <a:p>
            <a:pPr>
              <a:spcBef>
                <a:spcPts val="1200"/>
              </a:spcBef>
              <a:spcAft>
                <a:spcPts val="600"/>
              </a:spcAft>
            </a:pPr>
            <a:r>
              <a:rPr lang="en-US" sz="1600" b="1" dirty="0">
                <a:latin typeface="+mj-lt"/>
              </a:rPr>
              <a:t>Bayesian Belief Networks</a:t>
            </a:r>
            <a:r>
              <a:rPr lang="en-US" sz="1600" dirty="0">
                <a:latin typeface="+mj-lt"/>
              </a:rPr>
              <a:t>: </a:t>
            </a:r>
            <a:r>
              <a:rPr lang="en-US" sz="1600" dirty="0" smtClean="0">
                <a:latin typeface="+mj-lt"/>
              </a:rPr>
              <a:t>depicts the </a:t>
            </a:r>
            <a:r>
              <a:rPr lang="en-US" sz="1600" dirty="0">
                <a:latin typeface="+mj-lt"/>
              </a:rPr>
              <a:t>various dependencies in the form of an acyclic directed graph</a:t>
            </a:r>
            <a:endParaRPr lang="en-US" sz="1600" dirty="0" smtClean="0">
              <a:latin typeface="+mj-lt"/>
            </a:endParaRPr>
          </a:p>
          <a:p>
            <a:pPr>
              <a:spcBef>
                <a:spcPts val="1200"/>
              </a:spcBef>
              <a:spcAft>
                <a:spcPts val="600"/>
              </a:spcAft>
            </a:pPr>
            <a:r>
              <a:rPr lang="en-US" sz="1600" b="1" dirty="0" smtClean="0">
                <a:latin typeface="+mj-lt"/>
              </a:rPr>
              <a:t>Decision Analysis</a:t>
            </a:r>
            <a:r>
              <a:rPr lang="en-US" sz="1600" dirty="0">
                <a:latin typeface="+mj-lt"/>
              </a:rPr>
              <a:t>: branching sequences of decision nodes and chance nodes</a:t>
            </a:r>
            <a:endParaRPr lang="en-US" sz="1600" dirty="0" smtClean="0">
              <a:latin typeface="+mj-lt"/>
            </a:endParaRPr>
          </a:p>
          <a:p>
            <a:pPr>
              <a:spcBef>
                <a:spcPts val="1200"/>
              </a:spcBef>
              <a:spcAft>
                <a:spcPts val="600"/>
              </a:spcAft>
            </a:pPr>
            <a:endParaRPr lang="en-US" sz="1600" dirty="0">
              <a:latin typeface="+mj-lt"/>
            </a:endParaRPr>
          </a:p>
          <a:p>
            <a:pPr marL="463550" indent="-354013">
              <a:spcBef>
                <a:spcPts val="1200"/>
              </a:spcBef>
            </a:pPr>
            <a:endParaRPr lang="en-US" sz="1600" dirty="0">
              <a:latin typeface="+mj-lt"/>
            </a:endParaRPr>
          </a:p>
        </p:txBody>
      </p:sp>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3483"/>
          <a:stretch/>
        </p:blipFill>
        <p:spPr bwMode="auto">
          <a:xfrm>
            <a:off x="5293056" y="1304003"/>
            <a:ext cx="3614382" cy="26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Probability</a:t>
            </a:r>
            <a:endParaRPr lang="en-US" dirty="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98" y="3671247"/>
            <a:ext cx="3128025" cy="260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33</a:t>
            </a:fld>
            <a:endParaRPr lang="en-US" dirty="0"/>
          </a:p>
        </p:txBody>
      </p:sp>
    </p:spTree>
    <p:extLst>
      <p:ext uri="{BB962C8B-B14F-4D97-AF65-F5344CB8AC3E}">
        <p14:creationId xmlns:p14="http://schemas.microsoft.com/office/powerpoint/2010/main" val="222727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fade">
                                      <p:cBhvr>
                                        <p:cTn id="25" dur="500"/>
                                        <p:tgtEl>
                                          <p:spTgt spid="1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rchengineland.com/figz/wp-content/seloads/2012/02/google-health-computer-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00" y="844114"/>
            <a:ext cx="4061648" cy="1923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914" y="2768053"/>
            <a:ext cx="4868686" cy="347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
          <p:cNvSpPr>
            <a:spLocks noGrp="1"/>
          </p:cNvSpPr>
          <p:nvPr>
            <p:ph sz="quarter" idx="4294967295"/>
          </p:nvPr>
        </p:nvSpPr>
        <p:spPr>
          <a:xfrm>
            <a:off x="457201" y="1123950"/>
            <a:ext cx="4319515" cy="5029200"/>
          </a:xfrm>
          <a:prstGeom prst="rect">
            <a:avLst/>
          </a:prstGeom>
        </p:spPr>
        <p:txBody>
          <a:bodyPr/>
          <a:lstStyle/>
          <a:p>
            <a:pPr>
              <a:spcBef>
                <a:spcPts val="1200"/>
              </a:spcBef>
              <a:spcAft>
                <a:spcPts val="600"/>
              </a:spcAft>
            </a:pPr>
            <a:r>
              <a:rPr lang="en-US" sz="1600" b="1" dirty="0">
                <a:latin typeface="+mj-lt"/>
              </a:rPr>
              <a:t>User-Initiated</a:t>
            </a:r>
            <a:r>
              <a:rPr lang="en-US" sz="1600" dirty="0" smtClean="0">
                <a:latin typeface="+mj-lt"/>
              </a:rPr>
              <a:t>: </a:t>
            </a:r>
            <a:br>
              <a:rPr lang="en-US" sz="1600" dirty="0" smtClean="0">
                <a:latin typeface="+mj-lt"/>
              </a:rPr>
            </a:br>
            <a:r>
              <a:rPr lang="en-US" sz="1600" dirty="0" smtClean="0">
                <a:latin typeface="+mj-lt"/>
              </a:rPr>
              <a:t>(1) Taxonomy-based (2) Free text</a:t>
            </a:r>
          </a:p>
          <a:p>
            <a:pPr>
              <a:spcBef>
                <a:spcPts val="1200"/>
              </a:spcBef>
              <a:spcAft>
                <a:spcPts val="600"/>
              </a:spcAft>
            </a:pPr>
            <a:r>
              <a:rPr lang="en-US" sz="1600" b="1" dirty="0" smtClean="0">
                <a:latin typeface="+mj-lt"/>
              </a:rPr>
              <a:t>Semi-automated or Automated</a:t>
            </a:r>
            <a:r>
              <a:rPr lang="en-US" sz="1600" dirty="0" smtClean="0">
                <a:latin typeface="+mj-lt"/>
              </a:rPr>
              <a:t>: </a:t>
            </a:r>
            <a:br>
              <a:rPr lang="en-US" sz="1600" dirty="0" smtClean="0">
                <a:latin typeface="+mj-lt"/>
              </a:rPr>
            </a:br>
            <a:r>
              <a:rPr lang="en-US" sz="1600" dirty="0" smtClean="0">
                <a:latin typeface="+mj-lt"/>
              </a:rPr>
              <a:t>(</a:t>
            </a:r>
            <a:r>
              <a:rPr lang="en-US" sz="1600" dirty="0">
                <a:latin typeface="+mj-lt"/>
              </a:rPr>
              <a:t>1) </a:t>
            </a:r>
            <a:r>
              <a:rPr lang="en-US" sz="1600" dirty="0" smtClean="0">
                <a:latin typeface="+mj-lt"/>
              </a:rPr>
              <a:t>Patient-specific </a:t>
            </a:r>
            <a:r>
              <a:rPr lang="en-US" sz="1600" dirty="0">
                <a:latin typeface="+mj-lt"/>
              </a:rPr>
              <a:t>(2) </a:t>
            </a:r>
            <a:r>
              <a:rPr lang="en-US" sz="1600" dirty="0" smtClean="0">
                <a:latin typeface="+mj-lt"/>
              </a:rPr>
              <a:t>Context-specific</a:t>
            </a:r>
            <a:br>
              <a:rPr lang="en-US" sz="1600" dirty="0" smtClean="0">
                <a:latin typeface="+mj-lt"/>
              </a:rPr>
            </a:br>
            <a:r>
              <a:rPr lang="en-US" sz="1600" i="1" dirty="0" smtClean="0">
                <a:latin typeface="+mj-lt"/>
              </a:rPr>
              <a:t>(natural language processing)</a:t>
            </a:r>
            <a:endParaRPr lang="en-US" sz="1600" i="1" dirty="0">
              <a:latin typeface="+mj-lt"/>
            </a:endParaRPr>
          </a:p>
          <a:p>
            <a:pPr>
              <a:spcBef>
                <a:spcPts val="1200"/>
              </a:spcBef>
              <a:spcAft>
                <a:spcPts val="600"/>
              </a:spcAft>
            </a:pPr>
            <a:endParaRPr lang="en-US" sz="1600" dirty="0" smtClean="0">
              <a:latin typeface="+mj-lt"/>
            </a:endParaRPr>
          </a:p>
          <a:p>
            <a:pPr>
              <a:spcBef>
                <a:spcPts val="1200"/>
              </a:spcBef>
              <a:spcAft>
                <a:spcPts val="600"/>
              </a:spcAft>
            </a:pPr>
            <a:endParaRPr lang="en-US" sz="1600" dirty="0" smtClean="0">
              <a:latin typeface="+mj-lt"/>
            </a:endParaRPr>
          </a:p>
          <a:p>
            <a:pPr>
              <a:spcBef>
                <a:spcPts val="1200"/>
              </a:spcBef>
              <a:spcAft>
                <a:spcPts val="600"/>
              </a:spcAft>
            </a:pPr>
            <a:endParaRPr lang="en-US" sz="1600" dirty="0" smtClean="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IR/NLP</a:t>
            </a:r>
            <a:endParaRPr lang="en-US" dirty="0"/>
          </a:p>
        </p:txBody>
      </p:sp>
      <p:pic>
        <p:nvPicPr>
          <p:cNvPr id="7170" name="Picture 2" descr="http://blog.abodit.com/wp-content/uploads/2010/02/NLPStru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27" y="3233497"/>
            <a:ext cx="4819650" cy="30099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34</a:t>
            </a:fld>
            <a:endParaRPr lang="en-US" dirty="0"/>
          </a:p>
        </p:txBody>
      </p:sp>
    </p:spTree>
    <p:extLst>
      <p:ext uri="{BB962C8B-B14F-4D97-AF65-F5344CB8AC3E}">
        <p14:creationId xmlns:p14="http://schemas.microsoft.com/office/powerpoint/2010/main" val="12950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500"/>
                                        <p:tgtEl>
                                          <p:spTgt spid="1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8345606" cy="5029200"/>
          </a:xfrm>
          <a:prstGeom prst="rect">
            <a:avLst/>
          </a:prstGeom>
        </p:spPr>
        <p:txBody>
          <a:bodyPr/>
          <a:lstStyle/>
          <a:p>
            <a:pPr>
              <a:spcBef>
                <a:spcPts val="1200"/>
              </a:spcBef>
              <a:spcAft>
                <a:spcPts val="600"/>
              </a:spcAft>
              <a:buFont typeface="Wingdings" panose="05000000000000000000" pitchFamily="2" charset="2"/>
              <a:buChar char="v"/>
            </a:pPr>
            <a:r>
              <a:rPr lang="en-US" sz="1600" b="1" dirty="0" smtClean="0">
                <a:latin typeface="+mj-lt"/>
              </a:rPr>
              <a:t>Clinical Decision Support Systems</a:t>
            </a:r>
            <a:r>
              <a:rPr lang="en-US" sz="1600" dirty="0" smtClean="0">
                <a:latin typeface="+mj-lt"/>
              </a:rPr>
              <a:t>: </a:t>
            </a:r>
            <a:br>
              <a:rPr lang="en-US" sz="1600" dirty="0" smtClean="0">
                <a:latin typeface="+mj-lt"/>
              </a:rPr>
            </a:br>
            <a:r>
              <a:rPr lang="en-US" sz="1600" dirty="0" smtClean="0">
                <a:latin typeface="+mj-lt"/>
              </a:rPr>
              <a:t>(1) input </a:t>
            </a:r>
            <a:br>
              <a:rPr lang="en-US" sz="1600" dirty="0" smtClean="0">
                <a:latin typeface="+mj-lt"/>
              </a:rPr>
            </a:br>
            <a:r>
              <a:rPr lang="en-US" sz="1600" dirty="0" smtClean="0">
                <a:latin typeface="+mj-lt"/>
              </a:rPr>
              <a:t>(2) inference engine </a:t>
            </a:r>
            <a:br>
              <a:rPr lang="en-US" sz="1600" dirty="0" smtClean="0">
                <a:latin typeface="+mj-lt"/>
              </a:rPr>
            </a:br>
            <a:r>
              <a:rPr lang="en-US" sz="1600" dirty="0" smtClean="0">
                <a:latin typeface="+mj-lt"/>
              </a:rPr>
              <a:t>(3) knowledge base </a:t>
            </a:r>
            <a:br>
              <a:rPr lang="en-US" sz="1600" dirty="0" smtClean="0">
                <a:latin typeface="+mj-lt"/>
              </a:rPr>
            </a:br>
            <a:r>
              <a:rPr lang="en-US" sz="1600" dirty="0" smtClean="0">
                <a:latin typeface="+mj-lt"/>
              </a:rPr>
              <a:t>(4) output</a:t>
            </a:r>
            <a:endParaRPr lang="en-US" sz="1600" dirty="0"/>
          </a:p>
          <a:p>
            <a:pPr>
              <a:spcBef>
                <a:spcPts val="1200"/>
              </a:spcBef>
              <a:spcAft>
                <a:spcPts val="600"/>
              </a:spcAft>
            </a:pPr>
            <a:endParaRPr lang="en-US" sz="1600" dirty="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Expert Systems</a:t>
            </a:r>
            <a:endParaRPr lang="en-US"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 y="2822622"/>
            <a:ext cx="79136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8"/>
          <p:cNvSpPr txBox="1">
            <a:spLocks noChangeArrowheads="1"/>
          </p:cNvSpPr>
          <p:nvPr/>
        </p:nvSpPr>
        <p:spPr bwMode="auto">
          <a:xfrm>
            <a:off x="762000" y="5803734"/>
            <a:ext cx="784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A general model of a clinical diagnostic decision support system</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35</a:t>
            </a:fld>
            <a:endParaRPr lang="en-US" dirty="0"/>
          </a:p>
        </p:txBody>
      </p:sp>
    </p:spTree>
    <p:extLst>
      <p:ext uri="{BB962C8B-B14F-4D97-AF65-F5344CB8AC3E}">
        <p14:creationId xmlns:p14="http://schemas.microsoft.com/office/powerpoint/2010/main" val="23826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5"/>
                                        </p:tgtEl>
                                        <p:attrNameLst>
                                          <p:attrName>style.visibility</p:attrName>
                                        </p:attrNameLst>
                                      </p:cBhvr>
                                      <p:to>
                                        <p:strVal val="visible"/>
                                      </p:to>
                                    </p:set>
                                    <p:animEffect transition="in" filter="fade">
                                      <p:cBhvr>
                                        <p:cTn id="12" dur="500"/>
                                        <p:tgtEl>
                                          <p:spTgt spid="61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Expert Systems</a:t>
            </a:r>
            <a:r>
              <a:rPr lang="en-US" sz="1400" b="0" dirty="0" smtClean="0">
                <a:sym typeface="Wingdings" panose="05000000000000000000" pitchFamily="2" charset="2"/>
              </a:rPr>
              <a:t> (cont.)</a:t>
            </a:r>
            <a:endParaRPr lang="en-US" b="0" dirty="0"/>
          </a:p>
        </p:txBody>
      </p:sp>
      <p:sp>
        <p:nvSpPr>
          <p:cNvPr id="18" name="TextBox 8"/>
          <p:cNvSpPr txBox="1">
            <a:spLocks noChangeArrowheads="1"/>
          </p:cNvSpPr>
          <p:nvPr/>
        </p:nvSpPr>
        <p:spPr bwMode="auto">
          <a:xfrm>
            <a:off x="674914" y="5803734"/>
            <a:ext cx="784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smtClean="0">
                <a:latin typeface="+mj-lt"/>
              </a:rPr>
              <a:t>Forward Chaining Rule-bases CDSS</a:t>
            </a:r>
            <a:endParaRPr lang="en-US" altLang="en-US" sz="1400" dirty="0">
              <a:latin typeface="+mj-lt"/>
            </a:endParaRPr>
          </a:p>
        </p:txBody>
      </p:sp>
      <p:sp>
        <p:nvSpPr>
          <p:cNvPr id="6" name="Content Placeholder 1"/>
          <p:cNvSpPr>
            <a:spLocks noGrp="1"/>
          </p:cNvSpPr>
          <p:nvPr>
            <p:ph sz="quarter" idx="4294967295"/>
          </p:nvPr>
        </p:nvSpPr>
        <p:spPr>
          <a:xfrm>
            <a:off x="457201" y="1123950"/>
            <a:ext cx="8153399" cy="5029200"/>
          </a:xfrm>
          <a:prstGeom prst="rect">
            <a:avLst/>
          </a:prstGeom>
        </p:spPr>
        <p:txBody>
          <a:bodyPr/>
          <a:lstStyle/>
          <a:p>
            <a:pPr>
              <a:spcBef>
                <a:spcPts val="1200"/>
              </a:spcBef>
              <a:spcAft>
                <a:spcPts val="600"/>
              </a:spcAft>
            </a:pPr>
            <a:r>
              <a:rPr lang="en-US" sz="1600" b="1" dirty="0" smtClean="0">
                <a:latin typeface="+mj-lt"/>
              </a:rPr>
              <a:t>Rule-based system</a:t>
            </a:r>
            <a:r>
              <a:rPr lang="en-US" sz="1600" dirty="0" smtClean="0">
                <a:latin typeface="+mj-lt"/>
              </a:rPr>
              <a:t>: </a:t>
            </a:r>
            <a:br>
              <a:rPr lang="en-US" sz="1600" dirty="0" smtClean="0">
                <a:latin typeface="+mj-lt"/>
              </a:rPr>
            </a:br>
            <a:r>
              <a:rPr lang="en-US" sz="1600" dirty="0" smtClean="0">
                <a:latin typeface="+mj-lt"/>
              </a:rPr>
              <a:t>(1) backward chaining (2) forward chaining</a:t>
            </a:r>
          </a:p>
          <a:p>
            <a:pPr>
              <a:spcBef>
                <a:spcPts val="1200"/>
              </a:spcBef>
              <a:spcAft>
                <a:spcPts val="600"/>
              </a:spcAft>
            </a:pPr>
            <a:endParaRPr lang="en-US" sz="1600" dirty="0" smtClean="0">
              <a:latin typeface="+mj-lt"/>
            </a:endParaRPr>
          </a:p>
          <a:p>
            <a:pPr>
              <a:spcBef>
                <a:spcPts val="1200"/>
              </a:spcBef>
              <a:spcAft>
                <a:spcPts val="600"/>
              </a:spcAft>
            </a:pPr>
            <a:endParaRPr lang="en-US" sz="1600" dirty="0" smtClean="0">
              <a:latin typeface="+mj-lt"/>
            </a:endParaRPr>
          </a:p>
          <a:p>
            <a:pPr marL="463550" indent="-354013">
              <a:spcBef>
                <a:spcPts val="1200"/>
              </a:spcBef>
            </a:pPr>
            <a:endParaRPr lang="en-US" sz="1600" dirty="0">
              <a:latin typeface="+mj-l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2" y="1965158"/>
            <a:ext cx="61245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36</a:t>
            </a:fld>
            <a:endParaRPr lang="en-US" dirty="0"/>
          </a:p>
        </p:txBody>
      </p:sp>
    </p:spTree>
    <p:extLst>
      <p:ext uri="{BB962C8B-B14F-4D97-AF65-F5344CB8AC3E}">
        <p14:creationId xmlns:p14="http://schemas.microsoft.com/office/powerpoint/2010/main" val="22379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Expert Systems</a:t>
            </a:r>
            <a:r>
              <a:rPr lang="en-US" sz="1400" b="0" dirty="0" smtClean="0">
                <a:sym typeface="Wingdings" panose="05000000000000000000" pitchFamily="2" charset="2"/>
              </a:rPr>
              <a:t> (cont.)</a:t>
            </a:r>
            <a:endParaRPr lang="en-US" b="0" dirty="0"/>
          </a:p>
        </p:txBody>
      </p:sp>
      <p:sp>
        <p:nvSpPr>
          <p:cNvPr id="18" name="TextBox 8"/>
          <p:cNvSpPr txBox="1">
            <a:spLocks noChangeArrowheads="1"/>
          </p:cNvSpPr>
          <p:nvPr/>
        </p:nvSpPr>
        <p:spPr bwMode="auto">
          <a:xfrm>
            <a:off x="674914" y="5803734"/>
            <a:ext cx="784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smtClean="0">
                <a:latin typeface="+mj-lt"/>
              </a:rPr>
              <a:t>Sample Patient Frames</a:t>
            </a:r>
            <a:endParaRPr lang="en-US" altLang="en-US" sz="1400" dirty="0">
              <a:latin typeface="+mj-lt"/>
            </a:endParaRPr>
          </a:p>
        </p:txBody>
      </p:sp>
      <p:sp>
        <p:nvSpPr>
          <p:cNvPr id="6" name="Content Placeholder 1"/>
          <p:cNvSpPr>
            <a:spLocks noGrp="1"/>
          </p:cNvSpPr>
          <p:nvPr>
            <p:ph sz="quarter" idx="4294967295"/>
          </p:nvPr>
        </p:nvSpPr>
        <p:spPr>
          <a:xfrm>
            <a:off x="457201" y="1123950"/>
            <a:ext cx="8153399" cy="5029200"/>
          </a:xfrm>
          <a:prstGeom prst="rect">
            <a:avLst/>
          </a:prstGeom>
        </p:spPr>
        <p:txBody>
          <a:bodyPr/>
          <a:lstStyle/>
          <a:p>
            <a:pPr>
              <a:spcBef>
                <a:spcPts val="1200"/>
              </a:spcBef>
              <a:spcAft>
                <a:spcPts val="600"/>
              </a:spcAft>
            </a:pPr>
            <a:r>
              <a:rPr lang="en-US" sz="1600" b="1" dirty="0" smtClean="0">
                <a:latin typeface="+mj-lt"/>
              </a:rPr>
              <a:t>Frame Based Systems</a:t>
            </a:r>
            <a:r>
              <a:rPr lang="en-US" sz="1600" dirty="0" smtClean="0">
                <a:latin typeface="+mj-lt"/>
              </a:rPr>
              <a:t>:</a:t>
            </a:r>
            <a:br>
              <a:rPr lang="en-US" sz="1600" dirty="0" smtClean="0">
                <a:latin typeface="+mj-lt"/>
              </a:rPr>
            </a:br>
            <a:r>
              <a:rPr lang="en-US" sz="1600" dirty="0" smtClean="0">
                <a:latin typeface="+mj-lt"/>
              </a:rPr>
              <a:t>(1) Order sets</a:t>
            </a:r>
            <a:br>
              <a:rPr lang="en-US" sz="1600" dirty="0" smtClean="0">
                <a:latin typeface="+mj-lt"/>
              </a:rPr>
            </a:br>
            <a:r>
              <a:rPr lang="en-US" sz="1600" dirty="0" smtClean="0">
                <a:latin typeface="+mj-lt"/>
              </a:rPr>
              <a:t>(2) Treatment plans and others…</a:t>
            </a:r>
            <a:br>
              <a:rPr lang="en-US" sz="1600" dirty="0" smtClean="0">
                <a:latin typeface="+mj-lt"/>
              </a:rPr>
            </a:br>
            <a:endParaRPr lang="en-US" sz="1600" dirty="0" smtClean="0">
              <a:latin typeface="+mj-lt"/>
            </a:endParaRPr>
          </a:p>
          <a:p>
            <a:pPr>
              <a:spcBef>
                <a:spcPts val="1200"/>
              </a:spcBef>
              <a:spcAft>
                <a:spcPts val="600"/>
              </a:spcAft>
            </a:pPr>
            <a:endParaRPr lang="en-US" sz="1600" dirty="0" smtClean="0">
              <a:latin typeface="+mj-lt"/>
            </a:endParaRPr>
          </a:p>
          <a:p>
            <a:pPr marL="463550" indent="-354013">
              <a:spcBef>
                <a:spcPts val="1200"/>
              </a:spcBef>
            </a:pPr>
            <a:endParaRPr lang="en-US" sz="1600" dirty="0">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2507496472"/>
              </p:ext>
            </p:extLst>
          </p:nvPr>
        </p:nvGraphicFramePr>
        <p:xfrm>
          <a:off x="457200" y="2563505"/>
          <a:ext cx="2590800" cy="2967040"/>
        </p:xfrm>
        <a:graphic>
          <a:graphicData uri="http://schemas.openxmlformats.org/drawingml/2006/table">
            <a:tbl>
              <a:tblPr firstRow="1" bandRow="1">
                <a:tableStyleId>{5C22544A-7EE6-4342-B048-85BDC9FD1C3A}</a:tableStyleId>
              </a:tblPr>
              <a:tblGrid>
                <a:gridCol w="1295400"/>
                <a:gridCol w="1295400"/>
              </a:tblGrid>
              <a:tr h="370880">
                <a:tc gridSpan="2">
                  <a:txBody>
                    <a:bodyPr/>
                    <a:lstStyle/>
                    <a:p>
                      <a:r>
                        <a:rPr lang="en-US" sz="1600" dirty="0" smtClean="0"/>
                        <a:t>Patient #1</a:t>
                      </a:r>
                      <a:endParaRPr lang="en-US" sz="1600" dirty="0"/>
                    </a:p>
                  </a:txBody>
                  <a:tcPr marT="45725" marB="45725"/>
                </a:tc>
                <a:tc hMerge="1">
                  <a:txBody>
                    <a:bodyPr/>
                    <a:lstStyle/>
                    <a:p>
                      <a:endParaRPr lang="en-US" dirty="0"/>
                    </a:p>
                  </a:txBody>
                  <a:tcPr/>
                </a:tc>
              </a:tr>
              <a:tr h="370880">
                <a:tc>
                  <a:txBody>
                    <a:bodyPr/>
                    <a:lstStyle/>
                    <a:p>
                      <a:r>
                        <a:rPr lang="en-US" sz="1600" dirty="0" smtClean="0"/>
                        <a:t>Name</a:t>
                      </a:r>
                      <a:endParaRPr lang="en-US" sz="1600" dirty="0"/>
                    </a:p>
                  </a:txBody>
                  <a:tcPr marT="45725" marB="45725"/>
                </a:tc>
                <a:tc>
                  <a:txBody>
                    <a:bodyPr/>
                    <a:lstStyle/>
                    <a:p>
                      <a:r>
                        <a:rPr lang="en-US" sz="1600" dirty="0" smtClean="0"/>
                        <a:t>Robin Fox</a:t>
                      </a:r>
                      <a:endParaRPr lang="en-US" sz="1600" dirty="0"/>
                    </a:p>
                  </a:txBody>
                  <a:tcPr marT="45725" marB="45725"/>
                </a:tc>
              </a:tr>
              <a:tr h="370880">
                <a:tc>
                  <a:txBody>
                    <a:bodyPr/>
                    <a:lstStyle/>
                    <a:p>
                      <a:r>
                        <a:rPr lang="en-US" sz="1600" dirty="0" smtClean="0"/>
                        <a:t>Sex</a:t>
                      </a:r>
                      <a:endParaRPr lang="en-US" sz="1600" dirty="0"/>
                    </a:p>
                  </a:txBody>
                  <a:tcPr marT="45725" marB="45725"/>
                </a:tc>
                <a:tc>
                  <a:txBody>
                    <a:bodyPr/>
                    <a:lstStyle/>
                    <a:p>
                      <a:r>
                        <a:rPr lang="en-US" sz="1600" dirty="0" smtClean="0"/>
                        <a:t>Male</a:t>
                      </a:r>
                      <a:endParaRPr lang="en-US" sz="1600" dirty="0"/>
                    </a:p>
                  </a:txBody>
                  <a:tcPr marT="45725" marB="45725"/>
                </a:tc>
              </a:tr>
              <a:tr h="370880">
                <a:tc>
                  <a:txBody>
                    <a:bodyPr/>
                    <a:lstStyle/>
                    <a:p>
                      <a:r>
                        <a:rPr lang="en-US" sz="1600" dirty="0" err="1" smtClean="0"/>
                        <a:t>DoB</a:t>
                      </a:r>
                      <a:endParaRPr lang="en-US" sz="1600" dirty="0"/>
                    </a:p>
                  </a:txBody>
                  <a:tcPr marT="45725" marB="45725"/>
                </a:tc>
                <a:tc>
                  <a:txBody>
                    <a:bodyPr/>
                    <a:lstStyle/>
                    <a:p>
                      <a:r>
                        <a:rPr lang="en-US" sz="1600" dirty="0" smtClean="0"/>
                        <a:t>1989/06/15</a:t>
                      </a:r>
                      <a:endParaRPr lang="en-US" sz="1600" dirty="0"/>
                    </a:p>
                  </a:txBody>
                  <a:tcPr marT="45725" marB="45725"/>
                </a:tc>
              </a:tr>
              <a:tr h="370880">
                <a:tc>
                  <a:txBody>
                    <a:bodyPr/>
                    <a:lstStyle/>
                    <a:p>
                      <a:r>
                        <a:rPr lang="en-US" sz="1600" dirty="0" smtClean="0"/>
                        <a:t>Diagnoses</a:t>
                      </a:r>
                      <a:endParaRPr lang="en-US" sz="1600" dirty="0"/>
                    </a:p>
                  </a:txBody>
                  <a:tcPr marT="45725" marB="45725"/>
                </a:tc>
                <a:tc>
                  <a:txBody>
                    <a:bodyPr/>
                    <a:lstStyle/>
                    <a:p>
                      <a:r>
                        <a:rPr lang="en-US" sz="1600" dirty="0" smtClean="0"/>
                        <a:t>Asthma</a:t>
                      </a:r>
                      <a:endParaRPr lang="en-US" sz="1600" dirty="0"/>
                    </a:p>
                  </a:txBody>
                  <a:tcPr marT="45725" marB="45725"/>
                </a:tc>
              </a:tr>
              <a:tr h="370880">
                <a:tc>
                  <a:txBody>
                    <a:bodyPr/>
                    <a:lstStyle/>
                    <a:p>
                      <a:r>
                        <a:rPr lang="en-US" sz="1600" dirty="0" smtClean="0"/>
                        <a:t>Signs</a:t>
                      </a:r>
                      <a:endParaRPr lang="en-US" sz="1600" dirty="0"/>
                    </a:p>
                  </a:txBody>
                  <a:tcPr marT="45725" marB="45725"/>
                </a:tc>
                <a:tc>
                  <a:txBody>
                    <a:bodyPr/>
                    <a:lstStyle/>
                    <a:p>
                      <a:r>
                        <a:rPr lang="en-US" sz="1600" dirty="0" err="1" smtClean="0"/>
                        <a:t>Tachypnea</a:t>
                      </a:r>
                      <a:endParaRPr lang="en-US" sz="1600" dirty="0"/>
                    </a:p>
                  </a:txBody>
                  <a:tcPr marT="45725" marB="45725"/>
                </a:tc>
              </a:tr>
              <a:tr h="370880">
                <a:tc>
                  <a:txBody>
                    <a:bodyPr/>
                    <a:lstStyle/>
                    <a:p>
                      <a:r>
                        <a:rPr lang="en-US" sz="1600" dirty="0" smtClean="0"/>
                        <a:t>Symptoms</a:t>
                      </a:r>
                      <a:endParaRPr lang="en-US" sz="1600" dirty="0"/>
                    </a:p>
                  </a:txBody>
                  <a:tcPr marT="45725" marB="45725"/>
                </a:tc>
                <a:tc>
                  <a:txBody>
                    <a:bodyPr/>
                    <a:lstStyle/>
                    <a:p>
                      <a:r>
                        <a:rPr lang="en-US" sz="1600" dirty="0" err="1" smtClean="0"/>
                        <a:t>Dispnea</a:t>
                      </a:r>
                      <a:endParaRPr lang="en-US" sz="1600" dirty="0"/>
                    </a:p>
                  </a:txBody>
                  <a:tcPr marT="45725" marB="45725"/>
                </a:tc>
              </a:tr>
              <a:tr h="370880">
                <a:tc>
                  <a:txBody>
                    <a:bodyPr/>
                    <a:lstStyle/>
                    <a:p>
                      <a:r>
                        <a:rPr lang="en-US" sz="1600" dirty="0" smtClean="0"/>
                        <a:t>Treatments</a:t>
                      </a:r>
                      <a:endParaRPr lang="en-US" sz="1600" dirty="0"/>
                    </a:p>
                  </a:txBody>
                  <a:tcPr marT="45725" marB="45725"/>
                </a:tc>
                <a:tc>
                  <a:txBody>
                    <a:bodyPr/>
                    <a:lstStyle/>
                    <a:p>
                      <a:r>
                        <a:rPr lang="en-US" sz="1600" dirty="0" err="1" smtClean="0"/>
                        <a:t>Azmacort</a:t>
                      </a:r>
                      <a:endParaRPr lang="en-US" sz="1600" dirty="0"/>
                    </a:p>
                  </a:txBody>
                  <a:tcPr marT="45725" marB="45725"/>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4287899"/>
              </p:ext>
            </p:extLst>
          </p:nvPr>
        </p:nvGraphicFramePr>
        <p:xfrm>
          <a:off x="3352800" y="2563505"/>
          <a:ext cx="2590800" cy="2967040"/>
        </p:xfrm>
        <a:graphic>
          <a:graphicData uri="http://schemas.openxmlformats.org/drawingml/2006/table">
            <a:tbl>
              <a:tblPr firstRow="1" bandRow="1">
                <a:tableStyleId>{5C22544A-7EE6-4342-B048-85BDC9FD1C3A}</a:tableStyleId>
              </a:tblPr>
              <a:tblGrid>
                <a:gridCol w="1295400"/>
                <a:gridCol w="1295400"/>
              </a:tblGrid>
              <a:tr h="370880">
                <a:tc gridSpan="2">
                  <a:txBody>
                    <a:bodyPr/>
                    <a:lstStyle/>
                    <a:p>
                      <a:r>
                        <a:rPr lang="en-US" sz="1600" dirty="0" smtClean="0"/>
                        <a:t>Patient #2</a:t>
                      </a:r>
                      <a:endParaRPr lang="en-US" sz="1600" dirty="0"/>
                    </a:p>
                  </a:txBody>
                  <a:tcPr marT="45725" marB="45725"/>
                </a:tc>
                <a:tc hMerge="1">
                  <a:txBody>
                    <a:bodyPr/>
                    <a:lstStyle/>
                    <a:p>
                      <a:endParaRPr lang="en-US" dirty="0"/>
                    </a:p>
                  </a:txBody>
                  <a:tcPr/>
                </a:tc>
              </a:tr>
              <a:tr h="370880">
                <a:tc>
                  <a:txBody>
                    <a:bodyPr/>
                    <a:lstStyle/>
                    <a:p>
                      <a:r>
                        <a:rPr lang="en-US" sz="1600" dirty="0" smtClean="0"/>
                        <a:t>Name</a:t>
                      </a:r>
                      <a:endParaRPr lang="en-US" sz="1600" dirty="0"/>
                    </a:p>
                  </a:txBody>
                  <a:tcPr marT="45725" marB="45725"/>
                </a:tc>
                <a:tc>
                  <a:txBody>
                    <a:bodyPr/>
                    <a:lstStyle/>
                    <a:p>
                      <a:r>
                        <a:rPr lang="en-US" sz="1600" dirty="0" smtClean="0"/>
                        <a:t>Anna Green</a:t>
                      </a:r>
                      <a:endParaRPr lang="en-US" sz="1600" dirty="0"/>
                    </a:p>
                  </a:txBody>
                  <a:tcPr marT="45725" marB="45725"/>
                </a:tc>
              </a:tr>
              <a:tr h="370880">
                <a:tc>
                  <a:txBody>
                    <a:bodyPr/>
                    <a:lstStyle/>
                    <a:p>
                      <a:r>
                        <a:rPr lang="en-US" sz="1600" dirty="0" smtClean="0"/>
                        <a:t>Sex</a:t>
                      </a:r>
                      <a:endParaRPr lang="en-US" sz="1600" dirty="0"/>
                    </a:p>
                  </a:txBody>
                  <a:tcPr marT="45725" marB="45725"/>
                </a:tc>
                <a:tc>
                  <a:txBody>
                    <a:bodyPr/>
                    <a:lstStyle/>
                    <a:p>
                      <a:r>
                        <a:rPr lang="en-US" sz="1600" dirty="0" smtClean="0"/>
                        <a:t>Female</a:t>
                      </a:r>
                      <a:endParaRPr lang="en-US" sz="1600" dirty="0"/>
                    </a:p>
                  </a:txBody>
                  <a:tcPr marT="45725" marB="45725"/>
                </a:tc>
              </a:tr>
              <a:tr h="370880">
                <a:tc>
                  <a:txBody>
                    <a:bodyPr/>
                    <a:lstStyle/>
                    <a:p>
                      <a:r>
                        <a:rPr lang="en-US" sz="1600" dirty="0" err="1" smtClean="0"/>
                        <a:t>DoB</a:t>
                      </a:r>
                      <a:endParaRPr lang="en-US" sz="1600" dirty="0"/>
                    </a:p>
                  </a:txBody>
                  <a:tcPr marT="45725" marB="45725"/>
                </a:tc>
                <a:tc>
                  <a:txBody>
                    <a:bodyPr/>
                    <a:lstStyle/>
                    <a:p>
                      <a:r>
                        <a:rPr lang="en-US" sz="1600" dirty="0" smtClean="0"/>
                        <a:t>1976/11/18</a:t>
                      </a:r>
                      <a:endParaRPr lang="en-US" sz="1600" dirty="0"/>
                    </a:p>
                  </a:txBody>
                  <a:tcPr marT="45725" marB="45725"/>
                </a:tc>
              </a:tr>
              <a:tr h="370880">
                <a:tc>
                  <a:txBody>
                    <a:bodyPr/>
                    <a:lstStyle/>
                    <a:p>
                      <a:r>
                        <a:rPr lang="en-US" sz="1600" dirty="0" smtClean="0"/>
                        <a:t>Diagnoses</a:t>
                      </a:r>
                      <a:endParaRPr lang="en-US" sz="1600" dirty="0"/>
                    </a:p>
                  </a:txBody>
                  <a:tcPr marT="45725" marB="45725"/>
                </a:tc>
                <a:tc>
                  <a:txBody>
                    <a:bodyPr/>
                    <a:lstStyle/>
                    <a:p>
                      <a:r>
                        <a:rPr lang="en-US" sz="1600" dirty="0" smtClean="0"/>
                        <a:t>Diabetes</a:t>
                      </a:r>
                      <a:endParaRPr lang="en-US" sz="1600" dirty="0"/>
                    </a:p>
                  </a:txBody>
                  <a:tcPr marT="45725" marB="45725"/>
                </a:tc>
              </a:tr>
              <a:tr h="370880">
                <a:tc>
                  <a:txBody>
                    <a:bodyPr/>
                    <a:lstStyle/>
                    <a:p>
                      <a:r>
                        <a:rPr lang="en-US" sz="1600" dirty="0" smtClean="0"/>
                        <a:t>Signs</a:t>
                      </a:r>
                      <a:endParaRPr lang="en-US" sz="1600" dirty="0"/>
                    </a:p>
                  </a:txBody>
                  <a:tcPr marT="45725" marB="45725"/>
                </a:tc>
                <a:tc>
                  <a:txBody>
                    <a:bodyPr/>
                    <a:lstStyle/>
                    <a:p>
                      <a:endParaRPr lang="en-US" sz="1600" dirty="0"/>
                    </a:p>
                  </a:txBody>
                  <a:tcPr marT="45725" marB="45725"/>
                </a:tc>
              </a:tr>
              <a:tr h="370880">
                <a:tc>
                  <a:txBody>
                    <a:bodyPr/>
                    <a:lstStyle/>
                    <a:p>
                      <a:r>
                        <a:rPr lang="en-US" sz="1600" dirty="0" smtClean="0"/>
                        <a:t>Symptoms</a:t>
                      </a:r>
                      <a:endParaRPr lang="en-US" sz="1600" dirty="0"/>
                    </a:p>
                  </a:txBody>
                  <a:tcPr marT="45725" marB="45725"/>
                </a:tc>
                <a:tc>
                  <a:txBody>
                    <a:bodyPr/>
                    <a:lstStyle/>
                    <a:p>
                      <a:r>
                        <a:rPr lang="en-US" sz="1600" dirty="0" err="1" smtClean="0"/>
                        <a:t>Thurst</a:t>
                      </a:r>
                      <a:endParaRPr lang="en-US" sz="1600" dirty="0"/>
                    </a:p>
                  </a:txBody>
                  <a:tcPr marT="45725" marB="45725"/>
                </a:tc>
              </a:tr>
              <a:tr h="370880">
                <a:tc>
                  <a:txBody>
                    <a:bodyPr/>
                    <a:lstStyle/>
                    <a:p>
                      <a:r>
                        <a:rPr lang="en-US" sz="1600" dirty="0" smtClean="0"/>
                        <a:t>Treatments</a:t>
                      </a:r>
                      <a:endParaRPr lang="en-US" sz="1600" dirty="0"/>
                    </a:p>
                  </a:txBody>
                  <a:tcPr marT="45725" marB="45725"/>
                </a:tc>
                <a:tc>
                  <a:txBody>
                    <a:bodyPr/>
                    <a:lstStyle/>
                    <a:p>
                      <a:r>
                        <a:rPr lang="en-US" sz="1600" dirty="0" err="1" smtClean="0"/>
                        <a:t>Sitagliptin</a:t>
                      </a:r>
                      <a:endParaRPr lang="en-US" sz="1600" dirty="0"/>
                    </a:p>
                  </a:txBody>
                  <a:tcPr marT="45725" marB="45725"/>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89918688"/>
              </p:ext>
            </p:extLst>
          </p:nvPr>
        </p:nvGraphicFramePr>
        <p:xfrm>
          <a:off x="6248400" y="2563505"/>
          <a:ext cx="2590800" cy="2967040"/>
        </p:xfrm>
        <a:graphic>
          <a:graphicData uri="http://schemas.openxmlformats.org/drawingml/2006/table">
            <a:tbl>
              <a:tblPr firstRow="1" bandRow="1">
                <a:tableStyleId>{5C22544A-7EE6-4342-B048-85BDC9FD1C3A}</a:tableStyleId>
              </a:tblPr>
              <a:tblGrid>
                <a:gridCol w="1295400"/>
                <a:gridCol w="1295400"/>
              </a:tblGrid>
              <a:tr h="370880">
                <a:tc gridSpan="2">
                  <a:txBody>
                    <a:bodyPr/>
                    <a:lstStyle/>
                    <a:p>
                      <a:r>
                        <a:rPr lang="en-US" sz="1600" dirty="0" smtClean="0"/>
                        <a:t>Patient #3</a:t>
                      </a:r>
                      <a:endParaRPr lang="en-US" sz="1600" dirty="0"/>
                    </a:p>
                  </a:txBody>
                  <a:tcPr marT="45725" marB="45725"/>
                </a:tc>
                <a:tc hMerge="1">
                  <a:txBody>
                    <a:bodyPr/>
                    <a:lstStyle/>
                    <a:p>
                      <a:endParaRPr lang="en-US" dirty="0"/>
                    </a:p>
                  </a:txBody>
                  <a:tcPr/>
                </a:tc>
              </a:tr>
              <a:tr h="370880">
                <a:tc>
                  <a:txBody>
                    <a:bodyPr/>
                    <a:lstStyle/>
                    <a:p>
                      <a:r>
                        <a:rPr lang="en-US" sz="1600" dirty="0" smtClean="0"/>
                        <a:t>Name</a:t>
                      </a:r>
                      <a:endParaRPr lang="en-US" sz="1600" dirty="0"/>
                    </a:p>
                  </a:txBody>
                  <a:tcPr marT="45725" marB="45725"/>
                </a:tc>
                <a:tc>
                  <a:txBody>
                    <a:bodyPr/>
                    <a:lstStyle/>
                    <a:p>
                      <a:r>
                        <a:rPr lang="en-US" sz="1600" dirty="0" smtClean="0"/>
                        <a:t>Adam</a:t>
                      </a:r>
                      <a:r>
                        <a:rPr lang="en-US" sz="1600" baseline="0" dirty="0" smtClean="0"/>
                        <a:t> Plat</a:t>
                      </a:r>
                      <a:endParaRPr lang="en-US" sz="1600" dirty="0"/>
                    </a:p>
                  </a:txBody>
                  <a:tcPr marT="45725" marB="45725"/>
                </a:tc>
              </a:tr>
              <a:tr h="370880">
                <a:tc>
                  <a:txBody>
                    <a:bodyPr/>
                    <a:lstStyle/>
                    <a:p>
                      <a:r>
                        <a:rPr lang="en-US" sz="1600" dirty="0" smtClean="0"/>
                        <a:t>Sex</a:t>
                      </a:r>
                      <a:endParaRPr lang="en-US" sz="1600" dirty="0"/>
                    </a:p>
                  </a:txBody>
                  <a:tcPr marT="45725" marB="45725"/>
                </a:tc>
                <a:tc>
                  <a:txBody>
                    <a:bodyPr/>
                    <a:lstStyle/>
                    <a:p>
                      <a:r>
                        <a:rPr lang="en-US" sz="1600" dirty="0" smtClean="0"/>
                        <a:t>Male</a:t>
                      </a:r>
                      <a:endParaRPr lang="en-US" sz="1600" dirty="0"/>
                    </a:p>
                  </a:txBody>
                  <a:tcPr marT="45725" marB="45725"/>
                </a:tc>
              </a:tr>
              <a:tr h="370880">
                <a:tc>
                  <a:txBody>
                    <a:bodyPr/>
                    <a:lstStyle/>
                    <a:p>
                      <a:r>
                        <a:rPr lang="en-US" sz="1600" dirty="0" err="1" smtClean="0"/>
                        <a:t>DoB</a:t>
                      </a:r>
                      <a:endParaRPr lang="en-US" sz="1600" dirty="0"/>
                    </a:p>
                  </a:txBody>
                  <a:tcPr marT="45725" marB="45725"/>
                </a:tc>
                <a:tc>
                  <a:txBody>
                    <a:bodyPr/>
                    <a:lstStyle/>
                    <a:p>
                      <a:r>
                        <a:rPr lang="en-US" sz="1600" dirty="0" smtClean="0"/>
                        <a:t>1992/01/09</a:t>
                      </a:r>
                      <a:endParaRPr lang="en-US" sz="1600" dirty="0"/>
                    </a:p>
                  </a:txBody>
                  <a:tcPr marT="45725" marB="45725"/>
                </a:tc>
              </a:tr>
              <a:tr h="370880">
                <a:tc>
                  <a:txBody>
                    <a:bodyPr/>
                    <a:lstStyle/>
                    <a:p>
                      <a:r>
                        <a:rPr lang="en-US" sz="1600" dirty="0" smtClean="0"/>
                        <a:t>Diagnoses</a:t>
                      </a:r>
                      <a:endParaRPr lang="en-US" sz="1600" dirty="0"/>
                    </a:p>
                  </a:txBody>
                  <a:tcPr marT="45725" marB="45725"/>
                </a:tc>
                <a:tc>
                  <a:txBody>
                    <a:bodyPr/>
                    <a:lstStyle/>
                    <a:p>
                      <a:endParaRPr lang="en-US" sz="1600" dirty="0"/>
                    </a:p>
                  </a:txBody>
                  <a:tcPr marT="45725" marB="45725"/>
                </a:tc>
              </a:tr>
              <a:tr h="370880">
                <a:tc>
                  <a:txBody>
                    <a:bodyPr/>
                    <a:lstStyle/>
                    <a:p>
                      <a:r>
                        <a:rPr lang="en-US" sz="1600" dirty="0" smtClean="0"/>
                        <a:t>Signs</a:t>
                      </a:r>
                      <a:endParaRPr lang="en-US" sz="1600" dirty="0"/>
                    </a:p>
                  </a:txBody>
                  <a:tcPr marT="45725" marB="45725"/>
                </a:tc>
                <a:tc>
                  <a:txBody>
                    <a:bodyPr/>
                    <a:lstStyle/>
                    <a:p>
                      <a:endParaRPr lang="en-US" sz="1600" dirty="0"/>
                    </a:p>
                  </a:txBody>
                  <a:tcPr marT="45725" marB="45725"/>
                </a:tc>
              </a:tr>
              <a:tr h="370880">
                <a:tc>
                  <a:txBody>
                    <a:bodyPr/>
                    <a:lstStyle/>
                    <a:p>
                      <a:r>
                        <a:rPr lang="en-US" sz="1600" dirty="0" smtClean="0"/>
                        <a:t>Symptoms</a:t>
                      </a:r>
                      <a:endParaRPr lang="en-US" sz="1600" dirty="0"/>
                    </a:p>
                  </a:txBody>
                  <a:tcPr marT="45725" marB="45725"/>
                </a:tc>
                <a:tc>
                  <a:txBody>
                    <a:bodyPr/>
                    <a:lstStyle/>
                    <a:p>
                      <a:r>
                        <a:rPr lang="en-US" sz="1600" dirty="0" smtClean="0"/>
                        <a:t>Headache</a:t>
                      </a:r>
                      <a:endParaRPr lang="en-US" sz="1600" dirty="0"/>
                    </a:p>
                  </a:txBody>
                  <a:tcPr marT="45725" marB="45725"/>
                </a:tc>
              </a:tr>
              <a:tr h="370880">
                <a:tc>
                  <a:txBody>
                    <a:bodyPr/>
                    <a:lstStyle/>
                    <a:p>
                      <a:r>
                        <a:rPr lang="en-US" sz="1600" dirty="0" smtClean="0"/>
                        <a:t>Treatments</a:t>
                      </a:r>
                      <a:endParaRPr lang="en-US" sz="1600" dirty="0"/>
                    </a:p>
                  </a:txBody>
                  <a:tcPr marT="45725" marB="45725"/>
                </a:tc>
                <a:tc>
                  <a:txBody>
                    <a:bodyPr/>
                    <a:lstStyle/>
                    <a:p>
                      <a:endParaRPr lang="en-US" sz="1600" dirty="0"/>
                    </a:p>
                  </a:txBody>
                  <a:tcPr marT="45725" marB="45725"/>
                </a:tc>
              </a:tr>
            </a:tbl>
          </a:graphicData>
        </a:graphic>
      </p:graphicFrame>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37</a:t>
            </a:fld>
            <a:endParaRPr lang="en-US" dirty="0"/>
          </a:p>
        </p:txBody>
      </p:sp>
    </p:spTree>
    <p:extLst>
      <p:ext uri="{BB962C8B-B14F-4D97-AF65-F5344CB8AC3E}">
        <p14:creationId xmlns:p14="http://schemas.microsoft.com/office/powerpoint/2010/main" val="5838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Expert Systems</a:t>
            </a:r>
            <a:r>
              <a:rPr lang="en-US" sz="1400" b="0" dirty="0" smtClean="0">
                <a:sym typeface="Wingdings" panose="05000000000000000000" pitchFamily="2" charset="2"/>
              </a:rPr>
              <a:t> (cont.)</a:t>
            </a:r>
            <a:endParaRPr lang="en-US" b="0" dirty="0"/>
          </a:p>
        </p:txBody>
      </p:sp>
      <p:sp>
        <p:nvSpPr>
          <p:cNvPr id="18" name="TextBox 8"/>
          <p:cNvSpPr txBox="1">
            <a:spLocks noChangeArrowheads="1"/>
          </p:cNvSpPr>
          <p:nvPr/>
        </p:nvSpPr>
        <p:spPr bwMode="auto">
          <a:xfrm>
            <a:off x="674914" y="5803734"/>
            <a:ext cx="235034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400" dirty="0" smtClean="0">
                <a:latin typeface="+mj-lt"/>
              </a:rPr>
              <a:t>Crisp vs Fuzzy systems</a:t>
            </a:r>
            <a:endParaRPr lang="en-US" altLang="en-US" sz="1400" dirty="0">
              <a:latin typeface="+mj-lt"/>
            </a:endParaRPr>
          </a:p>
        </p:txBody>
      </p:sp>
      <p:sp>
        <p:nvSpPr>
          <p:cNvPr id="6" name="Content Placeholder 1"/>
          <p:cNvSpPr>
            <a:spLocks noGrp="1"/>
          </p:cNvSpPr>
          <p:nvPr>
            <p:ph sz="quarter" idx="4294967295"/>
          </p:nvPr>
        </p:nvSpPr>
        <p:spPr>
          <a:xfrm>
            <a:off x="457201" y="1123950"/>
            <a:ext cx="8153399" cy="5029200"/>
          </a:xfrm>
          <a:prstGeom prst="rect">
            <a:avLst/>
          </a:prstGeom>
        </p:spPr>
        <p:txBody>
          <a:bodyPr/>
          <a:lstStyle/>
          <a:p>
            <a:pPr>
              <a:spcBef>
                <a:spcPts val="1200"/>
              </a:spcBef>
              <a:spcAft>
                <a:spcPts val="600"/>
              </a:spcAft>
            </a:pPr>
            <a:r>
              <a:rPr lang="en-US" sz="1600" b="1" dirty="0" smtClean="0">
                <a:latin typeface="+mj-lt"/>
              </a:rPr>
              <a:t>Fuzzy Systems</a:t>
            </a:r>
            <a:endParaRPr lang="en-US" sz="1600" dirty="0" smtClean="0">
              <a:latin typeface="+mj-lt"/>
            </a:endParaRPr>
          </a:p>
          <a:p>
            <a:pPr>
              <a:spcBef>
                <a:spcPts val="1200"/>
              </a:spcBef>
              <a:spcAft>
                <a:spcPts val="600"/>
              </a:spcAft>
            </a:pPr>
            <a:endParaRPr lang="en-US" sz="1600" dirty="0" smtClean="0">
              <a:latin typeface="+mj-lt"/>
            </a:endParaRPr>
          </a:p>
          <a:p>
            <a:pPr marL="463550" indent="-354013">
              <a:spcBef>
                <a:spcPts val="1200"/>
              </a:spcBef>
            </a:pPr>
            <a:endParaRPr lang="en-US" sz="1600" dirty="0">
              <a:latin typeface="+mj-l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254" y="1044630"/>
            <a:ext cx="5966346" cy="517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38</a:t>
            </a:fld>
            <a:endParaRPr lang="en-US" dirty="0"/>
          </a:p>
        </p:txBody>
      </p:sp>
    </p:spTree>
    <p:extLst>
      <p:ext uri="{BB962C8B-B14F-4D97-AF65-F5344CB8AC3E}">
        <p14:creationId xmlns:p14="http://schemas.microsoft.com/office/powerpoint/2010/main" val="3116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1" y="1123950"/>
            <a:ext cx="4038600" cy="5029200"/>
          </a:xfrm>
          <a:prstGeom prst="rect">
            <a:avLst/>
          </a:prstGeom>
        </p:spPr>
        <p:txBody>
          <a:bodyPr/>
          <a:lstStyle/>
          <a:p>
            <a:pPr>
              <a:spcBef>
                <a:spcPts val="1200"/>
              </a:spcBef>
              <a:spcAft>
                <a:spcPts val="600"/>
              </a:spcAft>
            </a:pPr>
            <a:r>
              <a:rPr lang="en-US" sz="1600" dirty="0">
                <a:latin typeface="+mj-lt"/>
              </a:rPr>
              <a:t>Artificial neural networks </a:t>
            </a:r>
            <a:r>
              <a:rPr lang="en-US" sz="1600" dirty="0" smtClean="0">
                <a:latin typeface="+mj-lt"/>
              </a:rPr>
              <a:t>(ANN) are </a:t>
            </a:r>
            <a:r>
              <a:rPr lang="en-US" sz="1600" dirty="0">
                <a:latin typeface="+mj-lt"/>
              </a:rPr>
              <a:t>constructed in a fashion similar to biological neural </a:t>
            </a:r>
            <a:r>
              <a:rPr lang="en-US" sz="1600" dirty="0" smtClean="0">
                <a:latin typeface="+mj-lt"/>
              </a:rPr>
              <a:t>networks: (1) Single Layer ANN; (2) Multi-Layer ANN</a:t>
            </a:r>
          </a:p>
          <a:p>
            <a:pPr>
              <a:spcBef>
                <a:spcPts val="1200"/>
              </a:spcBef>
              <a:spcAft>
                <a:spcPts val="600"/>
              </a:spcAft>
            </a:pPr>
            <a:endParaRPr lang="en-US" sz="1600" dirty="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Neural Networks</a:t>
            </a:r>
            <a:endParaRPr lang="en-US" dirty="0"/>
          </a:p>
        </p:txBody>
      </p:sp>
      <p:grpSp>
        <p:nvGrpSpPr>
          <p:cNvPr id="15" name="Group 14"/>
          <p:cNvGrpSpPr/>
          <p:nvPr/>
        </p:nvGrpSpPr>
        <p:grpSpPr>
          <a:xfrm>
            <a:off x="409432" y="2375363"/>
            <a:ext cx="3580263" cy="2028992"/>
            <a:chOff x="409432" y="2375363"/>
            <a:chExt cx="3580263" cy="2028992"/>
          </a:xfrm>
        </p:grpSpPr>
        <p:sp>
          <p:nvSpPr>
            <p:cNvPr id="6" name="TextBox 3"/>
            <p:cNvSpPr txBox="1">
              <a:spLocks noChangeArrowheads="1"/>
            </p:cNvSpPr>
            <p:nvPr/>
          </p:nvSpPr>
          <p:spPr bwMode="auto">
            <a:xfrm>
              <a:off x="827964" y="4099555"/>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Biological neural network</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32" y="2375363"/>
              <a:ext cx="3580263" cy="168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4419600" y="3631466"/>
            <a:ext cx="4572000" cy="2615369"/>
            <a:chOff x="4419600" y="3631466"/>
            <a:chExt cx="4572000" cy="2615369"/>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31466"/>
              <a:ext cx="3856630" cy="23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4419600" y="593886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Architecture of a typical artificial neural network</a:t>
              </a:r>
            </a:p>
          </p:txBody>
        </p:sp>
      </p:grpSp>
      <p:grpSp>
        <p:nvGrpSpPr>
          <p:cNvPr id="3" name="Group 2"/>
          <p:cNvGrpSpPr/>
          <p:nvPr/>
        </p:nvGrpSpPr>
        <p:grpSpPr>
          <a:xfrm>
            <a:off x="4419600" y="1094098"/>
            <a:ext cx="4572000" cy="2422809"/>
            <a:chOff x="4419600" y="1094098"/>
            <a:chExt cx="4572000" cy="2422809"/>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87" y="1094098"/>
              <a:ext cx="3903053" cy="211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txBox="1">
              <a:spLocks noChangeArrowheads="1"/>
            </p:cNvSpPr>
            <p:nvPr/>
          </p:nvSpPr>
          <p:spPr bwMode="auto">
            <a:xfrm>
              <a:off x="4419600" y="3208932"/>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Architecture of a </a:t>
              </a:r>
              <a:r>
                <a:rPr lang="en-US" altLang="en-US" sz="1400" dirty="0" smtClean="0">
                  <a:latin typeface="+mj-lt"/>
                </a:rPr>
                <a:t>single neuron</a:t>
              </a:r>
              <a:endParaRPr lang="en-US" altLang="en-US" sz="1400" dirty="0">
                <a:latin typeface="+mj-lt"/>
              </a:endParaRPr>
            </a:p>
          </p:txBody>
        </p:sp>
      </p:grpSp>
      <p:grpSp>
        <p:nvGrpSpPr>
          <p:cNvPr id="16" name="Group 15"/>
          <p:cNvGrpSpPr/>
          <p:nvPr/>
        </p:nvGrpSpPr>
        <p:grpSpPr>
          <a:xfrm>
            <a:off x="409432" y="4681735"/>
            <a:ext cx="3869995" cy="1577362"/>
            <a:chOff x="409432" y="4681735"/>
            <a:chExt cx="3869995" cy="1577362"/>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32" y="4681735"/>
              <a:ext cx="38290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p:cNvSpPr txBox="1">
              <a:spLocks noChangeArrowheads="1"/>
            </p:cNvSpPr>
            <p:nvPr/>
          </p:nvSpPr>
          <p:spPr bwMode="auto">
            <a:xfrm>
              <a:off x="450377" y="5951320"/>
              <a:ext cx="3829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smtClean="0">
                  <a:latin typeface="+mj-lt"/>
                </a:rPr>
                <a:t>Analogy between biological and artificial NN</a:t>
              </a:r>
              <a:endParaRPr lang="en-US" altLang="en-US" sz="1400" dirty="0">
                <a:latin typeface="+mj-lt"/>
              </a:endParaRPr>
            </a:p>
          </p:txBody>
        </p:sp>
      </p:gr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39</a:t>
            </a:fld>
            <a:endParaRPr lang="en-US" dirty="0"/>
          </a:p>
        </p:txBody>
      </p:sp>
    </p:spTree>
    <p:extLst>
      <p:ext uri="{BB962C8B-B14F-4D97-AF65-F5344CB8AC3E}">
        <p14:creationId xmlns:p14="http://schemas.microsoft.com/office/powerpoint/2010/main" val="343053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US Healthcare</a:t>
            </a:r>
            <a:endParaRPr lang="en-US" sz="2400" dirty="0"/>
          </a:p>
        </p:txBody>
      </p:sp>
    </p:spTree>
    <p:extLst>
      <p:ext uri="{BB962C8B-B14F-4D97-AF65-F5344CB8AC3E}">
        <p14:creationId xmlns:p14="http://schemas.microsoft.com/office/powerpoint/2010/main" val="340874193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8318310" cy="5029200"/>
          </a:xfrm>
          <a:prstGeom prst="rect">
            <a:avLst/>
          </a:prstGeom>
        </p:spPr>
        <p:txBody>
          <a:bodyPr/>
          <a:lstStyle/>
          <a:p>
            <a:pPr>
              <a:spcBef>
                <a:spcPts val="1200"/>
              </a:spcBef>
              <a:spcAft>
                <a:spcPts val="600"/>
              </a:spcAft>
            </a:pPr>
            <a:r>
              <a:rPr lang="en-US" sz="1600" dirty="0">
                <a:latin typeface="+mj-lt"/>
              </a:rPr>
              <a:t>By iteratively extracting the best solutions, an optimal solution can be </a:t>
            </a:r>
            <a:r>
              <a:rPr lang="en-US" sz="1600" dirty="0" smtClean="0">
                <a:latin typeface="+mj-lt"/>
              </a:rPr>
              <a:t>reached </a:t>
            </a:r>
            <a:r>
              <a:rPr lang="en-US" sz="1600" dirty="0">
                <a:latin typeface="+mj-lt"/>
                <a:sym typeface="Wingdings" panose="05000000000000000000" pitchFamily="2" charset="2"/>
              </a:rPr>
              <a:t> challenge is creating the criteria which fitness is </a:t>
            </a:r>
            <a:r>
              <a:rPr lang="en-US" sz="1600" dirty="0" smtClean="0">
                <a:latin typeface="+mj-lt"/>
                <a:sym typeface="Wingdings" panose="05000000000000000000" pitchFamily="2" charset="2"/>
              </a:rPr>
              <a:t>defined</a:t>
            </a:r>
            <a:endParaRPr lang="en-US" sz="1600" dirty="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Genetic Algorithms / Evolutionary Computation</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30" y="2379898"/>
            <a:ext cx="3448334" cy="249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169275"/>
            <a:ext cx="4600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577887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a:latin typeface="+mj-lt"/>
              </a:rPr>
              <a:t>A 16-bit binary string of an artificial chromosome</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214" y="2142699"/>
            <a:ext cx="2702338" cy="283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Down Arrow 8"/>
          <p:cNvSpPr/>
          <p:nvPr/>
        </p:nvSpPr>
        <p:spPr>
          <a:xfrm rot="1969978">
            <a:off x="7069169" y="3703621"/>
            <a:ext cx="1293865" cy="562550"/>
          </a:xfrm>
          <a:prstGeom prst="curved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TextBox 4"/>
          <p:cNvSpPr txBox="1">
            <a:spLocks noChangeArrowheads="1"/>
          </p:cNvSpPr>
          <p:nvPr/>
        </p:nvSpPr>
        <p:spPr bwMode="auto">
          <a:xfrm>
            <a:off x="490182" y="5129568"/>
            <a:ext cx="29490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Crossing-over between homologous chromosomes produces chromosomes </a:t>
            </a:r>
            <a:r>
              <a:rPr lang="en-US" altLang="en-US" sz="1400" dirty="0" smtClean="0">
                <a:latin typeface="+mj-lt"/>
              </a:rPr>
              <a:t> with </a:t>
            </a:r>
            <a:r>
              <a:rPr lang="en-US" altLang="en-US" sz="1400" dirty="0">
                <a:latin typeface="+mj-lt"/>
              </a:rPr>
              <a:t>new associations of genes and alleles</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40</a:t>
            </a:fld>
            <a:endParaRPr lang="en-US" dirty="0"/>
          </a:p>
        </p:txBody>
      </p:sp>
    </p:spTree>
    <p:extLst>
      <p:ext uri="{BB962C8B-B14F-4D97-AF65-F5344CB8AC3E}">
        <p14:creationId xmlns:p14="http://schemas.microsoft.com/office/powerpoint/2010/main" val="1081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7" grpId="0"/>
      <p:bldP spid="9"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Genetic Programming </a:t>
            </a:r>
            <a:r>
              <a:rPr lang="en-US" sz="1400" b="0" dirty="0" smtClean="0">
                <a:sym typeface="Wingdings" panose="05000000000000000000" pitchFamily="2" charset="2"/>
              </a:rPr>
              <a:t>(cont.)</a:t>
            </a:r>
            <a:endParaRPr lang="en-US" sz="1400" b="0" dirty="0"/>
          </a:p>
        </p:txBody>
      </p:sp>
      <p:sp>
        <p:nvSpPr>
          <p:cNvPr id="10" name="TextBox 4"/>
          <p:cNvSpPr txBox="1">
            <a:spLocks noChangeArrowheads="1"/>
          </p:cNvSpPr>
          <p:nvPr/>
        </p:nvSpPr>
        <p:spPr bwMode="auto">
          <a:xfrm>
            <a:off x="5069006" y="5946901"/>
            <a:ext cx="36177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a:latin typeface="+mj-lt"/>
              </a:rPr>
              <a:t>Crossover in genetic programming</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214" y="1041241"/>
            <a:ext cx="4087586" cy="490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73339"/>
            <a:ext cx="3923387" cy="461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p:cNvSpPr txBox="1">
            <a:spLocks noChangeArrowheads="1"/>
          </p:cNvSpPr>
          <p:nvPr/>
        </p:nvSpPr>
        <p:spPr bwMode="auto">
          <a:xfrm>
            <a:off x="533400" y="5946901"/>
            <a:ext cx="36177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dirty="0" smtClean="0">
                <a:latin typeface="+mj-lt"/>
              </a:rPr>
              <a:t>Genetic algorithm cycle</a:t>
            </a:r>
            <a:endParaRPr lang="en-US" altLang="en-US" sz="14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41</a:t>
            </a:fld>
            <a:endParaRPr lang="en-US" dirty="0"/>
          </a:p>
        </p:txBody>
      </p:sp>
    </p:spTree>
    <p:extLst>
      <p:ext uri="{BB962C8B-B14F-4D97-AF65-F5344CB8AC3E}">
        <p14:creationId xmlns:p14="http://schemas.microsoft.com/office/powerpoint/2010/main" val="40492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8263719" cy="5029200"/>
          </a:xfrm>
          <a:prstGeom prst="rect">
            <a:avLst/>
          </a:prstGeom>
        </p:spPr>
        <p:txBody>
          <a:bodyPr/>
          <a:lstStyle/>
          <a:p>
            <a:pPr>
              <a:spcBef>
                <a:spcPts val="1200"/>
              </a:spcBef>
              <a:spcAft>
                <a:spcPts val="600"/>
              </a:spcAft>
            </a:pPr>
            <a:r>
              <a:rPr lang="en-US" sz="1600" dirty="0">
                <a:latin typeface="+mj-lt"/>
              </a:rPr>
              <a:t>Data mining is the process of extracting patterns from data. Data mining is becoming an increasingly important tool to transform these data into information</a:t>
            </a:r>
            <a:r>
              <a:rPr lang="en-US" sz="1600" dirty="0" smtClean="0">
                <a:latin typeface="+mj-lt"/>
              </a:rPr>
              <a:t>.</a:t>
            </a:r>
          </a:p>
          <a:p>
            <a:pPr>
              <a:spcBef>
                <a:spcPts val="1200"/>
              </a:spcBef>
              <a:spcAft>
                <a:spcPts val="600"/>
              </a:spcAft>
            </a:pPr>
            <a:r>
              <a:rPr lang="en-US" sz="1600" dirty="0">
                <a:latin typeface="+mj-lt"/>
              </a:rPr>
              <a:t>Data mining can be used to uncover patterns in data but is often carried out only on samples of data. The mining process will be ineffective if the samples are not a good representation of the larger body of </a:t>
            </a:r>
            <a:r>
              <a:rPr lang="en-US" sz="1600" dirty="0" smtClean="0">
                <a:latin typeface="+mj-lt"/>
              </a:rPr>
              <a:t>data </a:t>
            </a:r>
            <a:r>
              <a:rPr lang="en-US" sz="1600" dirty="0" smtClean="0">
                <a:latin typeface="+mj-lt"/>
                <a:sym typeface="Wingdings" panose="05000000000000000000" pitchFamily="2" charset="2"/>
              </a:rPr>
              <a:t> pattern validation is necessary.</a:t>
            </a: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Data Mining</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2848380"/>
            <a:ext cx="5791200" cy="314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1934568" y="5998766"/>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a:latin typeface="+mj-lt"/>
              </a:rPr>
              <a:t>Typical problems addressed by intelligent systems</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42</a:t>
            </a:fld>
            <a:endParaRPr lang="en-US" dirty="0"/>
          </a:p>
        </p:txBody>
      </p:sp>
    </p:spTree>
    <p:extLst>
      <p:ext uri="{BB962C8B-B14F-4D97-AF65-F5344CB8AC3E}">
        <p14:creationId xmlns:p14="http://schemas.microsoft.com/office/powerpoint/2010/main" val="15306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sz="quarter" idx="4294967295"/>
          </p:nvPr>
        </p:nvSpPr>
        <p:spPr>
          <a:xfrm>
            <a:off x="457200" y="1123950"/>
            <a:ext cx="8304663" cy="5029200"/>
          </a:xfrm>
          <a:prstGeom prst="rect">
            <a:avLst/>
          </a:prstGeom>
        </p:spPr>
        <p:txBody>
          <a:bodyPr/>
          <a:lstStyle/>
          <a:p>
            <a:pPr>
              <a:spcBef>
                <a:spcPts val="1200"/>
              </a:spcBef>
              <a:spcAft>
                <a:spcPts val="600"/>
              </a:spcAft>
            </a:pPr>
            <a:r>
              <a:rPr lang="en-US" sz="1600" dirty="0">
                <a:latin typeface="+mj-lt"/>
              </a:rPr>
              <a:t>Big Data Specs – data driven 4Vs:</a:t>
            </a:r>
          </a:p>
          <a:p>
            <a:pPr lvl="1">
              <a:spcBef>
                <a:spcPts val="0"/>
              </a:spcBef>
              <a:spcAft>
                <a:spcPts val="0"/>
              </a:spcAft>
              <a:buFont typeface="Courier New" panose="02070309020205020404" pitchFamily="49" charset="0"/>
              <a:buChar char="o"/>
            </a:pPr>
            <a:r>
              <a:rPr lang="en-US" sz="1600" dirty="0">
                <a:latin typeface="+mj-lt"/>
              </a:rPr>
              <a:t>Volume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quantity (size)</a:t>
            </a:r>
          </a:p>
          <a:p>
            <a:pPr lvl="1">
              <a:spcBef>
                <a:spcPts val="0"/>
              </a:spcBef>
              <a:spcAft>
                <a:spcPts val="0"/>
              </a:spcAft>
              <a:buFont typeface="Courier New" panose="02070309020205020404" pitchFamily="49" charset="0"/>
              <a:buChar char="o"/>
            </a:pPr>
            <a:r>
              <a:rPr lang="en-US" sz="1600" dirty="0">
                <a:latin typeface="+mj-lt"/>
              </a:rPr>
              <a:t>Variety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type (structure, standardized, ontology)</a:t>
            </a:r>
          </a:p>
          <a:p>
            <a:pPr lvl="1">
              <a:spcBef>
                <a:spcPts val="0"/>
              </a:spcBef>
              <a:spcAft>
                <a:spcPts val="0"/>
              </a:spcAft>
              <a:buFont typeface="Courier New" panose="02070309020205020404" pitchFamily="49" charset="0"/>
              <a:buChar char="o"/>
            </a:pPr>
            <a:r>
              <a:rPr lang="en-US" sz="1600" dirty="0">
                <a:latin typeface="+mj-lt"/>
              </a:rPr>
              <a:t>Veracity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quality (meaning, completeness, accuracy)</a:t>
            </a:r>
          </a:p>
          <a:p>
            <a:pPr lvl="1">
              <a:spcBef>
                <a:spcPts val="0"/>
              </a:spcBef>
              <a:spcAft>
                <a:spcPts val="0"/>
              </a:spcAft>
              <a:buFont typeface="Courier New" panose="02070309020205020404" pitchFamily="49" charset="0"/>
              <a:buChar char="o"/>
            </a:pPr>
            <a:r>
              <a:rPr lang="en-US" sz="1600" dirty="0">
                <a:latin typeface="+mj-lt"/>
              </a:rPr>
              <a:t>Velocity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time (real-time, timeliness)</a:t>
            </a:r>
            <a:endParaRPr lang="en-US" sz="1600" dirty="0"/>
          </a:p>
          <a:p>
            <a:pPr>
              <a:spcBef>
                <a:spcPts val="1200"/>
              </a:spcBef>
              <a:spcAft>
                <a:spcPts val="600"/>
              </a:spcAft>
            </a:pPr>
            <a:endParaRPr lang="en-US" sz="1600" dirty="0">
              <a:latin typeface="+mj-lt"/>
            </a:endParaRPr>
          </a:p>
          <a:p>
            <a:pPr marL="463550" indent="-354013">
              <a:spcBef>
                <a:spcPts val="1200"/>
              </a:spcBef>
            </a:pPr>
            <a:endParaRPr lang="en-US" sz="1600" dirty="0">
              <a:latin typeface="+mj-lt"/>
            </a:endParaRPr>
          </a:p>
        </p:txBody>
      </p:sp>
      <p:sp>
        <p:nvSpPr>
          <p:cNvPr id="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Health Informatics – </a:t>
            </a:r>
            <a:r>
              <a:rPr lang="en-US" dirty="0" smtClean="0"/>
              <a:t>Methods </a:t>
            </a:r>
            <a:r>
              <a:rPr lang="en-US" dirty="0" smtClean="0">
                <a:sym typeface="Wingdings" panose="05000000000000000000" pitchFamily="2" charset="2"/>
              </a:rPr>
              <a:t> Big Data</a:t>
            </a:r>
            <a:endParaRPr lang="en-US" dirty="0"/>
          </a:p>
        </p:txBody>
      </p:sp>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994" y="2757416"/>
            <a:ext cx="7310437"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43</a:t>
            </a:fld>
            <a:endParaRPr lang="en-US" dirty="0"/>
          </a:p>
        </p:txBody>
      </p:sp>
    </p:spTree>
    <p:extLst>
      <p:ext uri="{BB962C8B-B14F-4D97-AF65-F5344CB8AC3E}">
        <p14:creationId xmlns:p14="http://schemas.microsoft.com/office/powerpoint/2010/main" val="38181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9"/>
                                        </p:tgtEl>
                                        <p:attrNameLst>
                                          <p:attrName>style.visibility</p:attrName>
                                        </p:attrNameLst>
                                      </p:cBhvr>
                                      <p:to>
                                        <p:strVal val="visible"/>
                                      </p:to>
                                    </p:set>
                                    <p:animEffect transition="in" filter="fade">
                                      <p:cBhvr>
                                        <p:cTn id="32"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Health Informatics Use Cases</a:t>
            </a:r>
            <a:endParaRPr lang="en-US" sz="2400" dirty="0"/>
          </a:p>
        </p:txBody>
      </p:sp>
    </p:spTree>
    <p:extLst>
      <p:ext uri="{BB962C8B-B14F-4D97-AF65-F5344CB8AC3E}">
        <p14:creationId xmlns:p14="http://schemas.microsoft.com/office/powerpoint/2010/main" val="336514335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smtClean="0"/>
              <a:t>Use Cases </a:t>
            </a:r>
            <a:r>
              <a:rPr lang="en-US" dirty="0" smtClean="0">
                <a:sym typeface="Wingdings" panose="05000000000000000000" pitchFamily="2" charset="2"/>
              </a:rPr>
              <a:t>– Clinical / Public Health  Use of EHR data for Surveillance</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1122116"/>
            <a:ext cx="694372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2"/>
          <p:cNvSpPr txBox="1">
            <a:spLocks/>
          </p:cNvSpPr>
          <p:nvPr/>
        </p:nvSpPr>
        <p:spPr>
          <a:xfrm>
            <a:off x="243113" y="5913240"/>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Data sources for the electronic surveillance system for early notification of community-based epidemics (ESSENCE)</a:t>
            </a:r>
            <a:endParaRPr lang="en-US" sz="1200" b="0" dirty="0"/>
          </a:p>
        </p:txBody>
      </p:sp>
      <p:sp>
        <p:nvSpPr>
          <p:cNvPr id="8" name="TextBox 7"/>
          <p:cNvSpPr txBox="1"/>
          <p:nvPr/>
        </p:nvSpPr>
        <p:spPr>
          <a:xfrm>
            <a:off x="8176105" y="6226251"/>
            <a:ext cx="914033"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APL</a:t>
            </a:r>
            <a:endParaRPr lang="en-US" sz="800" i="1"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45</a:t>
            </a:fld>
            <a:endParaRPr lang="en-US" dirty="0"/>
          </a:p>
        </p:txBody>
      </p:sp>
    </p:spTree>
    <p:extLst>
      <p:ext uri="{BB962C8B-B14F-4D97-AF65-F5344CB8AC3E}">
        <p14:creationId xmlns:p14="http://schemas.microsoft.com/office/powerpoint/2010/main" val="3889990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smtClean="0"/>
              <a:t>Use Cases </a:t>
            </a:r>
            <a:r>
              <a:rPr lang="en-US" dirty="0" smtClean="0">
                <a:sym typeface="Wingdings" panose="05000000000000000000" pitchFamily="2" charset="2"/>
              </a:rPr>
              <a:t>– Clinical / Public Health  Use of EHR data for Surveillance</a:t>
            </a:r>
            <a:r>
              <a:rPr lang="en-US" sz="1400" b="0" dirty="0" smtClean="0">
                <a:sym typeface="Wingdings" panose="05000000000000000000" pitchFamily="2" charset="2"/>
              </a:rPr>
              <a:t> (cont.)</a:t>
            </a:r>
            <a:endParaRPr lang="en-US" b="0" dirty="0"/>
          </a:p>
        </p:txBody>
      </p:sp>
      <p:sp>
        <p:nvSpPr>
          <p:cNvPr id="7" name="Text Placeholder 2"/>
          <p:cNvSpPr txBox="1">
            <a:spLocks/>
          </p:cNvSpPr>
          <p:nvPr/>
        </p:nvSpPr>
        <p:spPr>
          <a:xfrm>
            <a:off x="243113" y="5913240"/>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Processing for the electronic surveillance system for early notification of community-based epidemics (ESSENCE)</a:t>
            </a:r>
            <a:endParaRPr lang="en-US" sz="1200" b="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35955"/>
            <a:ext cx="7162800" cy="472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76105" y="6226251"/>
            <a:ext cx="914033"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APL</a:t>
            </a:r>
            <a:endParaRPr lang="en-US" sz="800" i="1"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46</a:t>
            </a:fld>
            <a:endParaRPr lang="en-US" dirty="0"/>
          </a:p>
        </p:txBody>
      </p:sp>
    </p:spTree>
    <p:extLst>
      <p:ext uri="{BB962C8B-B14F-4D97-AF65-F5344CB8AC3E}">
        <p14:creationId xmlns:p14="http://schemas.microsoft.com/office/powerpoint/2010/main" val="10142880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Use Cases </a:t>
            </a:r>
            <a:r>
              <a:rPr lang="en-US" dirty="0">
                <a:sym typeface="Wingdings" panose="05000000000000000000" pitchFamily="2" charset="2"/>
              </a:rPr>
              <a:t>– Consumer</a:t>
            </a:r>
            <a:endParaRPr lang="en-US" dirty="0"/>
          </a:p>
        </p:txBody>
      </p:sp>
      <p:pic>
        <p:nvPicPr>
          <p:cNvPr id="33794" name="Picture 2" descr="http://propellerhealth.com/wp-content/uploads/2014/02/how_it_works-why_propel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2" y="990147"/>
            <a:ext cx="44958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propellerhealth.com/wp-content/uploads/2014/02/patients-better_manage_your_asthm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004" y="2657022"/>
            <a:ext cx="3800475"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1043214" y="4233910"/>
            <a:ext cx="3159510"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Track your asthma attacks</a:t>
            </a:r>
            <a:endParaRPr lang="en-US" sz="1200" b="0" dirty="0"/>
          </a:p>
        </p:txBody>
      </p:sp>
      <p:sp>
        <p:nvSpPr>
          <p:cNvPr id="7" name="Text Placeholder 2"/>
          <p:cNvSpPr txBox="1">
            <a:spLocks/>
          </p:cNvSpPr>
          <p:nvPr/>
        </p:nvSpPr>
        <p:spPr>
          <a:xfrm>
            <a:off x="5181600" y="5943600"/>
            <a:ext cx="3159510"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And then shared it with your community</a:t>
            </a:r>
            <a:endParaRPr lang="en-US" sz="1200" b="0" dirty="0"/>
          </a:p>
        </p:txBody>
      </p:sp>
      <p:sp>
        <p:nvSpPr>
          <p:cNvPr id="8" name="TextBox 7"/>
          <p:cNvSpPr txBox="1"/>
          <p:nvPr/>
        </p:nvSpPr>
        <p:spPr>
          <a:xfrm>
            <a:off x="86151" y="6152018"/>
            <a:ext cx="1754005"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propellerhealth.com</a:t>
            </a:r>
            <a:endParaRPr lang="en-US" sz="800" i="1"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47</a:t>
            </a:fld>
            <a:endParaRPr lang="en-US" dirty="0"/>
          </a:p>
        </p:txBody>
      </p:sp>
    </p:spTree>
    <p:extLst>
      <p:ext uri="{BB962C8B-B14F-4D97-AF65-F5344CB8AC3E}">
        <p14:creationId xmlns:p14="http://schemas.microsoft.com/office/powerpoint/2010/main" val="2930162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txBox="1">
            <a:spLocks/>
          </p:cNvSpPr>
          <p:nvPr/>
        </p:nvSpPr>
        <p:spPr>
          <a:xfrm>
            <a:off x="243113" y="5913240"/>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Calculating and Predicting Readmission to Hospitals</a:t>
            </a:r>
            <a:endParaRPr lang="en-US" sz="1200" b="0" dirty="0"/>
          </a:p>
        </p:txBody>
      </p:sp>
      <p:sp>
        <p:nvSpPr>
          <p:cNvPr id="3" name="TextBox 2"/>
          <p:cNvSpPr txBox="1"/>
          <p:nvPr/>
        </p:nvSpPr>
        <p:spPr>
          <a:xfrm>
            <a:off x="8046262" y="6127780"/>
            <a:ext cx="1043876"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CRISP</a:t>
            </a:r>
            <a:endParaRPr lang="en-US" sz="800" i="1" dirty="0">
              <a:latin typeface="Verdana" pitchFamily="34" charset="0"/>
              <a:ea typeface="Verdana" pitchFamily="34" charset="0"/>
              <a:cs typeface="Verdana" pitchFamily="34" charset="0"/>
            </a:endParaRPr>
          </a:p>
        </p:txBody>
      </p:sp>
      <p:pic>
        <p:nvPicPr>
          <p:cNvPr id="5" name="Picture 2" descr="C:\Users\Scott\AppData\Local\Microsoft\Windows\Temporary Internet Files\Content.Outlook\WPBG9M4G\ERS_Jan_March_SpatialJoinBaseOnCensus2010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0796" y="1020902"/>
            <a:ext cx="6426204" cy="49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Use Cases </a:t>
            </a:r>
            <a:r>
              <a:rPr lang="en-US" dirty="0">
                <a:sym typeface="Wingdings" panose="05000000000000000000" pitchFamily="2" charset="2"/>
              </a:rPr>
              <a:t>– Community </a:t>
            </a:r>
            <a:r>
              <a:rPr lang="en-US" dirty="0" smtClean="0">
                <a:sym typeface="Wingdings" panose="05000000000000000000" pitchFamily="2" charset="2"/>
              </a:rPr>
              <a:t> Use of HIEs</a:t>
            </a:r>
            <a:r>
              <a:rPr lang="en-US" dirty="0">
                <a:sym typeface="Wingdings" panose="05000000000000000000" pitchFamily="2" charset="2"/>
              </a:rPr>
              <a:t> </a:t>
            </a:r>
            <a:r>
              <a:rPr lang="en-US" dirty="0" smtClean="0">
                <a:sym typeface="Wingdings" panose="05000000000000000000" pitchFamily="2" charset="2"/>
              </a:rPr>
              <a:t>for Population Health</a:t>
            </a:r>
            <a:endParaRPr lang="en-US" dirty="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48</a:t>
            </a:fld>
            <a:endParaRPr lang="en-US" dirty="0"/>
          </a:p>
        </p:txBody>
      </p:sp>
    </p:spTree>
    <p:extLst>
      <p:ext uri="{BB962C8B-B14F-4D97-AF65-F5344CB8AC3E}">
        <p14:creationId xmlns:p14="http://schemas.microsoft.com/office/powerpoint/2010/main" val="15736727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Use Cases </a:t>
            </a:r>
            <a:r>
              <a:rPr lang="en-US" dirty="0">
                <a:sym typeface="Wingdings" panose="05000000000000000000" pitchFamily="2" charset="2"/>
              </a:rPr>
              <a:t>– Community  Use of HIEs for Population </a:t>
            </a:r>
            <a:r>
              <a:rPr lang="en-US" dirty="0" smtClean="0">
                <a:sym typeface="Wingdings" panose="05000000000000000000" pitchFamily="2" charset="2"/>
              </a:rPr>
              <a:t>Health</a:t>
            </a:r>
            <a:r>
              <a:rPr lang="en-US" sz="1400" b="0" dirty="0" smtClean="0">
                <a:sym typeface="Wingdings" panose="05000000000000000000" pitchFamily="2" charset="2"/>
              </a:rPr>
              <a:t> (cont.)</a:t>
            </a:r>
            <a:endParaRPr lang="en-US" b="0" dirty="0"/>
          </a:p>
        </p:txBody>
      </p:sp>
      <p:pic>
        <p:nvPicPr>
          <p:cNvPr id="162" name="Picture 161" descr="C:\Users\sepid\Desktop\Hadi\_temp\Readmission.R21\zdata\ENSmessage-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 y="1228725"/>
            <a:ext cx="7839075" cy="4400550"/>
          </a:xfrm>
          <a:prstGeom prst="rect">
            <a:avLst/>
          </a:prstGeom>
          <a:noFill/>
          <a:extLst>
            <a:ext uri="{909E8E84-426E-40DD-AFC4-6F175D3DCCD1}">
              <a14:hiddenFill xmlns:a14="http://schemas.microsoft.com/office/drawing/2010/main">
                <a:solidFill>
                  <a:srgbClr val="FFFFFF"/>
                </a:solidFill>
              </a14:hiddenFill>
            </a:ext>
          </a:extLst>
        </p:spPr>
      </p:pic>
      <p:sp>
        <p:nvSpPr>
          <p:cNvPr id="163" name="Rectangle 162"/>
          <p:cNvSpPr/>
          <p:nvPr/>
        </p:nvSpPr>
        <p:spPr>
          <a:xfrm>
            <a:off x="7850187" y="2554631"/>
            <a:ext cx="304800"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55%</a:t>
            </a:r>
            <a:endParaRPr lang="en-US" sz="600" dirty="0">
              <a:solidFill>
                <a:schemeClr val="tx1"/>
              </a:solidFill>
              <a:latin typeface="Calibri" pitchFamily="34" charset="0"/>
              <a:cs typeface="Calibri" pitchFamily="34" charset="0"/>
            </a:endParaRPr>
          </a:p>
        </p:txBody>
      </p:sp>
      <p:sp>
        <p:nvSpPr>
          <p:cNvPr id="164" name="Rectangle 163"/>
          <p:cNvSpPr/>
          <p:nvPr/>
        </p:nvSpPr>
        <p:spPr>
          <a:xfrm>
            <a:off x="7850188" y="2707031"/>
            <a:ext cx="422275"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85%</a:t>
            </a:r>
            <a:endParaRPr lang="en-US" sz="600" dirty="0">
              <a:solidFill>
                <a:schemeClr val="tx1"/>
              </a:solidFill>
              <a:latin typeface="Calibri" pitchFamily="34" charset="0"/>
              <a:cs typeface="Calibri" pitchFamily="34" charset="0"/>
            </a:endParaRPr>
          </a:p>
        </p:txBody>
      </p:sp>
      <p:sp>
        <p:nvSpPr>
          <p:cNvPr id="165" name="Rectangle 164"/>
          <p:cNvSpPr/>
          <p:nvPr/>
        </p:nvSpPr>
        <p:spPr>
          <a:xfrm>
            <a:off x="7850187" y="2859431"/>
            <a:ext cx="152400"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a:solidFill>
                  <a:schemeClr val="tx1"/>
                </a:solidFill>
                <a:latin typeface="Calibri" pitchFamily="34" charset="0"/>
                <a:cs typeface="Calibri" pitchFamily="34" charset="0"/>
              </a:rPr>
              <a:t>2</a:t>
            </a:r>
            <a:r>
              <a:rPr lang="en-US" sz="600" dirty="0" smtClean="0">
                <a:solidFill>
                  <a:schemeClr val="tx1"/>
                </a:solidFill>
                <a:latin typeface="Calibri" pitchFamily="34" charset="0"/>
                <a:cs typeface="Calibri" pitchFamily="34" charset="0"/>
              </a:rPr>
              <a:t>0%</a:t>
            </a:r>
            <a:endParaRPr lang="en-US" sz="600" dirty="0">
              <a:solidFill>
                <a:schemeClr val="tx1"/>
              </a:solidFill>
              <a:latin typeface="Calibri" pitchFamily="34" charset="0"/>
              <a:cs typeface="Calibri" pitchFamily="34" charset="0"/>
            </a:endParaRPr>
          </a:p>
        </p:txBody>
      </p:sp>
      <p:sp>
        <p:nvSpPr>
          <p:cNvPr id="166" name="Rectangle 165"/>
          <p:cNvSpPr/>
          <p:nvPr/>
        </p:nvSpPr>
        <p:spPr>
          <a:xfrm>
            <a:off x="7850189" y="3011831"/>
            <a:ext cx="45719"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5%</a:t>
            </a:r>
            <a:endParaRPr lang="en-US" sz="600" dirty="0">
              <a:solidFill>
                <a:schemeClr val="tx1"/>
              </a:solidFill>
              <a:latin typeface="Calibri" pitchFamily="34" charset="0"/>
              <a:cs typeface="Calibri" pitchFamily="34" charset="0"/>
            </a:endParaRPr>
          </a:p>
        </p:txBody>
      </p:sp>
      <p:sp>
        <p:nvSpPr>
          <p:cNvPr id="167" name="Rectangle 166"/>
          <p:cNvSpPr/>
          <p:nvPr/>
        </p:nvSpPr>
        <p:spPr>
          <a:xfrm>
            <a:off x="7850186" y="3164231"/>
            <a:ext cx="498475"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100%</a:t>
            </a:r>
            <a:endParaRPr lang="en-US" sz="600" dirty="0">
              <a:solidFill>
                <a:schemeClr val="tx1"/>
              </a:solidFill>
              <a:latin typeface="Calibri" pitchFamily="34" charset="0"/>
              <a:cs typeface="Calibri" pitchFamily="34" charset="0"/>
            </a:endParaRPr>
          </a:p>
        </p:txBody>
      </p:sp>
      <p:sp>
        <p:nvSpPr>
          <p:cNvPr id="168" name="Rectangle 167"/>
          <p:cNvSpPr/>
          <p:nvPr/>
        </p:nvSpPr>
        <p:spPr>
          <a:xfrm>
            <a:off x="7586662" y="2554631"/>
            <a:ext cx="762000" cy="76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alibri" pitchFamily="34" charset="0"/>
              <a:cs typeface="Calibri" pitchFamily="34" charset="0"/>
            </a:endParaRPr>
          </a:p>
        </p:txBody>
      </p:sp>
      <p:sp>
        <p:nvSpPr>
          <p:cNvPr id="169" name="Rectangle 168"/>
          <p:cNvSpPr/>
          <p:nvPr/>
        </p:nvSpPr>
        <p:spPr>
          <a:xfrm>
            <a:off x="7586662" y="1792631"/>
            <a:ext cx="762000" cy="762000"/>
          </a:xfrm>
          <a:prstGeom prst="rect">
            <a:avLst/>
          </a:prstGeom>
          <a:solidFill>
            <a:srgbClr val="D1630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itchFamily="34" charset="0"/>
                <a:cs typeface="Calibri" pitchFamily="34" charset="0"/>
              </a:rPr>
              <a:t>83%</a:t>
            </a:r>
          </a:p>
        </p:txBody>
      </p:sp>
      <p:sp>
        <p:nvSpPr>
          <p:cNvPr id="170" name="Rectangle 169"/>
          <p:cNvSpPr/>
          <p:nvPr/>
        </p:nvSpPr>
        <p:spPr>
          <a:xfrm>
            <a:off x="6443662" y="1792631"/>
            <a:ext cx="1143000" cy="762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b="1" dirty="0" smtClean="0">
                <a:solidFill>
                  <a:schemeClr val="tx1"/>
                </a:solidFill>
                <a:latin typeface="Calibri" pitchFamily="34" charset="0"/>
                <a:cs typeface="Calibri" pitchFamily="34" charset="0"/>
              </a:rPr>
              <a:t>Notice</a:t>
            </a:r>
            <a:r>
              <a:rPr lang="en-US" sz="1100" dirty="0" smtClean="0">
                <a:solidFill>
                  <a:schemeClr val="tx1"/>
                </a:solidFill>
                <a:latin typeface="Calibri" pitchFamily="34" charset="0"/>
                <a:cs typeface="Calibri" pitchFamily="34" charset="0"/>
              </a:rPr>
              <a:t>: </a:t>
            </a:r>
            <a:r>
              <a:rPr lang="en-US" sz="1100" i="1" dirty="0" smtClean="0">
                <a:solidFill>
                  <a:schemeClr val="tx1"/>
                </a:solidFill>
                <a:latin typeface="Calibri" pitchFamily="34" charset="0"/>
                <a:cs typeface="Calibri" pitchFamily="34" charset="0"/>
              </a:rPr>
              <a:t>Risk </a:t>
            </a:r>
            <a:r>
              <a:rPr lang="en-US" sz="1100" i="1" dirty="0">
                <a:solidFill>
                  <a:schemeClr val="tx1"/>
                </a:solidFill>
                <a:latin typeface="Calibri" pitchFamily="34" charset="0"/>
                <a:cs typeface="Calibri" pitchFamily="34" charset="0"/>
              </a:rPr>
              <a:t>of readmission for </a:t>
            </a:r>
            <a:r>
              <a:rPr lang="en-US" sz="1100" i="1" dirty="0" smtClean="0">
                <a:solidFill>
                  <a:schemeClr val="tx1"/>
                </a:solidFill>
                <a:latin typeface="Calibri" pitchFamily="34" charset="0"/>
                <a:cs typeface="Calibri" pitchFamily="34" charset="0"/>
              </a:rPr>
              <a:t>patient </a:t>
            </a:r>
            <a:r>
              <a:rPr lang="en-US" sz="1100" i="1" dirty="0">
                <a:solidFill>
                  <a:schemeClr val="tx1"/>
                </a:solidFill>
                <a:latin typeface="Calibri" pitchFamily="34" charset="0"/>
                <a:cs typeface="Calibri" pitchFamily="34" charset="0"/>
              </a:rPr>
              <a:t>is high</a:t>
            </a:r>
            <a:r>
              <a:rPr lang="en-US" sz="1100" i="1" dirty="0" smtClean="0">
                <a:solidFill>
                  <a:schemeClr val="tx1"/>
                </a:solidFill>
                <a:latin typeface="Calibri" pitchFamily="34" charset="0"/>
                <a:cs typeface="Calibri" pitchFamily="34" charset="0"/>
              </a:rPr>
              <a:t>.</a:t>
            </a:r>
            <a:endParaRPr lang="en-US" sz="1100" i="1" dirty="0">
              <a:solidFill>
                <a:schemeClr val="tx1"/>
              </a:solidFill>
              <a:latin typeface="Calibri" pitchFamily="34" charset="0"/>
              <a:cs typeface="Calibri" pitchFamily="34" charset="0"/>
            </a:endParaRPr>
          </a:p>
        </p:txBody>
      </p:sp>
      <p:sp>
        <p:nvSpPr>
          <p:cNvPr id="171" name="Rectangle 170"/>
          <p:cNvSpPr/>
          <p:nvPr/>
        </p:nvSpPr>
        <p:spPr>
          <a:xfrm>
            <a:off x="7586662" y="2554631"/>
            <a:ext cx="7620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var1 </a:t>
            </a:r>
            <a:endParaRPr lang="en-US" sz="800" dirty="0">
              <a:solidFill>
                <a:schemeClr val="tx1"/>
              </a:solidFill>
              <a:latin typeface="Calibri" pitchFamily="34" charset="0"/>
              <a:cs typeface="Calibri" pitchFamily="34" charset="0"/>
            </a:endParaRPr>
          </a:p>
        </p:txBody>
      </p:sp>
      <p:sp>
        <p:nvSpPr>
          <p:cNvPr id="172" name="Rectangle 171"/>
          <p:cNvSpPr/>
          <p:nvPr/>
        </p:nvSpPr>
        <p:spPr>
          <a:xfrm>
            <a:off x="7586662" y="2707031"/>
            <a:ext cx="7620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var2 </a:t>
            </a:r>
            <a:endParaRPr lang="en-US" sz="800" dirty="0">
              <a:solidFill>
                <a:schemeClr val="tx1"/>
              </a:solidFill>
              <a:latin typeface="Calibri" pitchFamily="34" charset="0"/>
              <a:cs typeface="Calibri" pitchFamily="34" charset="0"/>
            </a:endParaRPr>
          </a:p>
        </p:txBody>
      </p:sp>
      <p:sp>
        <p:nvSpPr>
          <p:cNvPr id="173" name="Rectangle 172"/>
          <p:cNvSpPr/>
          <p:nvPr/>
        </p:nvSpPr>
        <p:spPr>
          <a:xfrm>
            <a:off x="7586662" y="2859431"/>
            <a:ext cx="7620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var3 </a:t>
            </a:r>
            <a:endParaRPr lang="en-US" sz="800" dirty="0">
              <a:solidFill>
                <a:schemeClr val="tx1"/>
              </a:solidFill>
              <a:latin typeface="Calibri" pitchFamily="34" charset="0"/>
              <a:cs typeface="Calibri" pitchFamily="34" charset="0"/>
            </a:endParaRPr>
          </a:p>
        </p:txBody>
      </p:sp>
      <p:sp>
        <p:nvSpPr>
          <p:cNvPr id="174" name="Rectangle 173"/>
          <p:cNvSpPr/>
          <p:nvPr/>
        </p:nvSpPr>
        <p:spPr>
          <a:xfrm>
            <a:off x="7586662" y="3011831"/>
            <a:ext cx="7620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var4 </a:t>
            </a:r>
            <a:endParaRPr lang="en-US" sz="800" dirty="0">
              <a:solidFill>
                <a:schemeClr val="tx1"/>
              </a:solidFill>
              <a:latin typeface="Calibri" pitchFamily="34" charset="0"/>
              <a:cs typeface="Calibri" pitchFamily="34" charset="0"/>
            </a:endParaRPr>
          </a:p>
        </p:txBody>
      </p:sp>
      <p:sp>
        <p:nvSpPr>
          <p:cNvPr id="175" name="Rectangle 174"/>
          <p:cNvSpPr/>
          <p:nvPr/>
        </p:nvSpPr>
        <p:spPr>
          <a:xfrm>
            <a:off x="7586662" y="3164231"/>
            <a:ext cx="7620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var5 </a:t>
            </a:r>
            <a:endParaRPr lang="en-US" sz="800" dirty="0">
              <a:solidFill>
                <a:schemeClr val="tx1"/>
              </a:solidFill>
              <a:latin typeface="Calibri" pitchFamily="34" charset="0"/>
              <a:cs typeface="Calibri" pitchFamily="34" charset="0"/>
            </a:endParaRPr>
          </a:p>
        </p:txBody>
      </p:sp>
      <p:sp>
        <p:nvSpPr>
          <p:cNvPr id="176" name="Rectangle 175"/>
          <p:cNvSpPr/>
          <p:nvPr/>
        </p:nvSpPr>
        <p:spPr>
          <a:xfrm>
            <a:off x="7586662" y="3354731"/>
            <a:ext cx="762000" cy="15240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dirty="0" smtClean="0">
                <a:solidFill>
                  <a:schemeClr val="tx1"/>
                </a:solidFill>
                <a:latin typeface="Calibri" pitchFamily="34" charset="0"/>
                <a:cs typeface="Calibri" pitchFamily="34" charset="0"/>
              </a:rPr>
              <a:t>Simulate outcome</a:t>
            </a:r>
            <a:endParaRPr lang="en-US" sz="700" dirty="0">
              <a:solidFill>
                <a:schemeClr val="tx1"/>
              </a:solidFill>
              <a:latin typeface="Calibri" pitchFamily="34" charset="0"/>
              <a:cs typeface="Calibri" pitchFamily="34" charset="0"/>
            </a:endParaRPr>
          </a:p>
        </p:txBody>
      </p:sp>
      <p:sp>
        <p:nvSpPr>
          <p:cNvPr id="177" name="Rectangle 176"/>
          <p:cNvSpPr/>
          <p:nvPr/>
        </p:nvSpPr>
        <p:spPr>
          <a:xfrm>
            <a:off x="5772364" y="4045294"/>
            <a:ext cx="2667000" cy="1419225"/>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100">
              <a:solidFill>
                <a:schemeClr val="tx1"/>
              </a:solidFill>
              <a:latin typeface="Calibri" pitchFamily="34" charset="0"/>
              <a:cs typeface="Calibri" pitchFamily="34" charset="0"/>
            </a:endParaRPr>
          </a:p>
        </p:txBody>
      </p:sp>
      <p:sp>
        <p:nvSpPr>
          <p:cNvPr id="178" name="Rectangle 177"/>
          <p:cNvSpPr/>
          <p:nvPr/>
        </p:nvSpPr>
        <p:spPr>
          <a:xfrm>
            <a:off x="5772364" y="4045293"/>
            <a:ext cx="2667000" cy="304800"/>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dirty="0" smtClean="0">
                <a:solidFill>
                  <a:schemeClr val="tx1"/>
                </a:solidFill>
                <a:latin typeface="Calibri" pitchFamily="34" charset="0"/>
                <a:cs typeface="Calibri" pitchFamily="34" charset="0"/>
              </a:rPr>
              <a:t>Simulate a different outcome…</a:t>
            </a:r>
            <a:endParaRPr lang="en-US" sz="1100" dirty="0">
              <a:solidFill>
                <a:schemeClr val="tx1"/>
              </a:solidFill>
              <a:latin typeface="Calibri" pitchFamily="34" charset="0"/>
              <a:cs typeface="Calibri" pitchFamily="34" charset="0"/>
            </a:endParaRPr>
          </a:p>
        </p:txBody>
      </p:sp>
      <p:sp>
        <p:nvSpPr>
          <p:cNvPr id="179" name="Rectangle 178"/>
          <p:cNvSpPr/>
          <p:nvPr/>
        </p:nvSpPr>
        <p:spPr>
          <a:xfrm>
            <a:off x="6155498" y="4426293"/>
            <a:ext cx="764311"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55%</a:t>
            </a:r>
            <a:endParaRPr lang="en-US" sz="600" dirty="0">
              <a:solidFill>
                <a:schemeClr val="tx1"/>
              </a:solidFill>
              <a:latin typeface="Calibri" pitchFamily="34" charset="0"/>
              <a:cs typeface="Calibri" pitchFamily="34" charset="0"/>
            </a:endParaRPr>
          </a:p>
        </p:txBody>
      </p:sp>
      <p:sp>
        <p:nvSpPr>
          <p:cNvPr id="180" name="Rectangle 179"/>
          <p:cNvSpPr/>
          <p:nvPr/>
        </p:nvSpPr>
        <p:spPr>
          <a:xfrm>
            <a:off x="6154202" y="4578693"/>
            <a:ext cx="1218362"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85%</a:t>
            </a:r>
            <a:endParaRPr lang="en-US" sz="600" dirty="0">
              <a:solidFill>
                <a:schemeClr val="tx1"/>
              </a:solidFill>
              <a:latin typeface="Calibri" pitchFamily="34" charset="0"/>
              <a:cs typeface="Calibri" pitchFamily="34" charset="0"/>
            </a:endParaRPr>
          </a:p>
        </p:txBody>
      </p:sp>
      <p:sp>
        <p:nvSpPr>
          <p:cNvPr id="181" name="Rectangle 180"/>
          <p:cNvSpPr/>
          <p:nvPr/>
        </p:nvSpPr>
        <p:spPr>
          <a:xfrm>
            <a:off x="6157176" y="4731093"/>
            <a:ext cx="338633"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a:solidFill>
                  <a:schemeClr val="tx1"/>
                </a:solidFill>
                <a:latin typeface="Calibri" pitchFamily="34" charset="0"/>
                <a:cs typeface="Calibri" pitchFamily="34" charset="0"/>
              </a:rPr>
              <a:t>2</a:t>
            </a:r>
            <a:r>
              <a:rPr lang="en-US" sz="600" dirty="0" smtClean="0">
                <a:solidFill>
                  <a:schemeClr val="tx1"/>
                </a:solidFill>
                <a:latin typeface="Calibri" pitchFamily="34" charset="0"/>
                <a:cs typeface="Calibri" pitchFamily="34" charset="0"/>
              </a:rPr>
              <a:t>0%</a:t>
            </a:r>
            <a:endParaRPr lang="en-US" sz="600" dirty="0">
              <a:solidFill>
                <a:schemeClr val="tx1"/>
              </a:solidFill>
              <a:latin typeface="Calibri" pitchFamily="34" charset="0"/>
              <a:cs typeface="Calibri" pitchFamily="34" charset="0"/>
            </a:endParaRPr>
          </a:p>
        </p:txBody>
      </p:sp>
      <p:sp>
        <p:nvSpPr>
          <p:cNvPr id="182" name="Rectangle 181"/>
          <p:cNvSpPr/>
          <p:nvPr/>
        </p:nvSpPr>
        <p:spPr>
          <a:xfrm>
            <a:off x="6158350" y="4883493"/>
            <a:ext cx="101587"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5%</a:t>
            </a:r>
            <a:endParaRPr lang="en-US" sz="600" dirty="0">
              <a:solidFill>
                <a:schemeClr val="tx1"/>
              </a:solidFill>
              <a:latin typeface="Calibri" pitchFamily="34" charset="0"/>
              <a:cs typeface="Calibri" pitchFamily="34" charset="0"/>
            </a:endParaRPr>
          </a:p>
        </p:txBody>
      </p:sp>
      <p:sp>
        <p:nvSpPr>
          <p:cNvPr id="183" name="Rectangle 182"/>
          <p:cNvSpPr/>
          <p:nvPr/>
        </p:nvSpPr>
        <p:spPr>
          <a:xfrm>
            <a:off x="6153364" y="5035893"/>
            <a:ext cx="1371600" cy="1524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600" dirty="0" smtClean="0">
                <a:solidFill>
                  <a:schemeClr val="tx1"/>
                </a:solidFill>
                <a:latin typeface="Calibri" pitchFamily="34" charset="0"/>
                <a:cs typeface="Calibri" pitchFamily="34" charset="0"/>
              </a:rPr>
              <a:t>100%</a:t>
            </a:r>
            <a:endParaRPr lang="en-US" sz="600" dirty="0">
              <a:solidFill>
                <a:schemeClr val="tx1"/>
              </a:solidFill>
              <a:latin typeface="Calibri" pitchFamily="34" charset="0"/>
              <a:cs typeface="Calibri" pitchFamily="34" charset="0"/>
            </a:endParaRPr>
          </a:p>
        </p:txBody>
      </p:sp>
      <p:sp>
        <p:nvSpPr>
          <p:cNvPr id="184" name="Rectangle 183"/>
          <p:cNvSpPr/>
          <p:nvPr/>
        </p:nvSpPr>
        <p:spPr>
          <a:xfrm>
            <a:off x="5848564" y="4426293"/>
            <a:ext cx="1676400" cy="76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latin typeface="Calibri" pitchFamily="34" charset="0"/>
              <a:cs typeface="Calibri" pitchFamily="34" charset="0"/>
            </a:endParaRPr>
          </a:p>
        </p:txBody>
      </p:sp>
      <p:sp>
        <p:nvSpPr>
          <p:cNvPr id="185" name="Rectangle 184"/>
          <p:cNvSpPr/>
          <p:nvPr/>
        </p:nvSpPr>
        <p:spPr>
          <a:xfrm>
            <a:off x="5848564" y="4426293"/>
            <a:ext cx="16764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var1 </a:t>
            </a:r>
            <a:endParaRPr lang="en-US" sz="800" dirty="0">
              <a:solidFill>
                <a:schemeClr val="tx1"/>
              </a:solidFill>
              <a:latin typeface="Calibri" pitchFamily="34" charset="0"/>
              <a:cs typeface="Calibri" pitchFamily="34" charset="0"/>
            </a:endParaRPr>
          </a:p>
        </p:txBody>
      </p:sp>
      <p:sp>
        <p:nvSpPr>
          <p:cNvPr id="186" name="Rectangle 185"/>
          <p:cNvSpPr/>
          <p:nvPr/>
        </p:nvSpPr>
        <p:spPr>
          <a:xfrm>
            <a:off x="5848564" y="4578693"/>
            <a:ext cx="16764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var2 </a:t>
            </a:r>
            <a:endParaRPr lang="en-US" sz="800" dirty="0">
              <a:solidFill>
                <a:schemeClr val="tx1"/>
              </a:solidFill>
              <a:latin typeface="Calibri" pitchFamily="34" charset="0"/>
              <a:cs typeface="Calibri" pitchFamily="34" charset="0"/>
            </a:endParaRPr>
          </a:p>
        </p:txBody>
      </p:sp>
      <p:sp>
        <p:nvSpPr>
          <p:cNvPr id="187" name="Rectangle 186"/>
          <p:cNvSpPr/>
          <p:nvPr/>
        </p:nvSpPr>
        <p:spPr>
          <a:xfrm>
            <a:off x="5848564" y="4731093"/>
            <a:ext cx="16764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var3 </a:t>
            </a:r>
            <a:endParaRPr lang="en-US" sz="800" dirty="0">
              <a:solidFill>
                <a:schemeClr val="tx1"/>
              </a:solidFill>
              <a:latin typeface="Calibri" pitchFamily="34" charset="0"/>
              <a:cs typeface="Calibri" pitchFamily="34" charset="0"/>
            </a:endParaRPr>
          </a:p>
        </p:txBody>
      </p:sp>
      <p:sp>
        <p:nvSpPr>
          <p:cNvPr id="188" name="Rectangle 187"/>
          <p:cNvSpPr/>
          <p:nvPr/>
        </p:nvSpPr>
        <p:spPr>
          <a:xfrm>
            <a:off x="5848564" y="4883493"/>
            <a:ext cx="16764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var4 </a:t>
            </a:r>
            <a:endParaRPr lang="en-US" sz="800" dirty="0">
              <a:solidFill>
                <a:schemeClr val="tx1"/>
              </a:solidFill>
              <a:latin typeface="Calibri" pitchFamily="34" charset="0"/>
              <a:cs typeface="Calibri" pitchFamily="34" charset="0"/>
            </a:endParaRPr>
          </a:p>
        </p:txBody>
      </p:sp>
      <p:sp>
        <p:nvSpPr>
          <p:cNvPr id="189" name="Rectangle 188"/>
          <p:cNvSpPr/>
          <p:nvPr/>
        </p:nvSpPr>
        <p:spPr>
          <a:xfrm>
            <a:off x="5848564" y="5035893"/>
            <a:ext cx="1676400" cy="152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dirty="0" smtClean="0">
                <a:solidFill>
                  <a:schemeClr val="tx1"/>
                </a:solidFill>
                <a:latin typeface="Calibri" pitchFamily="34" charset="0"/>
                <a:cs typeface="Calibri" pitchFamily="34" charset="0"/>
              </a:rPr>
              <a:t>var5 </a:t>
            </a:r>
            <a:endParaRPr lang="en-US" sz="800" dirty="0">
              <a:solidFill>
                <a:schemeClr val="tx1"/>
              </a:solidFill>
              <a:latin typeface="Calibri" pitchFamily="34" charset="0"/>
              <a:cs typeface="Calibri" pitchFamily="34" charset="0"/>
            </a:endParaRPr>
          </a:p>
        </p:txBody>
      </p:sp>
      <p:sp>
        <p:nvSpPr>
          <p:cNvPr id="190" name="Rectangle 189"/>
          <p:cNvSpPr/>
          <p:nvPr/>
        </p:nvSpPr>
        <p:spPr>
          <a:xfrm>
            <a:off x="7594813" y="4426293"/>
            <a:ext cx="762000" cy="762000"/>
          </a:xfrm>
          <a:prstGeom prst="rect">
            <a:avLst/>
          </a:prstGeom>
          <a:solidFill>
            <a:srgbClr val="D1630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itchFamily="34" charset="0"/>
                <a:cs typeface="Calibri" pitchFamily="34" charset="0"/>
              </a:rPr>
              <a:t>83%</a:t>
            </a:r>
          </a:p>
        </p:txBody>
      </p:sp>
      <p:sp>
        <p:nvSpPr>
          <p:cNvPr id="191" name="Rectangle 190"/>
          <p:cNvSpPr/>
          <p:nvPr/>
        </p:nvSpPr>
        <p:spPr>
          <a:xfrm>
            <a:off x="5848565" y="5264493"/>
            <a:ext cx="2508249" cy="1524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dirty="0" smtClean="0">
                <a:solidFill>
                  <a:schemeClr val="tx1"/>
                </a:solidFill>
                <a:latin typeface="Calibri" pitchFamily="34" charset="0"/>
                <a:cs typeface="Calibri" pitchFamily="34" charset="0"/>
              </a:rPr>
              <a:t>Drag sliders to see the estimated effect on readmission risk score</a:t>
            </a:r>
            <a:endParaRPr lang="en-US" sz="700" dirty="0">
              <a:solidFill>
                <a:schemeClr val="tx1"/>
              </a:solidFill>
              <a:latin typeface="Calibri" pitchFamily="34" charset="0"/>
              <a:cs typeface="Calibri" pitchFamily="34" charset="0"/>
            </a:endParaRPr>
          </a:p>
        </p:txBody>
      </p:sp>
      <p:sp>
        <p:nvSpPr>
          <p:cNvPr id="192" name="Rectangle 191"/>
          <p:cNvSpPr/>
          <p:nvPr/>
        </p:nvSpPr>
        <p:spPr>
          <a:xfrm>
            <a:off x="8213939" y="4111968"/>
            <a:ext cx="152400" cy="152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100">
              <a:solidFill>
                <a:schemeClr val="tx1"/>
              </a:solidFill>
              <a:latin typeface="Calibri" pitchFamily="34" charset="0"/>
              <a:cs typeface="Calibri" pitchFamily="34" charset="0"/>
            </a:endParaRPr>
          </a:p>
        </p:txBody>
      </p:sp>
      <p:grpSp>
        <p:nvGrpSpPr>
          <p:cNvPr id="193" name="Group 192"/>
          <p:cNvGrpSpPr/>
          <p:nvPr/>
        </p:nvGrpSpPr>
        <p:grpSpPr>
          <a:xfrm rot="18900000">
            <a:off x="8212002" y="4119637"/>
            <a:ext cx="156747" cy="152400"/>
            <a:chOff x="7366179" y="4172514"/>
            <a:chExt cx="156747" cy="156747"/>
          </a:xfrm>
        </p:grpSpPr>
        <p:cxnSp>
          <p:nvCxnSpPr>
            <p:cNvPr id="210" name="Straight Connector 209"/>
            <p:cNvCxnSpPr>
              <a:stCxn id="192" idx="0"/>
              <a:endCxn id="192" idx="2"/>
            </p:cNvCxnSpPr>
            <p:nvPr/>
          </p:nvCxnSpPr>
          <p:spPr>
            <a:xfrm>
              <a:off x="7444552" y="4172514"/>
              <a:ext cx="0" cy="156747"/>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11" name="Straight Connector 210"/>
            <p:cNvCxnSpPr>
              <a:stCxn id="192" idx="1"/>
              <a:endCxn id="192" idx="3"/>
            </p:cNvCxnSpPr>
            <p:nvPr/>
          </p:nvCxnSpPr>
          <p:spPr>
            <a:xfrm>
              <a:off x="7366179" y="4250888"/>
              <a:ext cx="156747"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grpSp>
      <p:cxnSp>
        <p:nvCxnSpPr>
          <p:cNvPr id="194" name="Straight Arrow Connector 193"/>
          <p:cNvCxnSpPr>
            <a:stCxn id="176" idx="2"/>
            <a:endCxn id="178" idx="0"/>
          </p:cNvCxnSpPr>
          <p:nvPr/>
        </p:nvCxnSpPr>
        <p:spPr>
          <a:xfrm flipH="1">
            <a:off x="7105864" y="3507131"/>
            <a:ext cx="861798" cy="538162"/>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grpSp>
        <p:nvGrpSpPr>
          <p:cNvPr id="195" name="Group 194"/>
          <p:cNvGrpSpPr/>
          <p:nvPr/>
        </p:nvGrpSpPr>
        <p:grpSpPr>
          <a:xfrm>
            <a:off x="6898489" y="4426294"/>
            <a:ext cx="53034" cy="155257"/>
            <a:chOff x="6093627" y="3700462"/>
            <a:chExt cx="53034" cy="155257"/>
          </a:xfrm>
        </p:grpSpPr>
        <p:cxnSp>
          <p:nvCxnSpPr>
            <p:cNvPr id="208" name="Straight Connector 207"/>
            <p:cNvCxnSpPr/>
            <p:nvPr/>
          </p:nvCxnSpPr>
          <p:spPr>
            <a:xfrm>
              <a:off x="6117437" y="3700462"/>
              <a:ext cx="0" cy="152400"/>
            </a:xfrm>
            <a:prstGeom prst="line">
              <a:avLst/>
            </a:prstGeom>
          </p:spPr>
          <p:style>
            <a:lnRef idx="1">
              <a:schemeClr val="accent2"/>
            </a:lnRef>
            <a:fillRef idx="0">
              <a:schemeClr val="accent2"/>
            </a:fillRef>
            <a:effectRef idx="0">
              <a:schemeClr val="accent2"/>
            </a:effectRef>
            <a:fontRef idx="minor">
              <a:schemeClr val="tx1"/>
            </a:fontRef>
          </p:style>
        </p:cxnSp>
        <p:sp>
          <p:nvSpPr>
            <p:cNvPr id="209" name="Isosceles Triangle 208"/>
            <p:cNvSpPr/>
            <p:nvPr/>
          </p:nvSpPr>
          <p:spPr>
            <a:xfrm>
              <a:off x="6093627" y="3810000"/>
              <a:ext cx="53034" cy="457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pitchFamily="34" charset="0"/>
                <a:cs typeface="Calibri" pitchFamily="34" charset="0"/>
              </a:endParaRPr>
            </a:p>
          </p:txBody>
        </p:sp>
      </p:grpSp>
      <p:grpSp>
        <p:nvGrpSpPr>
          <p:cNvPr id="196" name="Group 195"/>
          <p:cNvGrpSpPr/>
          <p:nvPr/>
        </p:nvGrpSpPr>
        <p:grpSpPr>
          <a:xfrm>
            <a:off x="7346047" y="4578694"/>
            <a:ext cx="53034" cy="155257"/>
            <a:chOff x="6093627" y="3700462"/>
            <a:chExt cx="53034" cy="155257"/>
          </a:xfrm>
        </p:grpSpPr>
        <p:cxnSp>
          <p:nvCxnSpPr>
            <p:cNvPr id="206" name="Straight Connector 205"/>
            <p:cNvCxnSpPr/>
            <p:nvPr/>
          </p:nvCxnSpPr>
          <p:spPr>
            <a:xfrm>
              <a:off x="6117437" y="3700462"/>
              <a:ext cx="0" cy="152400"/>
            </a:xfrm>
            <a:prstGeom prst="line">
              <a:avLst/>
            </a:prstGeom>
          </p:spPr>
          <p:style>
            <a:lnRef idx="1">
              <a:schemeClr val="accent2"/>
            </a:lnRef>
            <a:fillRef idx="0">
              <a:schemeClr val="accent2"/>
            </a:fillRef>
            <a:effectRef idx="0">
              <a:schemeClr val="accent2"/>
            </a:effectRef>
            <a:fontRef idx="minor">
              <a:schemeClr val="tx1"/>
            </a:fontRef>
          </p:style>
        </p:cxnSp>
        <p:sp>
          <p:nvSpPr>
            <p:cNvPr id="207" name="Isosceles Triangle 206"/>
            <p:cNvSpPr/>
            <p:nvPr/>
          </p:nvSpPr>
          <p:spPr>
            <a:xfrm>
              <a:off x="6093627" y="3810000"/>
              <a:ext cx="53034" cy="457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pitchFamily="34" charset="0"/>
                <a:cs typeface="Calibri" pitchFamily="34" charset="0"/>
              </a:endParaRPr>
            </a:p>
          </p:txBody>
        </p:sp>
      </p:grpSp>
      <p:grpSp>
        <p:nvGrpSpPr>
          <p:cNvPr id="197" name="Group 196"/>
          <p:cNvGrpSpPr/>
          <p:nvPr/>
        </p:nvGrpSpPr>
        <p:grpSpPr>
          <a:xfrm>
            <a:off x="6469290" y="4731094"/>
            <a:ext cx="53034" cy="155257"/>
            <a:chOff x="6093627" y="3700462"/>
            <a:chExt cx="53034" cy="155257"/>
          </a:xfrm>
        </p:grpSpPr>
        <p:cxnSp>
          <p:nvCxnSpPr>
            <p:cNvPr id="204" name="Straight Connector 203"/>
            <p:cNvCxnSpPr/>
            <p:nvPr/>
          </p:nvCxnSpPr>
          <p:spPr>
            <a:xfrm>
              <a:off x="6117437" y="3700462"/>
              <a:ext cx="0" cy="152400"/>
            </a:xfrm>
            <a:prstGeom prst="line">
              <a:avLst/>
            </a:prstGeom>
          </p:spPr>
          <p:style>
            <a:lnRef idx="1">
              <a:schemeClr val="accent2"/>
            </a:lnRef>
            <a:fillRef idx="0">
              <a:schemeClr val="accent2"/>
            </a:fillRef>
            <a:effectRef idx="0">
              <a:schemeClr val="accent2"/>
            </a:effectRef>
            <a:fontRef idx="minor">
              <a:schemeClr val="tx1"/>
            </a:fontRef>
          </p:style>
        </p:cxnSp>
        <p:sp>
          <p:nvSpPr>
            <p:cNvPr id="205" name="Isosceles Triangle 204"/>
            <p:cNvSpPr/>
            <p:nvPr/>
          </p:nvSpPr>
          <p:spPr>
            <a:xfrm>
              <a:off x="6093627" y="3810000"/>
              <a:ext cx="53034" cy="457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pitchFamily="34" charset="0"/>
                <a:cs typeface="Calibri" pitchFamily="34" charset="0"/>
              </a:endParaRPr>
            </a:p>
          </p:txBody>
        </p:sp>
      </p:grpSp>
      <p:grpSp>
        <p:nvGrpSpPr>
          <p:cNvPr id="198" name="Group 197"/>
          <p:cNvGrpSpPr/>
          <p:nvPr/>
        </p:nvGrpSpPr>
        <p:grpSpPr>
          <a:xfrm>
            <a:off x="6233418" y="4883494"/>
            <a:ext cx="53034" cy="155257"/>
            <a:chOff x="6093627" y="3700462"/>
            <a:chExt cx="53034" cy="155257"/>
          </a:xfrm>
        </p:grpSpPr>
        <p:cxnSp>
          <p:nvCxnSpPr>
            <p:cNvPr id="202" name="Straight Connector 201"/>
            <p:cNvCxnSpPr/>
            <p:nvPr/>
          </p:nvCxnSpPr>
          <p:spPr>
            <a:xfrm>
              <a:off x="6117437" y="3700462"/>
              <a:ext cx="0" cy="152400"/>
            </a:xfrm>
            <a:prstGeom prst="line">
              <a:avLst/>
            </a:prstGeom>
          </p:spPr>
          <p:style>
            <a:lnRef idx="1">
              <a:schemeClr val="accent2"/>
            </a:lnRef>
            <a:fillRef idx="0">
              <a:schemeClr val="accent2"/>
            </a:fillRef>
            <a:effectRef idx="0">
              <a:schemeClr val="accent2"/>
            </a:effectRef>
            <a:fontRef idx="minor">
              <a:schemeClr val="tx1"/>
            </a:fontRef>
          </p:style>
        </p:cxnSp>
        <p:sp>
          <p:nvSpPr>
            <p:cNvPr id="203" name="Isosceles Triangle 202"/>
            <p:cNvSpPr/>
            <p:nvPr/>
          </p:nvSpPr>
          <p:spPr>
            <a:xfrm>
              <a:off x="6093627" y="3810000"/>
              <a:ext cx="53034" cy="457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pitchFamily="34" charset="0"/>
                <a:cs typeface="Calibri" pitchFamily="34" charset="0"/>
              </a:endParaRPr>
            </a:p>
          </p:txBody>
        </p:sp>
      </p:grpSp>
      <p:grpSp>
        <p:nvGrpSpPr>
          <p:cNvPr id="199" name="Group 198"/>
          <p:cNvGrpSpPr/>
          <p:nvPr/>
        </p:nvGrpSpPr>
        <p:grpSpPr>
          <a:xfrm>
            <a:off x="7493152" y="5035894"/>
            <a:ext cx="36365" cy="155257"/>
            <a:chOff x="6093626" y="3700462"/>
            <a:chExt cx="36365" cy="155257"/>
          </a:xfrm>
        </p:grpSpPr>
        <p:cxnSp>
          <p:nvCxnSpPr>
            <p:cNvPr id="200" name="Straight Connector 199"/>
            <p:cNvCxnSpPr/>
            <p:nvPr/>
          </p:nvCxnSpPr>
          <p:spPr>
            <a:xfrm>
              <a:off x="6117437" y="3700462"/>
              <a:ext cx="0" cy="152400"/>
            </a:xfrm>
            <a:prstGeom prst="line">
              <a:avLst/>
            </a:prstGeom>
          </p:spPr>
          <p:style>
            <a:lnRef idx="1">
              <a:schemeClr val="accent2"/>
            </a:lnRef>
            <a:fillRef idx="0">
              <a:schemeClr val="accent2"/>
            </a:fillRef>
            <a:effectRef idx="0">
              <a:schemeClr val="accent2"/>
            </a:effectRef>
            <a:fontRef idx="minor">
              <a:schemeClr val="tx1"/>
            </a:fontRef>
          </p:style>
        </p:cxnSp>
        <p:sp>
          <p:nvSpPr>
            <p:cNvPr id="201" name="Isosceles Triangle 77"/>
            <p:cNvSpPr/>
            <p:nvPr/>
          </p:nvSpPr>
          <p:spPr>
            <a:xfrm>
              <a:off x="6093626" y="3810000"/>
              <a:ext cx="36365" cy="45719"/>
            </a:xfrm>
            <a:custGeom>
              <a:avLst/>
              <a:gdLst>
                <a:gd name="connsiteX0" fmla="*/ 0 w 53034"/>
                <a:gd name="connsiteY0" fmla="*/ 45719 h 45719"/>
                <a:gd name="connsiteX1" fmla="*/ 26517 w 53034"/>
                <a:gd name="connsiteY1" fmla="*/ 0 h 45719"/>
                <a:gd name="connsiteX2" fmla="*/ 53034 w 53034"/>
                <a:gd name="connsiteY2" fmla="*/ 45719 h 45719"/>
                <a:gd name="connsiteX3" fmla="*/ 0 w 53034"/>
                <a:gd name="connsiteY3" fmla="*/ 45719 h 45719"/>
                <a:gd name="connsiteX0" fmla="*/ 0 w 36365"/>
                <a:gd name="connsiteY0" fmla="*/ 45719 h 45719"/>
                <a:gd name="connsiteX1" fmla="*/ 26517 w 36365"/>
                <a:gd name="connsiteY1" fmla="*/ 0 h 45719"/>
                <a:gd name="connsiteX2" fmla="*/ 36365 w 36365"/>
                <a:gd name="connsiteY2" fmla="*/ 45719 h 45719"/>
                <a:gd name="connsiteX3" fmla="*/ 0 w 36365"/>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6365" h="45719">
                  <a:moveTo>
                    <a:pt x="0" y="45719"/>
                  </a:moveTo>
                  <a:lnTo>
                    <a:pt x="26517" y="0"/>
                  </a:lnTo>
                  <a:lnTo>
                    <a:pt x="36365" y="45719"/>
                  </a:lnTo>
                  <a:lnTo>
                    <a:pt x="0" y="457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pitchFamily="34" charset="0"/>
                <a:cs typeface="Calibri" pitchFamily="34" charset="0"/>
              </a:endParaRPr>
            </a:p>
          </p:txBody>
        </p:sp>
      </p:grpSp>
      <p:sp>
        <p:nvSpPr>
          <p:cNvPr id="212" name="Text Placeholder 2"/>
          <p:cNvSpPr txBox="1">
            <a:spLocks/>
          </p:cNvSpPr>
          <p:nvPr/>
        </p:nvSpPr>
        <p:spPr>
          <a:xfrm>
            <a:off x="243113" y="5913240"/>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lgn="ctr"/>
            <a:r>
              <a:rPr lang="en-US" sz="1200" b="0" dirty="0" smtClean="0"/>
              <a:t>Advance Predicting Modeling Integrated in Encounter Notification Systems</a:t>
            </a:r>
            <a:endParaRPr lang="en-US" sz="1200" b="0" dirty="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49</a:t>
            </a:fld>
            <a:endParaRPr lang="en-US" dirty="0"/>
          </a:p>
        </p:txBody>
      </p:sp>
    </p:spTree>
    <p:extLst>
      <p:ext uri="{BB962C8B-B14F-4D97-AF65-F5344CB8AC3E}">
        <p14:creationId xmlns:p14="http://schemas.microsoft.com/office/powerpoint/2010/main" val="2583076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US </a:t>
            </a:r>
            <a:r>
              <a:rPr lang="en-US" dirty="0"/>
              <a:t>Healthcare – </a:t>
            </a:r>
            <a:r>
              <a:rPr lang="en-US" dirty="0" smtClean="0"/>
              <a:t>General </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a:latin typeface="+mj-lt"/>
              </a:rPr>
              <a:t>At least 15.3% of the population is completely </a:t>
            </a:r>
            <a:r>
              <a:rPr lang="en-US" sz="1600" dirty="0" smtClean="0">
                <a:solidFill>
                  <a:srgbClr val="FF0000"/>
                </a:solidFill>
                <a:latin typeface="+mj-lt"/>
              </a:rPr>
              <a:t>uninsured</a:t>
            </a:r>
          </a:p>
          <a:p>
            <a:pPr>
              <a:spcBef>
                <a:spcPts val="1200"/>
              </a:spcBef>
            </a:pPr>
            <a:r>
              <a:rPr lang="en-US" sz="1600" dirty="0">
                <a:latin typeface="+mj-lt"/>
              </a:rPr>
              <a:t>More </a:t>
            </a:r>
            <a:r>
              <a:rPr lang="en-US" sz="1600" dirty="0">
                <a:solidFill>
                  <a:srgbClr val="FF0000"/>
                </a:solidFill>
                <a:latin typeface="+mj-lt"/>
              </a:rPr>
              <a:t>money per person</a:t>
            </a:r>
            <a:r>
              <a:rPr lang="en-US" sz="1600" dirty="0">
                <a:latin typeface="+mj-lt"/>
              </a:rPr>
              <a:t> is spent on health care in the United States than in any other nation in the </a:t>
            </a:r>
            <a:r>
              <a:rPr lang="en-US" sz="1600" dirty="0" smtClean="0">
                <a:latin typeface="+mj-lt"/>
              </a:rPr>
              <a:t>world</a:t>
            </a:r>
          </a:p>
          <a:p>
            <a:pPr>
              <a:spcBef>
                <a:spcPts val="1200"/>
              </a:spcBef>
            </a:pPr>
            <a:r>
              <a:rPr lang="en-US" sz="1600" dirty="0">
                <a:latin typeface="+mj-lt"/>
              </a:rPr>
              <a:t>Despite the fact that not all citizens are covered, the United States has the </a:t>
            </a:r>
            <a:r>
              <a:rPr lang="en-US" sz="1600" dirty="0">
                <a:solidFill>
                  <a:srgbClr val="FF0000"/>
                </a:solidFill>
                <a:latin typeface="+mj-lt"/>
              </a:rPr>
              <a:t>third highest public healthcare expenditure per </a:t>
            </a:r>
            <a:r>
              <a:rPr lang="en-US" sz="1600" dirty="0" smtClean="0">
                <a:solidFill>
                  <a:srgbClr val="FF0000"/>
                </a:solidFill>
                <a:latin typeface="+mj-lt"/>
              </a:rPr>
              <a:t>capita</a:t>
            </a:r>
          </a:p>
          <a:p>
            <a:pPr>
              <a:spcBef>
                <a:spcPts val="1200"/>
              </a:spcBef>
            </a:pPr>
            <a:r>
              <a:rPr lang="en-US" sz="1600" dirty="0">
                <a:latin typeface="+mj-lt"/>
              </a:rPr>
              <a:t>Active debate about health care reform in the United States concerns questions of a </a:t>
            </a:r>
            <a:r>
              <a:rPr lang="en-US" sz="1600" dirty="0">
                <a:solidFill>
                  <a:srgbClr val="FF0000"/>
                </a:solidFill>
                <a:latin typeface="+mj-lt"/>
              </a:rPr>
              <a:t>right to health care, access, fairness, efficiency, cost, and </a:t>
            </a:r>
            <a:r>
              <a:rPr lang="en-US" sz="1600" dirty="0" smtClean="0">
                <a:solidFill>
                  <a:srgbClr val="FF0000"/>
                </a:solidFill>
                <a:latin typeface="+mj-lt"/>
              </a:rPr>
              <a:t>quality</a:t>
            </a:r>
          </a:p>
          <a:p>
            <a:pPr>
              <a:spcBef>
                <a:spcPts val="1200"/>
              </a:spcBef>
            </a:pPr>
            <a:r>
              <a:rPr lang="en-US" sz="1600" dirty="0">
                <a:latin typeface="+mj-lt"/>
              </a:rPr>
              <a:t>The US pays twice as much yet lags behind other wealthy nations in such measures as </a:t>
            </a:r>
            <a:r>
              <a:rPr lang="en-US" sz="1600" dirty="0">
                <a:solidFill>
                  <a:srgbClr val="FF0000"/>
                </a:solidFill>
                <a:latin typeface="+mj-lt"/>
              </a:rPr>
              <a:t>infant mortality and life </a:t>
            </a:r>
            <a:r>
              <a:rPr lang="en-US" sz="1600" dirty="0" smtClean="0">
                <a:solidFill>
                  <a:srgbClr val="FF0000"/>
                </a:solidFill>
                <a:latin typeface="+mj-lt"/>
              </a:rPr>
              <a:t>expectancy</a:t>
            </a:r>
          </a:p>
          <a:p>
            <a:pPr>
              <a:spcBef>
                <a:spcPts val="1200"/>
              </a:spcBef>
            </a:pPr>
            <a:r>
              <a:rPr lang="en-US" sz="1600" dirty="0">
                <a:latin typeface="+mj-lt"/>
              </a:rPr>
              <a:t>The US </a:t>
            </a:r>
            <a:r>
              <a:rPr lang="en-US" sz="1600" dirty="0">
                <a:solidFill>
                  <a:srgbClr val="FF0000"/>
                </a:solidFill>
                <a:latin typeface="+mj-lt"/>
              </a:rPr>
              <a:t>life expectancy lags 42</a:t>
            </a:r>
            <a:r>
              <a:rPr lang="en-US" sz="1600" baseline="30000" dirty="0">
                <a:solidFill>
                  <a:srgbClr val="FF0000"/>
                </a:solidFill>
                <a:latin typeface="+mj-lt"/>
              </a:rPr>
              <a:t>nd</a:t>
            </a:r>
            <a:r>
              <a:rPr lang="en-US" sz="1600" dirty="0">
                <a:solidFill>
                  <a:srgbClr val="FF0000"/>
                </a:solidFill>
                <a:latin typeface="+mj-lt"/>
              </a:rPr>
              <a:t> in the world</a:t>
            </a:r>
            <a:r>
              <a:rPr lang="en-US" sz="1600" dirty="0">
                <a:latin typeface="+mj-lt"/>
              </a:rPr>
              <a:t>, after most rich nations, lagging last of the G5 (Japan, France, Germany, UK, USA) and just after Chile </a:t>
            </a:r>
            <a:r>
              <a:rPr lang="en-US" sz="1600" dirty="0" smtClean="0">
                <a:latin typeface="+mj-lt"/>
              </a:rPr>
              <a:t>and Cuba.</a:t>
            </a:r>
            <a:endParaRPr lang="en-US" sz="1600" dirty="0">
              <a:latin typeface="+mj-lt"/>
            </a:endParaRPr>
          </a:p>
          <a:p>
            <a:pPr>
              <a:spcBef>
                <a:spcPts val="1200"/>
              </a:spcBef>
            </a:pPr>
            <a:r>
              <a:rPr lang="en-US" sz="1600" dirty="0">
                <a:latin typeface="+mj-lt"/>
              </a:rPr>
              <a:t>The World Health Organization (WHO), in 2000, </a:t>
            </a:r>
            <a:r>
              <a:rPr lang="en-US" sz="1600" dirty="0">
                <a:solidFill>
                  <a:srgbClr val="FF0000"/>
                </a:solidFill>
                <a:latin typeface="+mj-lt"/>
              </a:rPr>
              <a:t>ranked the US health care system as the highest in cost, first in responsiveness, 37</a:t>
            </a:r>
            <a:r>
              <a:rPr lang="en-US" sz="1600" baseline="30000" dirty="0">
                <a:solidFill>
                  <a:srgbClr val="FF0000"/>
                </a:solidFill>
                <a:latin typeface="+mj-lt"/>
              </a:rPr>
              <a:t>th</a:t>
            </a:r>
            <a:r>
              <a:rPr lang="en-US" sz="1600" dirty="0">
                <a:solidFill>
                  <a:srgbClr val="FF0000"/>
                </a:solidFill>
                <a:latin typeface="+mj-lt"/>
              </a:rPr>
              <a:t> in overall performance, and 72</a:t>
            </a:r>
            <a:r>
              <a:rPr lang="en-US" sz="1600" baseline="30000" dirty="0">
                <a:solidFill>
                  <a:srgbClr val="FF0000"/>
                </a:solidFill>
                <a:latin typeface="+mj-lt"/>
              </a:rPr>
              <a:t>nd</a:t>
            </a:r>
            <a:r>
              <a:rPr lang="en-US" sz="1600" dirty="0">
                <a:solidFill>
                  <a:srgbClr val="FF0000"/>
                </a:solidFill>
                <a:latin typeface="+mj-lt"/>
              </a:rPr>
              <a:t> by overall level of health</a:t>
            </a:r>
            <a:r>
              <a:rPr lang="en-US" sz="1600" dirty="0">
                <a:latin typeface="+mj-lt"/>
              </a:rPr>
              <a:t> (among 191 member nations included in the study</a:t>
            </a:r>
            <a:r>
              <a:rPr lang="en-US" sz="1600" dirty="0" smtClean="0">
                <a:latin typeface="+mj-lt"/>
              </a:rPr>
              <a:t>)</a:t>
            </a:r>
          </a:p>
          <a:p>
            <a:pPr>
              <a:spcBef>
                <a:spcPts val="1200"/>
              </a:spcBef>
            </a:pPr>
            <a:r>
              <a:rPr lang="en-US" sz="1600" dirty="0">
                <a:latin typeface="+mj-lt"/>
              </a:rPr>
              <a:t>On March 23, 2010, the </a:t>
            </a:r>
            <a:r>
              <a:rPr lang="en-US" sz="1600" dirty="0">
                <a:solidFill>
                  <a:srgbClr val="FF0000"/>
                </a:solidFill>
                <a:latin typeface="+mj-lt"/>
              </a:rPr>
              <a:t>Patient Protection and Affordable Care Act </a:t>
            </a:r>
            <a:r>
              <a:rPr lang="en-US" sz="1600" dirty="0">
                <a:latin typeface="+mj-lt"/>
              </a:rPr>
              <a:t>became law, providing for major changes in health-insurance procedures</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a:t>
            </a:fld>
            <a:endParaRPr lang="en-US" dirty="0"/>
          </a:p>
        </p:txBody>
      </p:sp>
    </p:spTree>
    <p:extLst>
      <p:ext uri="{BB962C8B-B14F-4D97-AF65-F5344CB8AC3E}">
        <p14:creationId xmlns:p14="http://schemas.microsoft.com/office/powerpoint/2010/main" val="357317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fade">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pPr>
              <a:tabLst>
                <a:tab pos="2000250" algn="l"/>
              </a:tabLst>
            </a:pPr>
            <a:r>
              <a:rPr lang="en-US" dirty="0"/>
              <a:t>Use Cases </a:t>
            </a:r>
            <a:r>
              <a:rPr lang="en-US" dirty="0">
                <a:sym typeface="Wingdings" panose="05000000000000000000" pitchFamily="2" charset="2"/>
              </a:rPr>
              <a:t>– Community  Use of HIEs for Population Health</a:t>
            </a:r>
            <a:r>
              <a:rPr lang="en-US" sz="1050" b="0" dirty="0">
                <a:sym typeface="Wingdings" panose="05000000000000000000" pitchFamily="2" charset="2"/>
              </a:rPr>
              <a:t> (cont.)</a:t>
            </a:r>
            <a:endParaRPr lang="en-US" b="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253" y="1173037"/>
            <a:ext cx="5266727" cy="462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255814" y="5882050"/>
            <a:ext cx="8686800" cy="360485"/>
          </a:xfrm>
          <a:prstGeom prst="rect">
            <a:avLst/>
          </a:prstGeom>
        </p:spPr>
        <p:txBody>
          <a:bodyPr/>
          <a:lst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mj-lt"/>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mj-lt"/>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mj-lt"/>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mj-lt"/>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mj-lt"/>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marL="0" indent="0" algn="ctr">
              <a:spcBef>
                <a:spcPts val="1800"/>
              </a:spcBef>
              <a:buClr>
                <a:schemeClr val="tx1"/>
              </a:buClr>
              <a:buSzPct val="110000"/>
              <a:buNone/>
            </a:pPr>
            <a:r>
              <a:rPr lang="en-US" sz="1400" dirty="0"/>
              <a:t>Inpatient Utilization By Census Tract – Neighborhood View (Capitol Heights Area)</a:t>
            </a:r>
          </a:p>
        </p:txBody>
      </p:sp>
      <p:sp>
        <p:nvSpPr>
          <p:cNvPr id="5" name="TextBox 4"/>
          <p:cNvSpPr txBox="1"/>
          <p:nvPr/>
        </p:nvSpPr>
        <p:spPr>
          <a:xfrm>
            <a:off x="8046262" y="6127780"/>
            <a:ext cx="1043876"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CRISP</a:t>
            </a:r>
            <a:endParaRPr lang="en-US" sz="800" i="1"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50</a:t>
            </a:fld>
            <a:endParaRPr lang="en-US" dirty="0"/>
          </a:p>
        </p:txBody>
      </p:sp>
    </p:spTree>
    <p:extLst>
      <p:ext uri="{BB962C8B-B14F-4D97-AF65-F5344CB8AC3E}">
        <p14:creationId xmlns:p14="http://schemas.microsoft.com/office/powerpoint/2010/main" val="1874867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Drivers</a:t>
            </a:r>
            <a:endParaRPr lang="en-US" sz="2400" dirty="0"/>
          </a:p>
        </p:txBody>
      </p:sp>
    </p:spTree>
    <p:extLst>
      <p:ext uri="{BB962C8B-B14F-4D97-AF65-F5344CB8AC3E}">
        <p14:creationId xmlns:p14="http://schemas.microsoft.com/office/powerpoint/2010/main" val="336514335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Drivers</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2400"/>
              </a:spcBef>
            </a:pPr>
            <a:r>
              <a:rPr lang="en-US" b="1" dirty="0" smtClean="0">
                <a:latin typeface="+mj-lt"/>
              </a:rPr>
              <a:t>Incentives</a:t>
            </a:r>
            <a:r>
              <a:rPr lang="en-US" dirty="0" smtClean="0">
                <a:latin typeface="+mj-lt"/>
              </a:rPr>
              <a:t>: </a:t>
            </a:r>
            <a:br>
              <a:rPr lang="en-US" dirty="0" smtClean="0">
                <a:latin typeface="+mj-lt"/>
              </a:rPr>
            </a:br>
            <a:r>
              <a:rPr lang="en-US" dirty="0" smtClean="0">
                <a:latin typeface="+mj-lt"/>
              </a:rPr>
              <a:t/>
            </a:r>
            <a:br>
              <a:rPr lang="en-US" dirty="0" smtClean="0">
                <a:latin typeface="+mj-lt"/>
              </a:rPr>
            </a:br>
            <a:r>
              <a:rPr lang="en-US" dirty="0" smtClean="0">
                <a:latin typeface="+mj-lt"/>
              </a:rPr>
              <a:t>ARRA / HITECH </a:t>
            </a:r>
            <a:r>
              <a:rPr lang="en-US" dirty="0">
                <a:latin typeface="+mj-lt"/>
                <a:sym typeface="Wingdings" pitchFamily="2" charset="2"/>
              </a:rPr>
              <a:t> </a:t>
            </a:r>
            <a:r>
              <a:rPr lang="en-US" dirty="0" smtClean="0">
                <a:latin typeface="+mj-lt"/>
                <a:sym typeface="Wingdings" pitchFamily="2" charset="2"/>
              </a:rPr>
              <a:t>(1) EHR </a:t>
            </a:r>
            <a:r>
              <a:rPr lang="en-US" dirty="0">
                <a:latin typeface="+mj-lt"/>
                <a:sym typeface="Wingdings" pitchFamily="2" charset="2"/>
              </a:rPr>
              <a:t>adoption [Meaningful Use (MU) </a:t>
            </a:r>
            <a:r>
              <a:rPr lang="en-US" dirty="0" smtClean="0">
                <a:latin typeface="+mj-lt"/>
                <a:sym typeface="Wingdings" pitchFamily="2" charset="2"/>
              </a:rPr>
              <a:t>measures]; (2) state-wide HIEs; (3) Beacon Communities</a:t>
            </a:r>
            <a:endParaRPr lang="en-US" dirty="0">
              <a:latin typeface="+mj-lt"/>
            </a:endParaRPr>
          </a:p>
          <a:p>
            <a:pPr>
              <a:spcBef>
                <a:spcPts val="2400"/>
              </a:spcBef>
            </a:pPr>
            <a:r>
              <a:rPr lang="en-US" b="1" dirty="0" smtClean="0">
                <a:latin typeface="+mj-lt"/>
                <a:sym typeface="Wingdings" pitchFamily="2" charset="2"/>
              </a:rPr>
              <a:t>Mandates</a:t>
            </a:r>
            <a:r>
              <a:rPr lang="en-US" dirty="0" smtClean="0">
                <a:latin typeface="+mj-lt"/>
                <a:sym typeface="Wingdings" pitchFamily="2" charset="2"/>
              </a:rPr>
              <a:t>: </a:t>
            </a:r>
            <a:br>
              <a:rPr lang="en-US" dirty="0" smtClean="0">
                <a:latin typeface="+mj-lt"/>
                <a:sym typeface="Wingdings" pitchFamily="2" charset="2"/>
              </a:rPr>
            </a:br>
            <a:r>
              <a:rPr lang="en-US" dirty="0" smtClean="0">
                <a:latin typeface="+mj-lt"/>
                <a:sym typeface="Wingdings" pitchFamily="2" charset="2"/>
              </a:rPr>
              <a:t/>
            </a:r>
            <a:br>
              <a:rPr lang="en-US" dirty="0" smtClean="0">
                <a:latin typeface="+mj-lt"/>
                <a:sym typeface="Wingdings" pitchFamily="2" charset="2"/>
              </a:rPr>
            </a:br>
            <a:r>
              <a:rPr lang="en-US" dirty="0" smtClean="0">
                <a:latin typeface="+mj-lt"/>
                <a:sym typeface="Wingdings" pitchFamily="2" charset="2"/>
              </a:rPr>
              <a:t>ACA </a:t>
            </a:r>
            <a:r>
              <a:rPr lang="en-US" dirty="0">
                <a:latin typeface="+mj-lt"/>
                <a:sym typeface="Wingdings" pitchFamily="2" charset="2"/>
              </a:rPr>
              <a:t> </a:t>
            </a:r>
            <a:r>
              <a:rPr lang="en-US" dirty="0" smtClean="0">
                <a:latin typeface="+mj-lt"/>
                <a:sym typeface="Wingdings" pitchFamily="2" charset="2"/>
              </a:rPr>
              <a:t>Payment Reforms  PCMH and ACO </a:t>
            </a:r>
            <a:r>
              <a:rPr lang="en-US" dirty="0">
                <a:latin typeface="+mj-lt"/>
                <a:sym typeface="Wingdings" pitchFamily="2" charset="2"/>
              </a:rPr>
              <a:t>initiatives  Value-based  Capitated models  Population health</a:t>
            </a:r>
          </a:p>
          <a:p>
            <a:pPr>
              <a:spcBef>
                <a:spcPts val="2400"/>
              </a:spcBef>
            </a:pPr>
            <a:r>
              <a:rPr lang="en-US" b="1" dirty="0" smtClean="0">
                <a:latin typeface="+mj-lt"/>
              </a:rPr>
              <a:t>Facilitation</a:t>
            </a:r>
            <a:r>
              <a:rPr lang="en-US" dirty="0" smtClean="0">
                <a:latin typeface="+mj-lt"/>
              </a:rPr>
              <a:t>: </a:t>
            </a:r>
            <a:br>
              <a:rPr lang="en-US" dirty="0" smtClean="0">
                <a:latin typeface="+mj-lt"/>
              </a:rPr>
            </a:br>
            <a:r>
              <a:rPr lang="en-US" dirty="0" smtClean="0">
                <a:latin typeface="+mj-lt"/>
              </a:rPr>
              <a:t/>
            </a:r>
            <a:br>
              <a:rPr lang="en-US" dirty="0" smtClean="0">
                <a:latin typeface="+mj-lt"/>
              </a:rPr>
            </a:br>
            <a:r>
              <a:rPr lang="en-US" dirty="0" smtClean="0">
                <a:latin typeface="+mj-lt"/>
              </a:rPr>
              <a:t>ONC </a:t>
            </a:r>
            <a:r>
              <a:rPr lang="en-US" dirty="0">
                <a:latin typeface="+mj-lt"/>
                <a:sym typeface="Wingdings" pitchFamily="2" charset="2"/>
              </a:rPr>
              <a:t> </a:t>
            </a:r>
            <a:r>
              <a:rPr lang="en-US" dirty="0">
                <a:latin typeface="+mj-lt"/>
              </a:rPr>
              <a:t>Data Standards, integration, and sharing </a:t>
            </a:r>
            <a:r>
              <a:rPr lang="en-US" dirty="0">
                <a:latin typeface="+mj-lt"/>
                <a:sym typeface="Wingdings" pitchFamily="2" charset="2"/>
              </a:rPr>
              <a:t> Distributed models</a:t>
            </a:r>
          </a:p>
          <a:p>
            <a:pPr>
              <a:spcBef>
                <a:spcPts val="2400"/>
              </a:spcBef>
            </a:pPr>
            <a:endParaRPr lang="en-US" dirty="0">
              <a:latin typeface="+mj-lt"/>
            </a:endParaRPr>
          </a:p>
          <a:p>
            <a:pPr>
              <a:spcBef>
                <a:spcPts val="2400"/>
              </a:spcBef>
            </a:pPr>
            <a:endParaRPr lang="en-US" dirty="0">
              <a:latin typeface="+mj-lt"/>
            </a:endParaRPr>
          </a:p>
          <a:p>
            <a:pPr>
              <a:spcBef>
                <a:spcPts val="2400"/>
              </a:spcBef>
            </a:pPr>
            <a:endParaRPr lang="en-US" dirty="0">
              <a:latin typeface="+mj-lt"/>
            </a:endParaRPr>
          </a:p>
          <a:p>
            <a:pPr marL="0" indent="0">
              <a:spcBef>
                <a:spcPts val="2400"/>
              </a:spcBef>
              <a:buNone/>
            </a:pPr>
            <a:endParaRPr lang="en-US"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52</a:t>
            </a:fld>
            <a:endParaRPr lang="en-US" dirty="0"/>
          </a:p>
        </p:txBody>
      </p:sp>
    </p:spTree>
    <p:extLst>
      <p:ext uri="{BB962C8B-B14F-4D97-AF65-F5344CB8AC3E}">
        <p14:creationId xmlns:p14="http://schemas.microsoft.com/office/powerpoint/2010/main" val="7152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Drivers – </a:t>
            </a:r>
            <a:r>
              <a:rPr lang="en-US" dirty="0" smtClean="0">
                <a:sym typeface="Wingdings" panose="05000000000000000000" pitchFamily="2" charset="2"/>
              </a:rPr>
              <a:t>Incentive  EHR adoption [Meaningful Use]</a:t>
            </a:r>
            <a:endParaRPr lang="en-US" dirty="0"/>
          </a:p>
        </p:txBody>
      </p:sp>
      <p:sp>
        <p:nvSpPr>
          <p:cNvPr id="13" name="Content Placeholder 1"/>
          <p:cNvSpPr>
            <a:spLocks noGrp="1"/>
          </p:cNvSpPr>
          <p:nvPr>
            <p:ph sz="quarter" idx="4294967295"/>
          </p:nvPr>
        </p:nvSpPr>
        <p:spPr>
          <a:xfrm>
            <a:off x="1167731" y="5970266"/>
            <a:ext cx="5026937" cy="379997"/>
          </a:xfrm>
          <a:prstGeom prst="rect">
            <a:avLst/>
          </a:prstGeom>
        </p:spPr>
        <p:txBody>
          <a:bodyPr/>
          <a:lstStyle/>
          <a:p>
            <a:pPr marL="0" indent="0">
              <a:spcBef>
                <a:spcPts val="1200"/>
              </a:spcBef>
              <a:buNone/>
            </a:pPr>
            <a:r>
              <a:rPr lang="en-US" sz="1600" dirty="0">
                <a:latin typeface="+mj-lt"/>
              </a:rPr>
              <a:t>Drivers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ARRA </a:t>
            </a:r>
            <a:r>
              <a:rPr lang="en-US" sz="1600" dirty="0" smtClean="0">
                <a:latin typeface="+mj-lt"/>
                <a:sym typeface="Wingdings" panose="05000000000000000000" pitchFamily="2" charset="2"/>
              </a:rPr>
              <a:t></a:t>
            </a:r>
            <a:r>
              <a:rPr lang="en-US" sz="1600" dirty="0" smtClean="0">
                <a:latin typeface="+mj-lt"/>
              </a:rPr>
              <a:t> </a:t>
            </a:r>
            <a:r>
              <a:rPr lang="en-US" sz="1600" dirty="0">
                <a:latin typeface="+mj-lt"/>
              </a:rPr>
              <a:t>HITECH / MU of EHRs + HIEs</a:t>
            </a:r>
          </a:p>
        </p:txBody>
      </p:sp>
      <p:sp>
        <p:nvSpPr>
          <p:cNvPr id="5" name="Rectangle 4"/>
          <p:cNvSpPr/>
          <p:nvPr/>
        </p:nvSpPr>
        <p:spPr bwMode="auto">
          <a:xfrm>
            <a:off x="505068" y="3335123"/>
            <a:ext cx="1600200" cy="744682"/>
          </a:xfrm>
          <a:prstGeom prst="rect">
            <a:avLst/>
          </a:prstGeom>
          <a:solidFill>
            <a:srgbClr val="FFD96D"/>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smtClean="0">
                <a:latin typeface="+mj-lt"/>
                <a:ea typeface="Verdana" pitchFamily="34" charset="0"/>
                <a:cs typeface="Verdana" pitchFamily="34" charset="0"/>
              </a:rPr>
              <a:t>2009 HITECH </a:t>
            </a:r>
            <a:r>
              <a:rPr lang="en-US" sz="1600" dirty="0">
                <a:latin typeface="+mj-lt"/>
                <a:ea typeface="Verdana" pitchFamily="34" charset="0"/>
                <a:cs typeface="Verdana" pitchFamily="34" charset="0"/>
              </a:rPr>
              <a:t>Policies</a:t>
            </a:r>
          </a:p>
        </p:txBody>
      </p:sp>
      <p:sp>
        <p:nvSpPr>
          <p:cNvPr id="7" name="Down Arrow 6"/>
          <p:cNvSpPr/>
          <p:nvPr/>
        </p:nvSpPr>
        <p:spPr bwMode="auto">
          <a:xfrm>
            <a:off x="873368" y="2230223"/>
            <a:ext cx="838200" cy="1104900"/>
          </a:xfrm>
          <a:prstGeom prst="downArrow">
            <a:avLst/>
          </a:prstGeom>
          <a:solidFill>
            <a:srgbClr val="BEDCDC"/>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mj-lt"/>
              <a:ea typeface="Verdana" pitchFamily="34" charset="0"/>
              <a:cs typeface="Verdana" pitchFamily="34" charset="0"/>
            </a:endParaRPr>
          </a:p>
        </p:txBody>
      </p:sp>
      <p:sp>
        <p:nvSpPr>
          <p:cNvPr id="8" name="Down Arrow 7"/>
          <p:cNvSpPr/>
          <p:nvPr/>
        </p:nvSpPr>
        <p:spPr bwMode="auto">
          <a:xfrm>
            <a:off x="2689468" y="2555806"/>
            <a:ext cx="1066800" cy="1406236"/>
          </a:xfrm>
          <a:prstGeom prst="downArrow">
            <a:avLst/>
          </a:prstGeom>
          <a:solidFill>
            <a:srgbClr val="BEDCDC"/>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smtClean="0">
                <a:latin typeface="+mj-lt"/>
                <a:ea typeface="Verdana" pitchFamily="34" charset="0"/>
                <a:cs typeface="Verdana" pitchFamily="34" charset="0"/>
              </a:rPr>
              <a:t>Stage 1</a:t>
            </a:r>
            <a:endParaRPr lang="en-US" sz="1600" dirty="0">
              <a:latin typeface="+mj-lt"/>
              <a:ea typeface="Verdana" pitchFamily="34" charset="0"/>
              <a:cs typeface="Verdana" pitchFamily="34" charset="0"/>
            </a:endParaRPr>
          </a:p>
        </p:txBody>
      </p:sp>
      <p:sp>
        <p:nvSpPr>
          <p:cNvPr id="9" name="Down Arrow 8"/>
          <p:cNvSpPr/>
          <p:nvPr/>
        </p:nvSpPr>
        <p:spPr bwMode="auto">
          <a:xfrm>
            <a:off x="4619868" y="2555806"/>
            <a:ext cx="1295400" cy="2033016"/>
          </a:xfrm>
          <a:prstGeom prst="downArrow">
            <a:avLst/>
          </a:prstGeom>
          <a:solidFill>
            <a:srgbClr val="BEDCDC"/>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a:latin typeface="+mj-lt"/>
                <a:ea typeface="Verdana" pitchFamily="34" charset="0"/>
                <a:cs typeface="Verdana" pitchFamily="34" charset="0"/>
              </a:rPr>
              <a:t>Stage 2</a:t>
            </a:r>
          </a:p>
        </p:txBody>
      </p:sp>
      <p:sp>
        <p:nvSpPr>
          <p:cNvPr id="10" name="Down Arrow 9"/>
          <p:cNvSpPr/>
          <p:nvPr/>
        </p:nvSpPr>
        <p:spPr bwMode="auto">
          <a:xfrm>
            <a:off x="6410568" y="2327205"/>
            <a:ext cx="1447800" cy="2710943"/>
          </a:xfrm>
          <a:prstGeom prst="downArrow">
            <a:avLst/>
          </a:prstGeom>
          <a:solidFill>
            <a:srgbClr val="BEDCDC"/>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1600" dirty="0">
                <a:latin typeface="+mj-lt"/>
                <a:ea typeface="Verdana" pitchFamily="34" charset="0"/>
                <a:cs typeface="Verdana" pitchFamily="34" charset="0"/>
              </a:rPr>
              <a:t>Stage 3</a:t>
            </a:r>
          </a:p>
        </p:txBody>
      </p:sp>
      <p:sp>
        <p:nvSpPr>
          <p:cNvPr id="11" name="Right Arrow 10"/>
          <p:cNvSpPr/>
          <p:nvPr/>
        </p:nvSpPr>
        <p:spPr bwMode="auto">
          <a:xfrm>
            <a:off x="720968" y="1184205"/>
            <a:ext cx="8077200" cy="1905000"/>
          </a:xfrm>
          <a:prstGeom prst="rightArrow">
            <a:avLst/>
          </a:prstGeom>
          <a:solidFill>
            <a:srgbClr val="BEDCDC"/>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en-US" sz="2000" b="1" dirty="0">
                <a:latin typeface="+mj-lt"/>
                <a:ea typeface="Verdana" pitchFamily="34" charset="0"/>
                <a:cs typeface="Verdana" pitchFamily="34" charset="0"/>
              </a:rPr>
              <a:t>HIT-Enabled Health Reform</a:t>
            </a:r>
          </a:p>
        </p:txBody>
      </p:sp>
      <p:sp>
        <p:nvSpPr>
          <p:cNvPr id="12" name="Rectangle 11"/>
          <p:cNvSpPr/>
          <p:nvPr/>
        </p:nvSpPr>
        <p:spPr bwMode="auto">
          <a:xfrm>
            <a:off x="2168768" y="3962042"/>
            <a:ext cx="2108200" cy="928116"/>
          </a:xfrm>
          <a:prstGeom prst="rect">
            <a:avLst/>
          </a:prstGeom>
          <a:solidFill>
            <a:srgbClr val="FFD96D"/>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a:latin typeface="+mj-lt"/>
                <a:ea typeface="Verdana" pitchFamily="34" charset="0"/>
                <a:cs typeface="Verdana" pitchFamily="34" charset="0"/>
              </a:rPr>
              <a:t>2011 Criteria</a:t>
            </a:r>
            <a:br>
              <a:rPr lang="en-US" sz="1600" dirty="0">
                <a:latin typeface="+mj-lt"/>
                <a:ea typeface="Verdana" pitchFamily="34" charset="0"/>
                <a:cs typeface="Verdana" pitchFamily="34" charset="0"/>
              </a:rPr>
            </a:br>
            <a:r>
              <a:rPr lang="en-US" sz="1600" dirty="0" smtClean="0">
                <a:latin typeface="+mj-lt"/>
                <a:ea typeface="Verdana" pitchFamily="34" charset="0"/>
                <a:cs typeface="Verdana" pitchFamily="34" charset="0"/>
              </a:rPr>
              <a:t>(Capture </a:t>
            </a:r>
            <a:r>
              <a:rPr lang="en-US" sz="1600" dirty="0">
                <a:latin typeface="+mj-lt"/>
                <a:ea typeface="Verdana" pitchFamily="34" charset="0"/>
                <a:cs typeface="Verdana" pitchFamily="34" charset="0"/>
              </a:rPr>
              <a:t>&amp; </a:t>
            </a:r>
            <a:r>
              <a:rPr lang="en-US" sz="1600" dirty="0" smtClean="0">
                <a:latin typeface="+mj-lt"/>
                <a:ea typeface="Verdana" pitchFamily="34" charset="0"/>
                <a:cs typeface="Verdana" pitchFamily="34" charset="0"/>
              </a:rPr>
              <a:t>Share</a:t>
            </a:r>
            <a:r>
              <a:rPr lang="en-US" sz="1600" dirty="0">
                <a:latin typeface="+mj-lt"/>
                <a:ea typeface="Verdana" pitchFamily="34" charset="0"/>
                <a:cs typeface="Verdana" pitchFamily="34" charset="0"/>
              </a:rPr>
              <a:t>)</a:t>
            </a:r>
          </a:p>
        </p:txBody>
      </p:sp>
      <p:sp>
        <p:nvSpPr>
          <p:cNvPr id="14" name="Rectangle 13"/>
          <p:cNvSpPr/>
          <p:nvPr/>
        </p:nvSpPr>
        <p:spPr bwMode="auto">
          <a:xfrm>
            <a:off x="4340468" y="4588822"/>
            <a:ext cx="1854200" cy="928116"/>
          </a:xfrm>
          <a:prstGeom prst="rect">
            <a:avLst/>
          </a:prstGeom>
          <a:solidFill>
            <a:srgbClr val="FFD96D"/>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smtClean="0">
                <a:latin typeface="+mj-lt"/>
                <a:ea typeface="Verdana" pitchFamily="34" charset="0"/>
                <a:cs typeface="Verdana" pitchFamily="34" charset="0"/>
              </a:rPr>
              <a:t>2013 </a:t>
            </a:r>
            <a:r>
              <a:rPr lang="en-US" sz="1600" dirty="0">
                <a:latin typeface="+mj-lt"/>
                <a:ea typeface="Verdana" pitchFamily="34" charset="0"/>
                <a:cs typeface="Verdana" pitchFamily="34" charset="0"/>
              </a:rPr>
              <a:t>Criteria</a:t>
            </a:r>
            <a:br>
              <a:rPr lang="en-US" sz="1600" dirty="0">
                <a:latin typeface="+mj-lt"/>
                <a:ea typeface="Verdana" pitchFamily="34" charset="0"/>
                <a:cs typeface="Verdana" pitchFamily="34" charset="0"/>
              </a:rPr>
            </a:br>
            <a:r>
              <a:rPr lang="en-US" sz="1600" dirty="0" smtClean="0">
                <a:latin typeface="+mj-lt"/>
                <a:ea typeface="Verdana" pitchFamily="34" charset="0"/>
                <a:cs typeface="Verdana" pitchFamily="34" charset="0"/>
              </a:rPr>
              <a:t>(</a:t>
            </a:r>
            <a:r>
              <a:rPr lang="en-US" sz="1600" dirty="0" smtClean="0">
                <a:ea typeface="Verdana" pitchFamily="34" charset="0"/>
                <a:cs typeface="Verdana" pitchFamily="34" charset="0"/>
              </a:rPr>
              <a:t>Advanced Care</a:t>
            </a:r>
            <a:r>
              <a:rPr lang="en-US" sz="1600" dirty="0" smtClean="0">
                <a:latin typeface="+mj-lt"/>
                <a:ea typeface="Verdana" pitchFamily="34" charset="0"/>
                <a:cs typeface="Verdana" pitchFamily="34" charset="0"/>
              </a:rPr>
              <a:t>)</a:t>
            </a:r>
            <a:endParaRPr lang="en-US" sz="1600" dirty="0">
              <a:latin typeface="+mj-lt"/>
              <a:ea typeface="Verdana" pitchFamily="34" charset="0"/>
              <a:cs typeface="Verdana" pitchFamily="34" charset="0"/>
            </a:endParaRPr>
          </a:p>
        </p:txBody>
      </p:sp>
      <p:sp>
        <p:nvSpPr>
          <p:cNvPr id="15" name="Rectangle 14"/>
          <p:cNvSpPr/>
          <p:nvPr/>
        </p:nvSpPr>
        <p:spPr bwMode="auto">
          <a:xfrm>
            <a:off x="6258168" y="5052880"/>
            <a:ext cx="1854200" cy="928116"/>
          </a:xfrm>
          <a:prstGeom prst="rect">
            <a:avLst/>
          </a:prstGeom>
          <a:solidFill>
            <a:srgbClr val="FFD96D"/>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sz="1600" dirty="0" smtClean="0">
                <a:latin typeface="+mj-lt"/>
                <a:ea typeface="Verdana" pitchFamily="34" charset="0"/>
                <a:cs typeface="Verdana" pitchFamily="34" charset="0"/>
              </a:rPr>
              <a:t>2015 </a:t>
            </a:r>
            <a:r>
              <a:rPr lang="en-US" sz="1600" dirty="0">
                <a:latin typeface="+mj-lt"/>
                <a:ea typeface="Verdana" pitchFamily="34" charset="0"/>
                <a:cs typeface="Verdana" pitchFamily="34" charset="0"/>
              </a:rPr>
              <a:t>Criteria</a:t>
            </a:r>
            <a:br>
              <a:rPr lang="en-US" sz="1600" dirty="0">
                <a:latin typeface="+mj-lt"/>
                <a:ea typeface="Verdana" pitchFamily="34" charset="0"/>
                <a:cs typeface="Verdana" pitchFamily="34" charset="0"/>
              </a:rPr>
            </a:br>
            <a:r>
              <a:rPr lang="en-US" sz="1400" dirty="0" smtClean="0">
                <a:latin typeface="+mj-lt"/>
                <a:ea typeface="Verdana" pitchFamily="34" charset="0"/>
                <a:cs typeface="Verdana" pitchFamily="34" charset="0"/>
              </a:rPr>
              <a:t>(Improved Outcome)</a:t>
            </a:r>
            <a:endParaRPr lang="en-US" sz="1400" dirty="0">
              <a:latin typeface="+mj-lt"/>
              <a:ea typeface="Verdana" pitchFamily="34" charset="0"/>
              <a:cs typeface="Verdana" pitchFamily="34" charset="0"/>
            </a:endParaRPr>
          </a:p>
        </p:txBody>
      </p:sp>
      <p:pic>
        <p:nvPicPr>
          <p:cNvPr id="1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568" y="5442823"/>
            <a:ext cx="796925" cy="72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53</a:t>
            </a:fld>
            <a:endParaRPr lang="en-US" dirty="0"/>
          </a:p>
        </p:txBody>
      </p:sp>
    </p:spTree>
    <p:extLst>
      <p:ext uri="{BB962C8B-B14F-4D97-AF65-F5344CB8AC3E}">
        <p14:creationId xmlns:p14="http://schemas.microsoft.com/office/powerpoint/2010/main" val="315469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Drivers – Incentive  EHR adoption [Meaningful Use</a:t>
            </a:r>
            <a:r>
              <a:rPr lang="en-US" dirty="0" smtClean="0"/>
              <a:t>]</a:t>
            </a:r>
            <a:r>
              <a:rPr lang="en-US" sz="1400" b="0" dirty="0" smtClean="0"/>
              <a:t> (cont.)</a:t>
            </a:r>
            <a:endParaRPr lang="en-US" b="0" dirty="0"/>
          </a:p>
        </p:txBody>
      </p:sp>
      <p:sp>
        <p:nvSpPr>
          <p:cNvPr id="5" name="TextBox 8"/>
          <p:cNvSpPr txBox="1">
            <a:spLocks noChangeArrowheads="1"/>
          </p:cNvSpPr>
          <p:nvPr/>
        </p:nvSpPr>
        <p:spPr bwMode="auto">
          <a:xfrm>
            <a:off x="1752600" y="5654372"/>
            <a:ext cx="563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smtClean="0">
                <a:latin typeface="+mj-lt"/>
              </a:rPr>
              <a:t>Percentage of EHR systems among office-based physicians</a:t>
            </a:r>
            <a:endParaRPr lang="en-US" sz="1400" dirty="0">
              <a:latin typeface="+mj-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09" y="1507417"/>
            <a:ext cx="7219582" cy="375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54</a:t>
            </a:fld>
            <a:endParaRPr lang="en-US" dirty="0"/>
          </a:p>
        </p:txBody>
      </p:sp>
    </p:spTree>
    <p:extLst>
      <p:ext uri="{BB962C8B-B14F-4D97-AF65-F5344CB8AC3E}">
        <p14:creationId xmlns:p14="http://schemas.microsoft.com/office/powerpoint/2010/main" val="386415856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Drivers – Mandate  Accountable Care Organizations (ACO</a:t>
            </a:r>
            <a:r>
              <a:rPr lang="en-US" dirty="0" smtClean="0"/>
              <a:t>)</a:t>
            </a:r>
            <a:endParaRPr lang="en-US" dirty="0"/>
          </a:p>
        </p:txBody>
      </p:sp>
      <p:sp>
        <p:nvSpPr>
          <p:cNvPr id="2" name="Content Placeholder 1"/>
          <p:cNvSpPr>
            <a:spLocks noGrp="1"/>
          </p:cNvSpPr>
          <p:nvPr>
            <p:ph idx="1"/>
          </p:nvPr>
        </p:nvSpPr>
        <p:spPr/>
        <p:txBody>
          <a:bodyPr/>
          <a:lstStyle/>
          <a:p>
            <a:pPr>
              <a:spcBef>
                <a:spcPts val="1800"/>
              </a:spcBef>
            </a:pPr>
            <a:r>
              <a:rPr lang="en-US" sz="1600" dirty="0" smtClean="0">
                <a:latin typeface="+mj-lt"/>
              </a:rPr>
              <a:t>ACO are networks of providers with unifies governance that assume risk for the quality and total cost of the care they deliver.</a:t>
            </a:r>
          </a:p>
          <a:p>
            <a:pPr>
              <a:spcBef>
                <a:spcPts val="1800"/>
              </a:spcBef>
              <a:spcAft>
                <a:spcPts val="600"/>
              </a:spcAft>
            </a:pPr>
            <a:r>
              <a:rPr lang="en-US" sz="1600" dirty="0" smtClean="0">
                <a:latin typeface="+mj-lt"/>
                <a:sym typeface="Wingdings" pitchFamily="2" charset="2"/>
              </a:rPr>
              <a:t>An ACO:</a:t>
            </a:r>
          </a:p>
          <a:p>
            <a:pPr lvl="1">
              <a:spcBef>
                <a:spcPts val="0"/>
              </a:spcBef>
              <a:spcAft>
                <a:spcPts val="400"/>
              </a:spcAft>
              <a:buSzPct val="100000"/>
              <a:buFont typeface="Courier New" pitchFamily="49" charset="0"/>
              <a:buChar char="o"/>
            </a:pPr>
            <a:r>
              <a:rPr lang="en-US" sz="1600" dirty="0" smtClean="0">
                <a:latin typeface="+mj-lt"/>
              </a:rPr>
              <a:t>Authorization: </a:t>
            </a:r>
            <a:r>
              <a:rPr lang="en-US" sz="1600" b="1" dirty="0" smtClean="0">
                <a:latin typeface="+mj-lt"/>
              </a:rPr>
              <a:t>ACA</a:t>
            </a:r>
            <a:r>
              <a:rPr lang="en-US" sz="1600" dirty="0" smtClean="0">
                <a:latin typeface="+mj-lt"/>
              </a:rPr>
              <a:t> (2010)</a:t>
            </a:r>
          </a:p>
          <a:p>
            <a:pPr lvl="1">
              <a:spcBef>
                <a:spcPts val="0"/>
              </a:spcBef>
              <a:spcAft>
                <a:spcPts val="400"/>
              </a:spcAft>
              <a:buSzPct val="100000"/>
              <a:buFont typeface="Courier New" pitchFamily="49" charset="0"/>
              <a:buChar char="o"/>
            </a:pPr>
            <a:r>
              <a:rPr lang="en-US" sz="1600" dirty="0">
                <a:latin typeface="+mj-lt"/>
              </a:rPr>
              <a:t>Aims: </a:t>
            </a:r>
            <a:r>
              <a:rPr lang="en-US" sz="1600" b="1" dirty="0">
                <a:latin typeface="+mj-lt"/>
              </a:rPr>
              <a:t>Triple Aims </a:t>
            </a:r>
            <a:r>
              <a:rPr lang="en-US" sz="1600" dirty="0">
                <a:latin typeface="+mj-lt"/>
              </a:rPr>
              <a:t>(improve health, improve care, and lower cost)</a:t>
            </a:r>
          </a:p>
          <a:p>
            <a:pPr lvl="1">
              <a:spcBef>
                <a:spcPts val="0"/>
              </a:spcBef>
              <a:spcAft>
                <a:spcPts val="400"/>
              </a:spcAft>
              <a:buSzPct val="100000"/>
              <a:buFont typeface="Courier New" pitchFamily="49" charset="0"/>
              <a:buChar char="o"/>
            </a:pPr>
            <a:r>
              <a:rPr lang="en-US" sz="1600" dirty="0" smtClean="0">
                <a:latin typeface="+mj-lt"/>
              </a:rPr>
              <a:t>Plans: </a:t>
            </a:r>
            <a:r>
              <a:rPr lang="en-US" sz="1600" b="1" dirty="0" smtClean="0">
                <a:latin typeface="+mj-lt"/>
              </a:rPr>
              <a:t>400+</a:t>
            </a:r>
            <a:r>
              <a:rPr lang="en-US" sz="1600" dirty="0" smtClean="0">
                <a:latin typeface="+mj-lt"/>
              </a:rPr>
              <a:t> / Memberships: 4m</a:t>
            </a:r>
          </a:p>
          <a:p>
            <a:pPr lvl="1">
              <a:spcBef>
                <a:spcPts val="0"/>
              </a:spcBef>
              <a:spcAft>
                <a:spcPts val="400"/>
              </a:spcAft>
              <a:buSzPct val="100000"/>
              <a:buFont typeface="Courier New" pitchFamily="49" charset="0"/>
              <a:buChar char="o"/>
            </a:pPr>
            <a:r>
              <a:rPr lang="en-US" sz="1600" dirty="0">
                <a:latin typeface="+mj-lt"/>
              </a:rPr>
              <a:t>Leadership: </a:t>
            </a:r>
            <a:r>
              <a:rPr lang="en-US" sz="1600" b="1" dirty="0">
                <a:latin typeface="+mj-lt"/>
              </a:rPr>
              <a:t>Physician-led</a:t>
            </a:r>
            <a:r>
              <a:rPr lang="en-US" sz="1600" dirty="0">
                <a:latin typeface="+mj-lt"/>
              </a:rPr>
              <a:t> organizations</a:t>
            </a:r>
          </a:p>
          <a:p>
            <a:pPr lvl="1">
              <a:spcBef>
                <a:spcPts val="0"/>
              </a:spcBef>
              <a:spcAft>
                <a:spcPts val="400"/>
              </a:spcAft>
              <a:buSzPct val="100000"/>
              <a:buFont typeface="Courier New" pitchFamily="49" charset="0"/>
              <a:buChar char="o"/>
            </a:pPr>
            <a:r>
              <a:rPr lang="en-US" sz="1600" dirty="0" smtClean="0">
                <a:latin typeface="+mj-lt"/>
              </a:rPr>
              <a:t>Focus</a:t>
            </a:r>
            <a:r>
              <a:rPr lang="en-US" sz="1600" dirty="0">
                <a:latin typeface="+mj-lt"/>
              </a:rPr>
              <a:t>: </a:t>
            </a:r>
            <a:r>
              <a:rPr lang="en-US" sz="1600" b="1" dirty="0">
                <a:latin typeface="+mj-lt"/>
              </a:rPr>
              <a:t>Population</a:t>
            </a:r>
            <a:r>
              <a:rPr lang="en-US" sz="1600" dirty="0">
                <a:latin typeface="+mj-lt"/>
              </a:rPr>
              <a:t> health </a:t>
            </a:r>
            <a:r>
              <a:rPr lang="en-US" sz="1600" dirty="0" smtClean="0">
                <a:latin typeface="+mj-lt"/>
              </a:rPr>
              <a:t>management &amp; </a:t>
            </a:r>
            <a:r>
              <a:rPr lang="en-US" sz="1600" b="1" dirty="0" smtClean="0">
                <a:latin typeface="+mj-lt"/>
              </a:rPr>
              <a:t>PCP</a:t>
            </a:r>
            <a:endParaRPr lang="en-US" sz="1600" b="1" dirty="0">
              <a:latin typeface="+mj-lt"/>
            </a:endParaRPr>
          </a:p>
          <a:p>
            <a:pPr lvl="1">
              <a:spcBef>
                <a:spcPts val="0"/>
              </a:spcBef>
              <a:spcAft>
                <a:spcPts val="400"/>
              </a:spcAft>
              <a:buSzPct val="100000"/>
              <a:buFont typeface="Courier New" pitchFamily="49" charset="0"/>
              <a:buChar char="o"/>
            </a:pPr>
            <a:r>
              <a:rPr lang="en-US" sz="1600" dirty="0" smtClean="0">
                <a:latin typeface="+mj-lt"/>
              </a:rPr>
              <a:t>Population: Considerable population (&gt;5000) </a:t>
            </a:r>
            <a:r>
              <a:rPr lang="en-US" sz="1600" dirty="0" smtClean="0">
                <a:latin typeface="+mj-lt"/>
                <a:sym typeface="Wingdings" pitchFamily="2" charset="2"/>
              </a:rPr>
              <a:t> big data / provider variability</a:t>
            </a:r>
            <a:endParaRPr lang="en-US" sz="1600" dirty="0" smtClean="0">
              <a:latin typeface="+mj-lt"/>
            </a:endParaRPr>
          </a:p>
          <a:p>
            <a:pPr lvl="1">
              <a:spcBef>
                <a:spcPts val="0"/>
              </a:spcBef>
              <a:spcAft>
                <a:spcPts val="400"/>
              </a:spcAft>
              <a:buSzPct val="100000"/>
              <a:buFont typeface="Courier New" pitchFamily="49" charset="0"/>
              <a:buChar char="o"/>
            </a:pPr>
            <a:r>
              <a:rPr lang="en-US" sz="1600" dirty="0" smtClean="0">
                <a:latin typeface="+mj-lt"/>
              </a:rPr>
              <a:t>Contract: 3 years</a:t>
            </a:r>
          </a:p>
          <a:p>
            <a:pPr lvl="1">
              <a:spcBef>
                <a:spcPts val="0"/>
              </a:spcBef>
              <a:spcAft>
                <a:spcPts val="400"/>
              </a:spcAft>
              <a:buSzPct val="100000"/>
              <a:buFont typeface="Courier New" pitchFamily="49" charset="0"/>
              <a:buChar char="o"/>
            </a:pPr>
            <a:r>
              <a:rPr lang="en-US" sz="1600" dirty="0" smtClean="0">
                <a:latin typeface="+mj-lt"/>
              </a:rPr>
              <a:t>Measures: Provide </a:t>
            </a:r>
            <a:r>
              <a:rPr lang="en-US" sz="1600" b="1" dirty="0" smtClean="0">
                <a:latin typeface="+mj-lt"/>
              </a:rPr>
              <a:t>quality benchmarking</a:t>
            </a:r>
            <a:r>
              <a:rPr lang="en-US" sz="1600" dirty="0" smtClean="0">
                <a:latin typeface="+mj-lt"/>
              </a:rPr>
              <a:t>, reporting, and tracking</a:t>
            </a:r>
          </a:p>
          <a:p>
            <a:pPr lvl="1">
              <a:spcBef>
                <a:spcPts val="0"/>
              </a:spcBef>
              <a:spcAft>
                <a:spcPts val="400"/>
              </a:spcAft>
              <a:buSzPct val="100000"/>
              <a:buFont typeface="Courier New" pitchFamily="49" charset="0"/>
              <a:buChar char="o"/>
            </a:pPr>
            <a:r>
              <a:rPr lang="en-US" sz="1600" dirty="0" smtClean="0">
                <a:latin typeface="+mj-lt"/>
              </a:rPr>
              <a:t>Membership: </a:t>
            </a:r>
            <a:r>
              <a:rPr lang="en-US" sz="1600" b="1" dirty="0" smtClean="0">
                <a:latin typeface="+mj-lt"/>
              </a:rPr>
              <a:t>No patient lock-in</a:t>
            </a:r>
            <a:r>
              <a:rPr lang="en-US" sz="1600" dirty="0" smtClean="0">
                <a:latin typeface="+mj-lt"/>
              </a:rPr>
              <a:t> (in contrast with HMOs)</a:t>
            </a:r>
          </a:p>
          <a:p>
            <a:pPr lvl="1">
              <a:spcBef>
                <a:spcPts val="0"/>
              </a:spcBef>
              <a:spcAft>
                <a:spcPts val="400"/>
              </a:spcAft>
              <a:buSzPct val="100000"/>
              <a:buFont typeface="Courier New" pitchFamily="49" charset="0"/>
              <a:buChar char="o"/>
            </a:pPr>
            <a:r>
              <a:rPr lang="en-US" sz="1600" dirty="0" smtClean="0">
                <a:latin typeface="+mj-lt"/>
              </a:rPr>
              <a:t>Financial</a:t>
            </a:r>
            <a:r>
              <a:rPr lang="en-US" sz="1600" dirty="0">
                <a:latin typeface="+mj-lt"/>
              </a:rPr>
              <a:t>: </a:t>
            </a:r>
            <a:r>
              <a:rPr lang="en-US" sz="1600" b="1" dirty="0">
                <a:latin typeface="+mj-lt"/>
              </a:rPr>
              <a:t>Shared saving</a:t>
            </a:r>
            <a:r>
              <a:rPr lang="en-US" sz="1600" dirty="0">
                <a:latin typeface="+mj-lt"/>
              </a:rPr>
              <a:t> (upward risk) and penalties (downward risk)</a:t>
            </a:r>
          </a:p>
          <a:p>
            <a:pPr lvl="1">
              <a:spcBef>
                <a:spcPts val="0"/>
              </a:spcBef>
              <a:spcAft>
                <a:spcPts val="400"/>
              </a:spcAft>
              <a:buSzPct val="100000"/>
              <a:buFont typeface="Courier New" pitchFamily="49" charset="0"/>
              <a:buChar char="o"/>
            </a:pPr>
            <a:r>
              <a:rPr lang="en-US" sz="1600" dirty="0">
                <a:latin typeface="+mj-lt"/>
              </a:rPr>
              <a:t>Future: Moving to the </a:t>
            </a:r>
            <a:r>
              <a:rPr lang="en-US" sz="1600" b="1" dirty="0">
                <a:latin typeface="+mj-lt"/>
              </a:rPr>
              <a:t>global capitation model </a:t>
            </a:r>
            <a:r>
              <a:rPr lang="en-US" sz="1600" dirty="0">
                <a:latin typeface="+mj-lt"/>
              </a:rPr>
              <a:t>/ </a:t>
            </a:r>
            <a:r>
              <a:rPr lang="en-US" sz="1600" dirty="0" smtClean="0">
                <a:latin typeface="+mj-lt"/>
              </a:rPr>
              <a:t>P4P</a:t>
            </a:r>
          </a:p>
          <a:p>
            <a:pPr lvl="1">
              <a:spcBef>
                <a:spcPts val="0"/>
              </a:spcBef>
              <a:spcAft>
                <a:spcPts val="400"/>
              </a:spcAft>
              <a:buSzPct val="100000"/>
              <a:buFont typeface="Courier New" pitchFamily="49" charset="0"/>
              <a:buChar char="o"/>
            </a:pPr>
            <a:r>
              <a:rPr lang="en-US" sz="1600" dirty="0" smtClean="0">
                <a:latin typeface="+mj-lt"/>
              </a:rPr>
              <a:t>HIT Drivers: Meaningful Use (</a:t>
            </a:r>
            <a:r>
              <a:rPr lang="en-US" sz="1600" b="1" dirty="0" smtClean="0">
                <a:latin typeface="+mj-lt"/>
              </a:rPr>
              <a:t>MU</a:t>
            </a:r>
            <a:r>
              <a:rPr lang="en-US" sz="1600" dirty="0" smtClean="0">
                <a:latin typeface="+mj-lt"/>
              </a:rPr>
              <a:t> </a:t>
            </a:r>
            <a:r>
              <a:rPr lang="en-US" sz="1600" dirty="0" smtClean="0">
                <a:latin typeface="+mj-lt"/>
                <a:sym typeface="Wingdings" pitchFamily="2" charset="2"/>
              </a:rPr>
              <a:t></a:t>
            </a:r>
            <a:r>
              <a:rPr lang="en-US" sz="1600" dirty="0" smtClean="0">
                <a:latin typeface="+mj-lt"/>
              </a:rPr>
              <a:t> EHR adoption </a:t>
            </a:r>
            <a:r>
              <a:rPr lang="en-US" sz="1600" dirty="0" smtClean="0">
                <a:latin typeface="+mj-lt"/>
                <a:sym typeface="Wingdings" pitchFamily="2" charset="2"/>
              </a:rPr>
              <a:t></a:t>
            </a:r>
            <a:r>
              <a:rPr lang="en-US" sz="1600" dirty="0" smtClean="0">
                <a:latin typeface="+mj-lt"/>
              </a:rPr>
              <a:t> CDRs) and Health Information Exchanges (</a:t>
            </a:r>
            <a:r>
              <a:rPr lang="en-US" sz="1600" b="1" dirty="0" smtClean="0">
                <a:latin typeface="+mj-lt"/>
              </a:rPr>
              <a:t>HIEs</a:t>
            </a:r>
            <a:r>
              <a:rPr lang="en-US" sz="1600" dirty="0" smtClean="0">
                <a:latin typeface="+mj-lt"/>
              </a:rPr>
              <a:t>)</a:t>
            </a:r>
            <a:endParaRPr lang="en-US" sz="1600" dirty="0">
              <a:latin typeface="+mj-lt"/>
            </a:endParaRPr>
          </a:p>
          <a:p>
            <a:pPr lvl="1">
              <a:spcBef>
                <a:spcPts val="600"/>
              </a:spcBef>
              <a:spcAft>
                <a:spcPts val="400"/>
              </a:spcAft>
              <a:buSzPct val="100000"/>
              <a:buFont typeface="Courier New" pitchFamily="49" charset="0"/>
              <a:buChar char="o"/>
            </a:pPr>
            <a:endParaRPr lang="en-US" sz="1600" dirty="0" smtClean="0">
              <a:latin typeface="+mj-lt"/>
            </a:endParaRPr>
          </a:p>
          <a:p>
            <a:endParaRPr lang="en-US" sz="1600" dirty="0">
              <a:latin typeface="+mj-lt"/>
            </a:endParaRPr>
          </a:p>
        </p:txBody>
      </p:sp>
      <p:sp>
        <p:nvSpPr>
          <p:cNvPr id="7" name="Slide Number Placeholder 6"/>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55</a:t>
            </a:fld>
            <a:endParaRPr lang="en-US" dirty="0"/>
          </a:p>
        </p:txBody>
      </p:sp>
    </p:spTree>
    <p:extLst>
      <p:ext uri="{BB962C8B-B14F-4D97-AF65-F5344CB8AC3E}">
        <p14:creationId xmlns:p14="http://schemas.microsoft.com/office/powerpoint/2010/main" val="2239333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fade">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fade">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6"/>
          <p:cNvSpPr/>
          <p:nvPr/>
        </p:nvSpPr>
        <p:spPr bwMode="auto">
          <a:xfrm>
            <a:off x="12700" y="1054100"/>
            <a:ext cx="6337300" cy="5118099"/>
          </a:xfrm>
          <a:prstGeom prst="upArrow">
            <a:avLst>
              <a:gd name="adj1" fmla="val 91487"/>
              <a:gd name="adj2" fmla="val 16690"/>
            </a:avLst>
          </a:prstGeom>
          <a:solidFill>
            <a:srgbClr val="E7F4F5"/>
          </a:solidFill>
          <a:ln w="9525" cap="flat" cmpd="sng" algn="ctr">
            <a:solidFill>
              <a:schemeClr val="bg1">
                <a:lumMod val="65000"/>
              </a:schemeClr>
            </a:solidFill>
            <a:prstDash val="lg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2" name="Up Arrow 51"/>
          <p:cNvSpPr/>
          <p:nvPr/>
        </p:nvSpPr>
        <p:spPr bwMode="auto">
          <a:xfrm>
            <a:off x="4207077" y="3048000"/>
            <a:ext cx="1406323" cy="1436300"/>
          </a:xfrm>
          <a:prstGeom prst="upArrow">
            <a:avLst>
              <a:gd name="adj1" fmla="val 86827"/>
              <a:gd name="adj2" fmla="val 21903"/>
            </a:avLst>
          </a:prstGeom>
          <a:solidFill>
            <a:srgbClr val="E7F4F5"/>
          </a:solidFill>
          <a:ln w="9525" cap="flat" cmpd="sng" algn="ctr">
            <a:solidFill>
              <a:schemeClr val="bg1">
                <a:lumMod val="65000"/>
              </a:schemeClr>
            </a:solidFill>
            <a:prstDash val="lg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 name="Title 4"/>
          <p:cNvSpPr>
            <a:spLocks noGrp="1"/>
          </p:cNvSpPr>
          <p:nvPr>
            <p:ph type="title"/>
          </p:nvPr>
        </p:nvSpPr>
        <p:spPr/>
        <p:txBody>
          <a:bodyPr/>
          <a:lstStyle/>
          <a:p>
            <a:r>
              <a:rPr lang="en-US" dirty="0"/>
              <a:t>Drivers – Mandate  Policy Mandates and IT </a:t>
            </a:r>
            <a:r>
              <a:rPr lang="en-US" dirty="0" smtClean="0"/>
              <a:t>Systems</a:t>
            </a:r>
            <a:endParaRPr lang="en-US" dirty="0"/>
          </a:p>
        </p:txBody>
      </p:sp>
      <p:cxnSp>
        <p:nvCxnSpPr>
          <p:cNvPr id="9" name="Straight Connector 8"/>
          <p:cNvCxnSpPr/>
          <p:nvPr/>
        </p:nvCxnSpPr>
        <p:spPr bwMode="auto">
          <a:xfrm>
            <a:off x="546100" y="2959100"/>
            <a:ext cx="5270500" cy="0"/>
          </a:xfrm>
          <a:prstGeom prst="line">
            <a:avLst/>
          </a:prstGeom>
          <a:solidFill>
            <a:schemeClr val="accent1"/>
          </a:solidFill>
          <a:ln w="9525" cap="flat" cmpd="sng" algn="ctr">
            <a:solidFill>
              <a:schemeClr val="tx1"/>
            </a:solidFill>
            <a:prstDash val="sysDot"/>
            <a:round/>
            <a:headEnd type="none" w="sm" len="sm"/>
            <a:tailEnd type="none" w="sm" len="sm"/>
          </a:ln>
          <a:effectLst/>
        </p:spPr>
      </p:cxnSp>
      <p:cxnSp>
        <p:nvCxnSpPr>
          <p:cNvPr id="10" name="Straight Connector 9"/>
          <p:cNvCxnSpPr/>
          <p:nvPr/>
        </p:nvCxnSpPr>
        <p:spPr bwMode="auto">
          <a:xfrm>
            <a:off x="546100" y="3797300"/>
            <a:ext cx="5270500" cy="0"/>
          </a:xfrm>
          <a:prstGeom prst="line">
            <a:avLst/>
          </a:prstGeom>
          <a:solidFill>
            <a:schemeClr val="accent1"/>
          </a:solidFill>
          <a:ln w="9525" cap="flat" cmpd="sng" algn="ctr">
            <a:solidFill>
              <a:schemeClr val="tx1"/>
            </a:solidFill>
            <a:prstDash val="solid"/>
            <a:round/>
            <a:headEnd type="none" w="sm" len="sm"/>
            <a:tailEnd type="none" w="sm" len="sm"/>
          </a:ln>
          <a:effectLst/>
        </p:spPr>
      </p:cxnSp>
      <p:cxnSp>
        <p:nvCxnSpPr>
          <p:cNvPr id="11" name="Straight Connector 10"/>
          <p:cNvCxnSpPr/>
          <p:nvPr/>
        </p:nvCxnSpPr>
        <p:spPr bwMode="auto">
          <a:xfrm>
            <a:off x="546100" y="4635500"/>
            <a:ext cx="5270500" cy="0"/>
          </a:xfrm>
          <a:prstGeom prst="line">
            <a:avLst/>
          </a:prstGeom>
          <a:solidFill>
            <a:schemeClr val="accent1"/>
          </a:solidFill>
          <a:ln w="9525" cap="flat" cmpd="sng" algn="ctr">
            <a:solidFill>
              <a:schemeClr val="tx1"/>
            </a:solidFill>
            <a:prstDash val="solid"/>
            <a:round/>
            <a:headEnd type="none" w="sm" len="sm"/>
            <a:tailEnd type="none" w="sm" len="sm"/>
          </a:ln>
          <a:effectLst/>
        </p:spPr>
      </p:cxnSp>
      <p:cxnSp>
        <p:nvCxnSpPr>
          <p:cNvPr id="12" name="Straight Connector 11"/>
          <p:cNvCxnSpPr/>
          <p:nvPr/>
        </p:nvCxnSpPr>
        <p:spPr bwMode="auto">
          <a:xfrm>
            <a:off x="546100" y="5473700"/>
            <a:ext cx="5270500" cy="0"/>
          </a:xfrm>
          <a:prstGeom prst="line">
            <a:avLst/>
          </a:prstGeom>
          <a:solidFill>
            <a:schemeClr val="accent1"/>
          </a:solidFill>
          <a:ln w="9525" cap="flat" cmpd="sng" algn="ctr">
            <a:solidFill>
              <a:schemeClr val="tx1"/>
            </a:solidFill>
            <a:prstDash val="solid"/>
            <a:round/>
            <a:headEnd type="none" w="sm" len="sm"/>
            <a:tailEnd type="none" w="sm" len="sm"/>
          </a:ln>
          <a:effectLst/>
        </p:spPr>
      </p:cxnSp>
      <p:cxnSp>
        <p:nvCxnSpPr>
          <p:cNvPr id="13" name="Straight Connector 12"/>
          <p:cNvCxnSpPr/>
          <p:nvPr/>
        </p:nvCxnSpPr>
        <p:spPr bwMode="auto">
          <a:xfrm>
            <a:off x="546100" y="2120900"/>
            <a:ext cx="5270500" cy="0"/>
          </a:xfrm>
          <a:prstGeom prst="line">
            <a:avLst/>
          </a:prstGeom>
          <a:solidFill>
            <a:schemeClr val="accent1"/>
          </a:solidFill>
          <a:ln w="9525" cap="flat" cmpd="sng" algn="ctr">
            <a:solidFill>
              <a:schemeClr val="tx1"/>
            </a:solidFill>
            <a:prstDash val="solid"/>
            <a:round/>
            <a:headEnd type="none" w="sm" len="sm"/>
            <a:tailEnd type="none" w="sm" len="sm"/>
          </a:ln>
          <a:effectLst/>
        </p:spPr>
      </p:cxnSp>
      <p:sp>
        <p:nvSpPr>
          <p:cNvPr id="14" name="TextBox 13"/>
          <p:cNvSpPr txBox="1"/>
          <p:nvPr/>
        </p:nvSpPr>
        <p:spPr>
          <a:xfrm>
            <a:off x="533400" y="1769477"/>
            <a:ext cx="1431802" cy="276999"/>
          </a:xfrm>
          <a:prstGeom prst="rect">
            <a:avLst/>
          </a:prstGeom>
        </p:spPr>
        <p:txBody>
          <a:bodyPr wrap="none" rtlCol="0">
            <a:spAutoFit/>
          </a:bodyPr>
          <a:lstStyle>
            <a:defPPr>
              <a:defRPr lang="en-US"/>
            </a:defPPr>
            <a:lvl1pPr>
              <a:defRPr sz="1200">
                <a:latin typeface="+mj-lt"/>
              </a:defRPr>
            </a:lvl1pPr>
          </a:lstStyle>
          <a:p>
            <a:r>
              <a:rPr lang="en-US" dirty="0"/>
              <a:t>ACO Management</a:t>
            </a:r>
          </a:p>
        </p:txBody>
      </p:sp>
      <p:sp>
        <p:nvSpPr>
          <p:cNvPr id="18" name="TextBox 17"/>
          <p:cNvSpPr txBox="1"/>
          <p:nvPr/>
        </p:nvSpPr>
        <p:spPr>
          <a:xfrm>
            <a:off x="533400" y="2147500"/>
            <a:ext cx="830677" cy="646331"/>
          </a:xfrm>
          <a:prstGeom prst="rect">
            <a:avLst/>
          </a:prstGeom>
        </p:spPr>
        <p:txBody>
          <a:bodyPr wrap="none" rtlCol="0">
            <a:spAutoFit/>
          </a:bodyPr>
          <a:lstStyle/>
          <a:p>
            <a:r>
              <a:rPr lang="en-US" sz="1200" dirty="0" smtClean="0">
                <a:latin typeface="+mj-lt"/>
              </a:rPr>
              <a:t>Provider</a:t>
            </a:r>
            <a:br>
              <a:rPr lang="en-US" sz="1200" dirty="0" smtClean="0">
                <a:latin typeface="+mj-lt"/>
              </a:rPr>
            </a:br>
            <a:r>
              <a:rPr lang="en-US" sz="1200" dirty="0" smtClean="0">
                <a:latin typeface="+mj-lt"/>
              </a:rPr>
              <a:t>Hospitals</a:t>
            </a:r>
          </a:p>
          <a:p>
            <a:r>
              <a:rPr lang="en-US" sz="1200" dirty="0" smtClean="0">
                <a:latin typeface="+mj-lt"/>
              </a:rPr>
              <a:t>Inpatient</a:t>
            </a:r>
          </a:p>
        </p:txBody>
      </p:sp>
      <p:sp>
        <p:nvSpPr>
          <p:cNvPr id="19" name="TextBox 18"/>
          <p:cNvSpPr txBox="1"/>
          <p:nvPr/>
        </p:nvSpPr>
        <p:spPr>
          <a:xfrm>
            <a:off x="533400" y="2971800"/>
            <a:ext cx="992579" cy="646331"/>
          </a:xfrm>
          <a:prstGeom prst="rect">
            <a:avLst/>
          </a:prstGeom>
        </p:spPr>
        <p:txBody>
          <a:bodyPr wrap="none" rtlCol="0">
            <a:spAutoFit/>
          </a:bodyPr>
          <a:lstStyle/>
          <a:p>
            <a:r>
              <a:rPr lang="en-US" sz="1200" dirty="0" smtClean="0">
                <a:latin typeface="+mj-lt"/>
              </a:rPr>
              <a:t>Provider</a:t>
            </a:r>
            <a:br>
              <a:rPr lang="en-US" sz="1200" dirty="0" smtClean="0">
                <a:latin typeface="+mj-lt"/>
              </a:rPr>
            </a:br>
            <a:r>
              <a:rPr lang="en-US" sz="1200" dirty="0" smtClean="0">
                <a:latin typeface="+mj-lt"/>
              </a:rPr>
              <a:t>Ambulatory</a:t>
            </a:r>
          </a:p>
          <a:p>
            <a:r>
              <a:rPr lang="en-US" sz="1200" dirty="0" smtClean="0">
                <a:latin typeface="+mj-lt"/>
              </a:rPr>
              <a:t>Outpatient</a:t>
            </a:r>
          </a:p>
        </p:txBody>
      </p:sp>
      <p:sp>
        <p:nvSpPr>
          <p:cNvPr id="20" name="TextBox 19"/>
          <p:cNvSpPr txBox="1"/>
          <p:nvPr/>
        </p:nvSpPr>
        <p:spPr>
          <a:xfrm>
            <a:off x="533400" y="5461000"/>
            <a:ext cx="667170" cy="646331"/>
          </a:xfrm>
          <a:prstGeom prst="rect">
            <a:avLst/>
          </a:prstGeom>
        </p:spPr>
        <p:txBody>
          <a:bodyPr wrap="none" rtlCol="0">
            <a:spAutoFit/>
          </a:bodyPr>
          <a:lstStyle/>
          <a:p>
            <a:r>
              <a:rPr lang="en-US" sz="1200" dirty="0" smtClean="0">
                <a:latin typeface="+mj-lt"/>
              </a:rPr>
              <a:t>Payer</a:t>
            </a:r>
          </a:p>
          <a:p>
            <a:r>
              <a:rPr lang="en-US" sz="1200" dirty="0" smtClean="0">
                <a:latin typeface="+mj-lt"/>
              </a:rPr>
              <a:t>Private</a:t>
            </a:r>
          </a:p>
          <a:p>
            <a:r>
              <a:rPr lang="en-US" sz="1200" dirty="0" smtClean="0">
                <a:latin typeface="+mj-lt"/>
              </a:rPr>
              <a:t>Public</a:t>
            </a:r>
          </a:p>
        </p:txBody>
      </p:sp>
      <p:sp>
        <p:nvSpPr>
          <p:cNvPr id="21" name="TextBox 20"/>
          <p:cNvSpPr txBox="1"/>
          <p:nvPr/>
        </p:nvSpPr>
        <p:spPr>
          <a:xfrm>
            <a:off x="533400" y="4648200"/>
            <a:ext cx="1111202" cy="830997"/>
          </a:xfrm>
          <a:prstGeom prst="rect">
            <a:avLst/>
          </a:prstGeom>
        </p:spPr>
        <p:txBody>
          <a:bodyPr wrap="none" rtlCol="0">
            <a:spAutoFit/>
          </a:bodyPr>
          <a:lstStyle/>
          <a:p>
            <a:r>
              <a:rPr lang="en-US" sz="1200" dirty="0" smtClean="0">
                <a:latin typeface="+mj-lt"/>
              </a:rPr>
              <a:t>Patient</a:t>
            </a:r>
          </a:p>
          <a:p>
            <a:r>
              <a:rPr lang="en-US" sz="1200" dirty="0" smtClean="0">
                <a:latin typeface="+mj-lt"/>
              </a:rPr>
              <a:t>Population</a:t>
            </a:r>
          </a:p>
          <a:p>
            <a:r>
              <a:rPr lang="en-US" sz="1200" dirty="0" smtClean="0">
                <a:latin typeface="+mj-lt"/>
              </a:rPr>
              <a:t>Community</a:t>
            </a:r>
          </a:p>
          <a:p>
            <a:r>
              <a:rPr lang="en-US" sz="1200" dirty="0" smtClean="0">
                <a:latin typeface="+mj-lt"/>
              </a:rPr>
              <a:t>Public Health</a:t>
            </a:r>
          </a:p>
        </p:txBody>
      </p:sp>
      <p:sp>
        <p:nvSpPr>
          <p:cNvPr id="22" name="TextBox 21"/>
          <p:cNvSpPr txBox="1"/>
          <p:nvPr/>
        </p:nvSpPr>
        <p:spPr>
          <a:xfrm>
            <a:off x="533400" y="3822700"/>
            <a:ext cx="750526" cy="830997"/>
          </a:xfrm>
          <a:prstGeom prst="rect">
            <a:avLst/>
          </a:prstGeom>
        </p:spPr>
        <p:txBody>
          <a:bodyPr wrap="none" rtlCol="0">
            <a:spAutoFit/>
          </a:bodyPr>
          <a:lstStyle/>
          <a:p>
            <a:r>
              <a:rPr lang="en-US" sz="1200" dirty="0" smtClean="0">
                <a:latin typeface="+mj-lt"/>
              </a:rPr>
              <a:t>Para</a:t>
            </a:r>
          </a:p>
          <a:p>
            <a:r>
              <a:rPr lang="en-US" sz="1200" dirty="0" smtClean="0">
                <a:latin typeface="+mj-lt"/>
              </a:rPr>
              <a:t>Pharm</a:t>
            </a:r>
          </a:p>
          <a:p>
            <a:r>
              <a:rPr lang="en-US" sz="1200" dirty="0" smtClean="0">
                <a:latin typeface="+mj-lt"/>
              </a:rPr>
              <a:t>Lab</a:t>
            </a:r>
          </a:p>
          <a:p>
            <a:r>
              <a:rPr lang="en-US" sz="1200" dirty="0" smtClean="0">
                <a:latin typeface="+mj-lt"/>
              </a:rPr>
              <a:t>Imaging</a:t>
            </a:r>
          </a:p>
        </p:txBody>
      </p:sp>
      <p:sp>
        <p:nvSpPr>
          <p:cNvPr id="23" name="Rectangle 22"/>
          <p:cNvSpPr/>
          <p:nvPr/>
        </p:nvSpPr>
        <p:spPr bwMode="auto">
          <a:xfrm>
            <a:off x="1800023" y="3097992"/>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4" name="Rectangle 23"/>
          <p:cNvSpPr/>
          <p:nvPr/>
        </p:nvSpPr>
        <p:spPr bwMode="auto">
          <a:xfrm>
            <a:off x="2260600" y="3416300"/>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8" name="Rectangle 27"/>
          <p:cNvSpPr/>
          <p:nvPr/>
        </p:nvSpPr>
        <p:spPr bwMode="auto">
          <a:xfrm>
            <a:off x="2794000" y="3097992"/>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29" name="Rectangle 28"/>
          <p:cNvSpPr/>
          <p:nvPr/>
        </p:nvSpPr>
        <p:spPr bwMode="auto">
          <a:xfrm>
            <a:off x="3254577" y="3416300"/>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2" name="Rectangle 31"/>
          <p:cNvSpPr/>
          <p:nvPr/>
        </p:nvSpPr>
        <p:spPr bwMode="auto">
          <a:xfrm>
            <a:off x="3708400" y="3097992"/>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4" name="Rectangle 33"/>
          <p:cNvSpPr/>
          <p:nvPr/>
        </p:nvSpPr>
        <p:spPr bwMode="auto">
          <a:xfrm>
            <a:off x="4779861" y="3402567"/>
            <a:ext cx="260754" cy="260754"/>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7" name="Oval 36"/>
          <p:cNvSpPr/>
          <p:nvPr/>
        </p:nvSpPr>
        <p:spPr bwMode="auto">
          <a:xfrm>
            <a:off x="3059455" y="4897398"/>
            <a:ext cx="330200" cy="3302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41" name="Isosceles Triangle 40"/>
          <p:cNvSpPr/>
          <p:nvPr/>
        </p:nvSpPr>
        <p:spPr bwMode="auto">
          <a:xfrm>
            <a:off x="1435418" y="4011999"/>
            <a:ext cx="444745" cy="383401"/>
          </a:xfrm>
          <a:prstGeom prst="triangl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42" name="Isosceles Triangle 41"/>
          <p:cNvSpPr/>
          <p:nvPr/>
        </p:nvSpPr>
        <p:spPr bwMode="auto">
          <a:xfrm>
            <a:off x="2388163" y="4011999"/>
            <a:ext cx="444745" cy="383401"/>
          </a:xfrm>
          <a:prstGeom prst="triangl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43" name="Isosceles Triangle 42"/>
          <p:cNvSpPr/>
          <p:nvPr/>
        </p:nvSpPr>
        <p:spPr bwMode="auto">
          <a:xfrm>
            <a:off x="3378763" y="4011999"/>
            <a:ext cx="444745" cy="383401"/>
          </a:xfrm>
          <a:prstGeom prst="triangl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44" name="Isosceles Triangle 43"/>
          <p:cNvSpPr/>
          <p:nvPr/>
        </p:nvSpPr>
        <p:spPr bwMode="auto">
          <a:xfrm>
            <a:off x="4687866" y="3987800"/>
            <a:ext cx="444745" cy="383401"/>
          </a:xfrm>
          <a:prstGeom prst="triangl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45" name="Diamond 44"/>
          <p:cNvSpPr/>
          <p:nvPr/>
        </p:nvSpPr>
        <p:spPr bwMode="auto">
          <a:xfrm>
            <a:off x="1525979" y="5549900"/>
            <a:ext cx="995375" cy="497687"/>
          </a:xfrm>
          <a:prstGeom prst="diamond">
            <a:avLst/>
          </a:prstGeom>
          <a:solidFill>
            <a:schemeClr val="accent1"/>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47" name="Diamond 46"/>
          <p:cNvSpPr/>
          <p:nvPr/>
        </p:nvSpPr>
        <p:spPr bwMode="auto">
          <a:xfrm>
            <a:off x="4013200" y="5549900"/>
            <a:ext cx="995375" cy="497687"/>
          </a:xfrm>
          <a:prstGeom prst="diamond">
            <a:avLst/>
          </a:prstGeom>
          <a:solidFill>
            <a:schemeClr val="accent1"/>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48" name="Hexagon 47"/>
          <p:cNvSpPr/>
          <p:nvPr/>
        </p:nvSpPr>
        <p:spPr bwMode="auto">
          <a:xfrm rot="1800000">
            <a:off x="1717352" y="2313710"/>
            <a:ext cx="585814" cy="505010"/>
          </a:xfrm>
          <a:prstGeom prst="hexagon">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0" name="Hexagon 49"/>
          <p:cNvSpPr/>
          <p:nvPr/>
        </p:nvSpPr>
        <p:spPr bwMode="auto">
          <a:xfrm rot="1800000">
            <a:off x="4139675" y="2313710"/>
            <a:ext cx="585814" cy="505010"/>
          </a:xfrm>
          <a:prstGeom prst="hexagon">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1" name="Cloud 50"/>
          <p:cNvSpPr/>
          <p:nvPr/>
        </p:nvSpPr>
        <p:spPr bwMode="auto">
          <a:xfrm>
            <a:off x="2708275" y="1708562"/>
            <a:ext cx="920750" cy="321194"/>
          </a:xfrm>
          <a:prstGeom prst="cloud">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5" name="Oval 54"/>
          <p:cNvSpPr/>
          <p:nvPr/>
        </p:nvSpPr>
        <p:spPr bwMode="auto">
          <a:xfrm>
            <a:off x="3657600" y="51181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6" name="Oval 55"/>
          <p:cNvSpPr/>
          <p:nvPr/>
        </p:nvSpPr>
        <p:spPr bwMode="auto">
          <a:xfrm>
            <a:off x="2667000" y="48006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7" name="Oval 56"/>
          <p:cNvSpPr/>
          <p:nvPr/>
        </p:nvSpPr>
        <p:spPr bwMode="auto">
          <a:xfrm>
            <a:off x="2438400" y="51054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8" name="Oval 57"/>
          <p:cNvSpPr/>
          <p:nvPr/>
        </p:nvSpPr>
        <p:spPr bwMode="auto">
          <a:xfrm>
            <a:off x="2209800" y="48006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59" name="Oval 58"/>
          <p:cNvSpPr/>
          <p:nvPr/>
        </p:nvSpPr>
        <p:spPr bwMode="auto">
          <a:xfrm>
            <a:off x="4038600" y="48768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0" name="Oval 59"/>
          <p:cNvSpPr/>
          <p:nvPr/>
        </p:nvSpPr>
        <p:spPr bwMode="auto">
          <a:xfrm>
            <a:off x="4293004" y="5105400"/>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1" name="Oval 60"/>
          <p:cNvSpPr/>
          <p:nvPr/>
        </p:nvSpPr>
        <p:spPr bwMode="auto">
          <a:xfrm>
            <a:off x="4673845" y="4814848"/>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2" name="Oval 61"/>
          <p:cNvSpPr/>
          <p:nvPr/>
        </p:nvSpPr>
        <p:spPr bwMode="auto">
          <a:xfrm>
            <a:off x="4926025" y="5063698"/>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3" name="Oval 62"/>
          <p:cNvSpPr/>
          <p:nvPr/>
        </p:nvSpPr>
        <p:spPr bwMode="auto">
          <a:xfrm>
            <a:off x="5275275" y="4833898"/>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4" name="Oval 63"/>
          <p:cNvSpPr/>
          <p:nvPr/>
        </p:nvSpPr>
        <p:spPr bwMode="auto">
          <a:xfrm>
            <a:off x="1880163" y="5097502"/>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5" name="Oval 64"/>
          <p:cNvSpPr/>
          <p:nvPr/>
        </p:nvSpPr>
        <p:spPr bwMode="auto">
          <a:xfrm>
            <a:off x="1765300" y="4732298"/>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6" name="Oval 65"/>
          <p:cNvSpPr/>
          <p:nvPr/>
        </p:nvSpPr>
        <p:spPr bwMode="auto">
          <a:xfrm>
            <a:off x="3601135" y="4752896"/>
            <a:ext cx="165100" cy="165100"/>
          </a:xfrm>
          <a:prstGeom prst="ellipse">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67" name="Up Arrow 66"/>
          <p:cNvSpPr/>
          <p:nvPr/>
        </p:nvSpPr>
        <p:spPr bwMode="auto">
          <a:xfrm>
            <a:off x="7099984" y="3301193"/>
            <a:ext cx="1760258" cy="1421611"/>
          </a:xfrm>
          <a:prstGeom prst="upArrow">
            <a:avLst>
              <a:gd name="adj1" fmla="val 91487"/>
              <a:gd name="adj2" fmla="val 16690"/>
            </a:avLst>
          </a:prstGeom>
          <a:solidFill>
            <a:srgbClr val="E7F4F5"/>
          </a:solidFill>
          <a:ln w="9525" cap="flat" cmpd="sng" algn="ctr">
            <a:solidFill>
              <a:schemeClr val="bg1">
                <a:lumMod val="65000"/>
              </a:schemeClr>
            </a:solidFill>
            <a:prstDash val="lg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68" name="TextBox 67"/>
          <p:cNvSpPr txBox="1"/>
          <p:nvPr/>
        </p:nvSpPr>
        <p:spPr>
          <a:xfrm>
            <a:off x="7442883" y="3844729"/>
            <a:ext cx="1093569" cy="461665"/>
          </a:xfrm>
          <a:prstGeom prst="rect">
            <a:avLst/>
          </a:prstGeom>
        </p:spPr>
        <p:txBody>
          <a:bodyPr wrap="none" rtlCol="0">
            <a:spAutoFit/>
          </a:bodyPr>
          <a:lstStyle>
            <a:defPPr>
              <a:defRPr lang="en-US"/>
            </a:defPPr>
            <a:lvl1pPr>
              <a:defRPr sz="1200">
                <a:latin typeface="+mj-lt"/>
              </a:defRPr>
            </a:lvl1pPr>
          </a:lstStyle>
          <a:p>
            <a:pPr algn="ctr"/>
            <a:r>
              <a:rPr lang="en-US" dirty="0" smtClean="0"/>
              <a:t>Another ACO</a:t>
            </a:r>
          </a:p>
          <a:p>
            <a:pPr algn="ctr"/>
            <a:r>
              <a:rPr lang="en-US" dirty="0" smtClean="0"/>
              <a:t>Provider</a:t>
            </a:r>
            <a:endParaRPr lang="en-US" dirty="0"/>
          </a:p>
        </p:txBody>
      </p:sp>
      <p:cxnSp>
        <p:nvCxnSpPr>
          <p:cNvPr id="70" name="Straight Arrow Connector 69"/>
          <p:cNvCxnSpPr>
            <a:stCxn id="7" idx="2"/>
            <a:endCxn id="67" idx="2"/>
          </p:cNvCxnSpPr>
          <p:nvPr/>
        </p:nvCxnSpPr>
        <p:spPr bwMode="auto">
          <a:xfrm rot="5400000" flipH="1" flipV="1">
            <a:off x="4856033" y="3048120"/>
            <a:ext cx="1449395" cy="4798763"/>
          </a:xfrm>
          <a:prstGeom prst="bentConnector3">
            <a:avLst>
              <a:gd name="adj1" fmla="val -11371"/>
            </a:avLst>
          </a:prstGeom>
          <a:solidFill>
            <a:schemeClr val="accent1"/>
          </a:solidFill>
          <a:ln w="9525" cap="flat" cmpd="sng" algn="ctr">
            <a:solidFill>
              <a:schemeClr val="tx1"/>
            </a:solidFill>
            <a:prstDash val="solid"/>
            <a:round/>
            <a:headEnd type="none" w="sm" len="sm"/>
            <a:tailEnd type="arrow"/>
          </a:ln>
          <a:effectLst/>
        </p:spPr>
      </p:cxnSp>
      <p:cxnSp>
        <p:nvCxnSpPr>
          <p:cNvPr id="75" name="Straight Arrow Connector 74"/>
          <p:cNvCxnSpPr/>
          <p:nvPr/>
        </p:nvCxnSpPr>
        <p:spPr bwMode="auto">
          <a:xfrm>
            <a:off x="6541535" y="2147500"/>
            <a:ext cx="0" cy="1655297"/>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77" name="TextBox 76"/>
          <p:cNvSpPr txBox="1"/>
          <p:nvPr/>
        </p:nvSpPr>
        <p:spPr>
          <a:xfrm rot="16200000">
            <a:off x="5808785" y="2879020"/>
            <a:ext cx="1782860" cy="276999"/>
          </a:xfrm>
          <a:prstGeom prst="rect">
            <a:avLst/>
          </a:prstGeom>
        </p:spPr>
        <p:txBody>
          <a:bodyPr wrap="none" rtlCol="0">
            <a:spAutoFit/>
          </a:bodyPr>
          <a:lstStyle>
            <a:defPPr>
              <a:defRPr lang="en-US"/>
            </a:defPPr>
            <a:lvl1pPr>
              <a:defRPr sz="1200">
                <a:latin typeface="+mj-lt"/>
              </a:defRPr>
            </a:lvl1pPr>
          </a:lstStyle>
          <a:p>
            <a:pPr algn="r"/>
            <a:r>
              <a:rPr lang="en-US" dirty="0" smtClean="0"/>
              <a:t>Enterprise EHR / </a:t>
            </a:r>
            <a:r>
              <a:rPr lang="en-US" dirty="0" smtClean="0"/>
              <a:t>CDW</a:t>
            </a:r>
            <a:endParaRPr lang="en-US" dirty="0" smtClean="0"/>
          </a:p>
        </p:txBody>
      </p:sp>
      <p:cxnSp>
        <p:nvCxnSpPr>
          <p:cNvPr id="83" name="Straight Arrow Connector 82"/>
          <p:cNvCxnSpPr/>
          <p:nvPr/>
        </p:nvCxnSpPr>
        <p:spPr bwMode="auto">
          <a:xfrm>
            <a:off x="6920156" y="2147500"/>
            <a:ext cx="0" cy="2506197"/>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84" name="TextBox 83"/>
          <p:cNvSpPr txBox="1"/>
          <p:nvPr/>
        </p:nvSpPr>
        <p:spPr>
          <a:xfrm rot="16200000">
            <a:off x="6810013" y="2848039"/>
            <a:ext cx="470000" cy="276999"/>
          </a:xfrm>
          <a:prstGeom prst="rect">
            <a:avLst/>
          </a:prstGeom>
        </p:spPr>
        <p:txBody>
          <a:bodyPr wrap="none" rtlCol="0">
            <a:spAutoFit/>
          </a:bodyPr>
          <a:lstStyle>
            <a:defPPr>
              <a:defRPr lang="en-US"/>
            </a:defPPr>
            <a:lvl1pPr>
              <a:defRPr sz="1200">
                <a:latin typeface="+mj-lt"/>
              </a:defRPr>
            </a:lvl1pPr>
          </a:lstStyle>
          <a:p>
            <a:pPr algn="r"/>
            <a:r>
              <a:rPr lang="en-US" dirty="0" smtClean="0"/>
              <a:t>HIE</a:t>
            </a:r>
            <a:endParaRPr lang="en-US" dirty="0"/>
          </a:p>
        </p:txBody>
      </p:sp>
      <p:cxnSp>
        <p:nvCxnSpPr>
          <p:cNvPr id="87" name="Straight Arrow Connector 86"/>
          <p:cNvCxnSpPr/>
          <p:nvPr/>
        </p:nvCxnSpPr>
        <p:spPr bwMode="auto">
          <a:xfrm>
            <a:off x="6160771" y="4617490"/>
            <a:ext cx="0" cy="861707"/>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88" name="TextBox 87"/>
          <p:cNvSpPr txBox="1"/>
          <p:nvPr/>
        </p:nvSpPr>
        <p:spPr>
          <a:xfrm rot="16200000">
            <a:off x="6022942" y="4733274"/>
            <a:ext cx="896399" cy="646331"/>
          </a:xfrm>
          <a:prstGeom prst="rect">
            <a:avLst/>
          </a:prstGeom>
        </p:spPr>
        <p:txBody>
          <a:bodyPr wrap="none" rtlCol="0">
            <a:spAutoFit/>
          </a:bodyPr>
          <a:lstStyle>
            <a:defPPr>
              <a:defRPr lang="en-US"/>
            </a:defPPr>
            <a:lvl1pPr>
              <a:defRPr sz="1200">
                <a:latin typeface="+mj-lt"/>
              </a:defRPr>
            </a:lvl1pPr>
          </a:lstStyle>
          <a:p>
            <a:pPr algn="ctr"/>
            <a:r>
              <a:rPr lang="en-US" dirty="0" smtClean="0"/>
              <a:t>PHR</a:t>
            </a:r>
          </a:p>
          <a:p>
            <a:pPr algn="ctr"/>
            <a:r>
              <a:rPr lang="en-US" dirty="0" err="1" smtClean="0"/>
              <a:t>mHealth</a:t>
            </a:r>
            <a:endParaRPr lang="en-US" dirty="0" smtClean="0"/>
          </a:p>
          <a:p>
            <a:pPr algn="ctr"/>
            <a:r>
              <a:rPr lang="en-US" dirty="0" err="1" smtClean="0"/>
              <a:t>Telehealth</a:t>
            </a:r>
            <a:endParaRPr lang="en-US" dirty="0" smtClean="0"/>
          </a:p>
        </p:txBody>
      </p:sp>
      <p:cxnSp>
        <p:nvCxnSpPr>
          <p:cNvPr id="90" name="Straight Arrow Connector 89"/>
          <p:cNvCxnSpPr/>
          <p:nvPr/>
        </p:nvCxnSpPr>
        <p:spPr bwMode="auto">
          <a:xfrm>
            <a:off x="6160771" y="5455690"/>
            <a:ext cx="0" cy="716509"/>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91" name="TextBox 90"/>
          <p:cNvSpPr txBox="1"/>
          <p:nvPr/>
        </p:nvSpPr>
        <p:spPr>
          <a:xfrm rot="16200000">
            <a:off x="6090572" y="5444851"/>
            <a:ext cx="1031051" cy="830997"/>
          </a:xfrm>
          <a:prstGeom prst="rect">
            <a:avLst/>
          </a:prstGeom>
        </p:spPr>
        <p:txBody>
          <a:bodyPr wrap="none" rtlCol="0">
            <a:spAutoFit/>
          </a:bodyPr>
          <a:lstStyle>
            <a:defPPr>
              <a:defRPr lang="en-US"/>
            </a:defPPr>
            <a:lvl1pPr>
              <a:defRPr sz="1200">
                <a:latin typeface="+mj-lt"/>
              </a:defRPr>
            </a:lvl1pPr>
          </a:lstStyle>
          <a:p>
            <a:pPr algn="ctr"/>
            <a:r>
              <a:rPr lang="en-US" dirty="0" smtClean="0"/>
              <a:t>Claims</a:t>
            </a:r>
            <a:br>
              <a:rPr lang="en-US" dirty="0" smtClean="0"/>
            </a:br>
            <a:r>
              <a:rPr lang="en-US" dirty="0" err="1" smtClean="0"/>
              <a:t>Ins.Ex</a:t>
            </a:r>
            <a:r>
              <a:rPr lang="en-US" dirty="0" smtClean="0"/>
              <a:t>.</a:t>
            </a:r>
          </a:p>
          <a:p>
            <a:pPr algn="ctr"/>
            <a:r>
              <a:rPr lang="en-US" dirty="0" smtClean="0"/>
              <a:t>Pub. Health </a:t>
            </a:r>
            <a:br>
              <a:rPr lang="en-US" dirty="0" smtClean="0"/>
            </a:br>
            <a:r>
              <a:rPr lang="en-US" dirty="0" smtClean="0"/>
              <a:t>Datasets</a:t>
            </a:r>
            <a:endParaRPr lang="en-US" dirty="0" smtClean="0"/>
          </a:p>
        </p:txBody>
      </p:sp>
      <p:cxnSp>
        <p:nvCxnSpPr>
          <p:cNvPr id="94" name="Straight Arrow Connector 93"/>
          <p:cNvCxnSpPr/>
          <p:nvPr/>
        </p:nvCxnSpPr>
        <p:spPr bwMode="auto">
          <a:xfrm>
            <a:off x="6163450" y="2147500"/>
            <a:ext cx="0" cy="811600"/>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95" name="TextBox 94"/>
          <p:cNvSpPr txBox="1"/>
          <p:nvPr/>
        </p:nvSpPr>
        <p:spPr>
          <a:xfrm rot="16200000">
            <a:off x="5967708" y="2422989"/>
            <a:ext cx="708848" cy="276999"/>
          </a:xfrm>
          <a:prstGeom prst="rect">
            <a:avLst/>
          </a:prstGeom>
        </p:spPr>
        <p:txBody>
          <a:bodyPr wrap="none" rtlCol="0">
            <a:spAutoFit/>
          </a:bodyPr>
          <a:lstStyle>
            <a:defPPr>
              <a:defRPr lang="en-US"/>
            </a:defPPr>
            <a:lvl1pPr>
              <a:defRPr sz="1200">
                <a:latin typeface="+mj-lt"/>
              </a:defRPr>
            </a:lvl1pPr>
          </a:lstStyle>
          <a:p>
            <a:pPr algn="r"/>
            <a:r>
              <a:rPr lang="en-US" dirty="0" smtClean="0"/>
              <a:t>IP EHR</a:t>
            </a:r>
            <a:endParaRPr lang="en-US" dirty="0" smtClean="0"/>
          </a:p>
        </p:txBody>
      </p:sp>
      <p:cxnSp>
        <p:nvCxnSpPr>
          <p:cNvPr id="97" name="Straight Arrow Connector 96"/>
          <p:cNvCxnSpPr/>
          <p:nvPr/>
        </p:nvCxnSpPr>
        <p:spPr bwMode="auto">
          <a:xfrm>
            <a:off x="6163450" y="2969257"/>
            <a:ext cx="0" cy="811600"/>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98" name="TextBox 97"/>
          <p:cNvSpPr txBox="1"/>
          <p:nvPr/>
        </p:nvSpPr>
        <p:spPr>
          <a:xfrm rot="16200000">
            <a:off x="5940456" y="3244746"/>
            <a:ext cx="763351" cy="276999"/>
          </a:xfrm>
          <a:prstGeom prst="rect">
            <a:avLst/>
          </a:prstGeom>
        </p:spPr>
        <p:txBody>
          <a:bodyPr wrap="none" rtlCol="0">
            <a:spAutoFit/>
          </a:bodyPr>
          <a:lstStyle>
            <a:defPPr>
              <a:defRPr lang="en-US"/>
            </a:defPPr>
            <a:lvl1pPr>
              <a:defRPr sz="1200">
                <a:latin typeface="+mj-lt"/>
              </a:defRPr>
            </a:lvl1pPr>
          </a:lstStyle>
          <a:p>
            <a:pPr algn="r"/>
            <a:r>
              <a:rPr lang="en-US" dirty="0" smtClean="0"/>
              <a:t>OP EHR</a:t>
            </a:r>
            <a:endParaRPr lang="en-US" dirty="0" smtClean="0"/>
          </a:p>
        </p:txBody>
      </p:sp>
      <p:sp>
        <p:nvSpPr>
          <p:cNvPr id="99" name="Rectangle 98"/>
          <p:cNvSpPr/>
          <p:nvPr/>
        </p:nvSpPr>
        <p:spPr>
          <a:xfrm>
            <a:off x="4642133" y="3178082"/>
            <a:ext cx="567784" cy="246221"/>
          </a:xfrm>
          <a:prstGeom prst="rect">
            <a:avLst/>
          </a:prstGeom>
        </p:spPr>
        <p:txBody>
          <a:bodyPr wrap="none">
            <a:spAutoFit/>
          </a:bodyPr>
          <a:lstStyle/>
          <a:p>
            <a:r>
              <a:rPr lang="en-US" sz="1000" dirty="0">
                <a:latin typeface="+mj-lt"/>
              </a:rPr>
              <a:t>PCMH</a:t>
            </a:r>
          </a:p>
        </p:txBody>
      </p:sp>
      <p:sp>
        <p:nvSpPr>
          <p:cNvPr id="49" name="Hexagon 48"/>
          <p:cNvSpPr/>
          <p:nvPr/>
        </p:nvSpPr>
        <p:spPr bwMode="auto">
          <a:xfrm rot="1800000">
            <a:off x="2890057" y="2313712"/>
            <a:ext cx="585814" cy="505010"/>
          </a:xfrm>
          <a:prstGeom prst="hexagon">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08" charset="0"/>
            </a:endParaRPr>
          </a:p>
        </p:txBody>
      </p:sp>
      <p:sp>
        <p:nvSpPr>
          <p:cNvPr id="106" name="Oval 105"/>
          <p:cNvSpPr/>
          <p:nvPr/>
        </p:nvSpPr>
        <p:spPr bwMode="auto">
          <a:xfrm>
            <a:off x="6058069" y="2029756"/>
            <a:ext cx="1171555" cy="1892300"/>
          </a:xfrm>
          <a:prstGeom prst="ellipse">
            <a:avLst/>
          </a:prstGeom>
          <a:noFill/>
          <a:ln w="3810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nvGrpSpPr>
          <p:cNvPr id="181" name="Group 180"/>
          <p:cNvGrpSpPr/>
          <p:nvPr/>
        </p:nvGrpSpPr>
        <p:grpSpPr>
          <a:xfrm>
            <a:off x="1657790" y="2029414"/>
            <a:ext cx="3252450" cy="2174287"/>
            <a:chOff x="1657790" y="2029414"/>
            <a:chExt cx="3252450" cy="2174287"/>
          </a:xfrm>
        </p:grpSpPr>
        <p:cxnSp>
          <p:nvCxnSpPr>
            <p:cNvPr id="101" name="Elbow Connector 100"/>
            <p:cNvCxnSpPr>
              <a:stCxn id="51" idx="1"/>
              <a:endCxn id="48" idx="4"/>
            </p:cNvCxnSpPr>
            <p:nvPr/>
          </p:nvCxnSpPr>
          <p:spPr bwMode="auto">
            <a:xfrm rot="5400000">
              <a:off x="2463019" y="1558581"/>
              <a:ext cx="234798" cy="1176465"/>
            </a:xfrm>
            <a:prstGeom prst="bentConnector3">
              <a:avLst>
                <a:gd name="adj1" fmla="val 64604"/>
              </a:avLst>
            </a:prstGeom>
            <a:solidFill>
              <a:schemeClr val="accent1"/>
            </a:solidFill>
            <a:ln w="9525" cap="flat" cmpd="sng" algn="ctr">
              <a:solidFill>
                <a:schemeClr val="tx1"/>
              </a:solidFill>
              <a:prstDash val="solid"/>
              <a:round/>
              <a:headEnd type="none" w="sm" len="sm"/>
              <a:tailEnd type="none" w="sm" len="sm"/>
            </a:ln>
            <a:effectLst/>
          </p:spPr>
        </p:cxnSp>
        <p:cxnSp>
          <p:nvCxnSpPr>
            <p:cNvPr id="109" name="Elbow Connector 108"/>
            <p:cNvCxnSpPr>
              <a:stCxn id="51" idx="1"/>
              <a:endCxn id="50" idx="4"/>
            </p:cNvCxnSpPr>
            <p:nvPr/>
          </p:nvCxnSpPr>
          <p:spPr bwMode="auto">
            <a:xfrm rot="16200000" flipH="1">
              <a:off x="3674180" y="1523884"/>
              <a:ext cx="234798" cy="1245858"/>
            </a:xfrm>
            <a:prstGeom prst="bentConnector3">
              <a:avLst>
                <a:gd name="adj1" fmla="val 64604"/>
              </a:avLst>
            </a:prstGeom>
            <a:solidFill>
              <a:schemeClr val="accent1"/>
            </a:solidFill>
            <a:ln w="9525" cap="flat" cmpd="sng" algn="ctr">
              <a:solidFill>
                <a:schemeClr val="tx1"/>
              </a:solidFill>
              <a:prstDash val="solid"/>
              <a:round/>
              <a:headEnd type="none" w="sm" len="sm"/>
              <a:tailEnd type="none" w="sm" len="sm"/>
            </a:ln>
            <a:effectLst/>
          </p:spPr>
        </p:cxnSp>
        <p:cxnSp>
          <p:nvCxnSpPr>
            <p:cNvPr id="115" name="Elbow Connector 114"/>
            <p:cNvCxnSpPr>
              <a:stCxn id="51" idx="1"/>
              <a:endCxn id="49" idx="4"/>
            </p:cNvCxnSpPr>
            <p:nvPr/>
          </p:nvCxnSpPr>
          <p:spPr bwMode="auto">
            <a:xfrm rot="5400000">
              <a:off x="3049370" y="2144934"/>
              <a:ext cx="234800" cy="3760"/>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20" name="Elbow Connector 119"/>
            <p:cNvCxnSpPr>
              <a:stCxn id="48" idx="1"/>
              <a:endCxn id="23" idx="0"/>
            </p:cNvCxnSpPr>
            <p:nvPr/>
          </p:nvCxnSpPr>
          <p:spPr bwMode="auto">
            <a:xfrm rot="5400000">
              <a:off x="1864480" y="2934138"/>
              <a:ext cx="229774" cy="97934"/>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23" name="Elbow Connector 122"/>
            <p:cNvCxnSpPr>
              <a:stCxn id="48" idx="0"/>
              <a:endCxn id="24" idx="0"/>
            </p:cNvCxnSpPr>
            <p:nvPr/>
          </p:nvCxnSpPr>
          <p:spPr bwMode="auto">
            <a:xfrm>
              <a:off x="2263924" y="2712669"/>
              <a:ext cx="127053" cy="703631"/>
            </a:xfrm>
            <a:prstGeom prst="bentConnector2">
              <a:avLst/>
            </a:prstGeom>
            <a:solidFill>
              <a:schemeClr val="accent1"/>
            </a:solidFill>
            <a:ln w="9525" cap="flat" cmpd="sng" algn="ctr">
              <a:solidFill>
                <a:schemeClr val="tx1"/>
              </a:solidFill>
              <a:prstDash val="solid"/>
              <a:round/>
              <a:headEnd type="none" w="sm" len="sm"/>
              <a:tailEnd type="none" w="sm" len="sm"/>
            </a:ln>
            <a:effectLst/>
          </p:spPr>
        </p:cxnSp>
        <p:cxnSp>
          <p:nvCxnSpPr>
            <p:cNvPr id="126" name="Elbow Connector 125"/>
            <p:cNvCxnSpPr>
              <a:stCxn id="49" idx="1"/>
              <a:endCxn id="28" idx="0"/>
            </p:cNvCxnSpPr>
            <p:nvPr/>
          </p:nvCxnSpPr>
          <p:spPr bwMode="auto">
            <a:xfrm rot="5400000">
              <a:off x="2947822" y="2844775"/>
              <a:ext cx="229772" cy="276662"/>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29" name="Elbow Connector 128"/>
            <p:cNvCxnSpPr>
              <a:stCxn id="28" idx="2"/>
              <a:endCxn id="24" idx="3"/>
            </p:cNvCxnSpPr>
            <p:nvPr/>
          </p:nvCxnSpPr>
          <p:spPr bwMode="auto">
            <a:xfrm rot="5400000">
              <a:off x="2628901" y="3251200"/>
              <a:ext cx="187931" cy="403023"/>
            </a:xfrm>
            <a:prstGeom prst="bentConnector2">
              <a:avLst/>
            </a:prstGeom>
            <a:solidFill>
              <a:schemeClr val="accent1"/>
            </a:solidFill>
            <a:ln w="9525" cap="flat" cmpd="sng" algn="ctr">
              <a:solidFill>
                <a:schemeClr val="tx1"/>
              </a:solidFill>
              <a:prstDash val="solid"/>
              <a:round/>
              <a:headEnd type="none" w="sm" len="sm"/>
              <a:tailEnd type="none" w="sm" len="sm"/>
            </a:ln>
            <a:effectLst/>
          </p:spPr>
        </p:cxnSp>
        <p:cxnSp>
          <p:nvCxnSpPr>
            <p:cNvPr id="132" name="Elbow Connector 131"/>
            <p:cNvCxnSpPr>
              <a:stCxn id="50" idx="2"/>
              <a:endCxn id="32" idx="0"/>
            </p:cNvCxnSpPr>
            <p:nvPr/>
          </p:nvCxnSpPr>
          <p:spPr bwMode="auto">
            <a:xfrm rot="5400000">
              <a:off x="3802176" y="2738165"/>
              <a:ext cx="396428" cy="323226"/>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35" name="Elbow Connector 134"/>
            <p:cNvCxnSpPr>
              <a:stCxn id="49" idx="0"/>
              <a:endCxn id="32" idx="1"/>
            </p:cNvCxnSpPr>
            <p:nvPr/>
          </p:nvCxnSpPr>
          <p:spPr bwMode="auto">
            <a:xfrm>
              <a:off x="3436629" y="2712671"/>
              <a:ext cx="271771" cy="515698"/>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39" name="Elbow Connector 138"/>
            <p:cNvCxnSpPr>
              <a:stCxn id="49" idx="1"/>
              <a:endCxn id="29" idx="0"/>
            </p:cNvCxnSpPr>
            <p:nvPr/>
          </p:nvCxnSpPr>
          <p:spPr bwMode="auto">
            <a:xfrm rot="16200000" flipH="1">
              <a:off x="3018956" y="3050302"/>
              <a:ext cx="548080" cy="183915"/>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43" name="Elbow Connector 142"/>
            <p:cNvCxnSpPr>
              <a:stCxn id="50" idx="0"/>
              <a:endCxn id="52" idx="0"/>
            </p:cNvCxnSpPr>
            <p:nvPr/>
          </p:nvCxnSpPr>
          <p:spPr bwMode="auto">
            <a:xfrm>
              <a:off x="4686247" y="2712669"/>
              <a:ext cx="223992" cy="335331"/>
            </a:xfrm>
            <a:prstGeom prst="bentConnector2">
              <a:avLst/>
            </a:prstGeom>
            <a:solidFill>
              <a:schemeClr val="accent1"/>
            </a:solidFill>
            <a:ln w="9525" cap="flat" cmpd="sng" algn="ctr">
              <a:solidFill>
                <a:schemeClr val="tx1"/>
              </a:solidFill>
              <a:prstDash val="solid"/>
              <a:round/>
              <a:headEnd type="none" w="sm" len="sm"/>
              <a:tailEnd type="none" w="sm" len="sm"/>
            </a:ln>
            <a:effectLst/>
          </p:spPr>
        </p:cxnSp>
        <p:cxnSp>
          <p:nvCxnSpPr>
            <p:cNvPr id="146" name="Elbow Connector 145"/>
            <p:cNvCxnSpPr>
              <a:stCxn id="32" idx="3"/>
              <a:endCxn id="34" idx="1"/>
            </p:cNvCxnSpPr>
            <p:nvPr/>
          </p:nvCxnSpPr>
          <p:spPr bwMode="auto">
            <a:xfrm>
              <a:off x="3969154" y="3228369"/>
              <a:ext cx="810707" cy="304575"/>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58" name="Elbow Connector 157"/>
            <p:cNvCxnSpPr>
              <a:stCxn id="32" idx="2"/>
              <a:endCxn id="43" idx="5"/>
            </p:cNvCxnSpPr>
            <p:nvPr/>
          </p:nvCxnSpPr>
          <p:spPr bwMode="auto">
            <a:xfrm rot="5400000">
              <a:off x="3353073" y="3717996"/>
              <a:ext cx="844954" cy="126455"/>
            </a:xfrm>
            <a:prstGeom prst="bentConnector2">
              <a:avLst/>
            </a:prstGeom>
            <a:solidFill>
              <a:schemeClr val="accent1"/>
            </a:solidFill>
            <a:ln w="9525" cap="flat" cmpd="sng" algn="ctr">
              <a:solidFill>
                <a:schemeClr val="tx1"/>
              </a:solidFill>
              <a:prstDash val="solid"/>
              <a:round/>
              <a:headEnd type="none" w="sm" len="sm"/>
              <a:tailEnd type="none" w="sm" len="sm"/>
            </a:ln>
            <a:effectLst/>
          </p:spPr>
        </p:cxnSp>
        <p:cxnSp>
          <p:nvCxnSpPr>
            <p:cNvPr id="161" name="Elbow Connector 160"/>
            <p:cNvCxnSpPr>
              <a:stCxn id="29" idx="1"/>
              <a:endCxn id="43" idx="1"/>
            </p:cNvCxnSpPr>
            <p:nvPr/>
          </p:nvCxnSpPr>
          <p:spPr bwMode="auto">
            <a:xfrm rot="10800000" flipH="1" flipV="1">
              <a:off x="3254577" y="3546676"/>
              <a:ext cx="235372" cy="657023"/>
            </a:xfrm>
            <a:prstGeom prst="bentConnector3">
              <a:avLst>
                <a:gd name="adj1" fmla="val -97123"/>
              </a:avLst>
            </a:prstGeom>
            <a:solidFill>
              <a:schemeClr val="accent1"/>
            </a:solidFill>
            <a:ln w="9525" cap="flat" cmpd="sng" algn="ctr">
              <a:solidFill>
                <a:schemeClr val="tx1"/>
              </a:solidFill>
              <a:prstDash val="solid"/>
              <a:round/>
              <a:headEnd type="none" w="sm" len="sm"/>
              <a:tailEnd type="none" w="sm" len="sm"/>
            </a:ln>
            <a:effectLst/>
          </p:spPr>
        </p:cxnSp>
        <p:cxnSp>
          <p:nvCxnSpPr>
            <p:cNvPr id="165" name="Elbow Connector 164"/>
            <p:cNvCxnSpPr>
              <a:stCxn id="28" idx="2"/>
              <a:endCxn id="42" idx="0"/>
            </p:cNvCxnSpPr>
            <p:nvPr/>
          </p:nvCxnSpPr>
          <p:spPr bwMode="auto">
            <a:xfrm rot="5400000">
              <a:off x="2440831" y="3528452"/>
              <a:ext cx="653253" cy="313841"/>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68" name="Elbow Connector 167"/>
            <p:cNvCxnSpPr>
              <a:stCxn id="24" idx="2"/>
              <a:endCxn id="41" idx="5"/>
            </p:cNvCxnSpPr>
            <p:nvPr/>
          </p:nvCxnSpPr>
          <p:spPr bwMode="auto">
            <a:xfrm rot="5400000">
              <a:off x="1816654" y="3629377"/>
              <a:ext cx="526646" cy="622000"/>
            </a:xfrm>
            <a:prstGeom prst="bentConnector2">
              <a:avLst/>
            </a:prstGeom>
            <a:solidFill>
              <a:schemeClr val="accent1"/>
            </a:solidFill>
            <a:ln w="9525" cap="flat" cmpd="sng" algn="ctr">
              <a:solidFill>
                <a:schemeClr val="tx1"/>
              </a:solidFill>
              <a:prstDash val="solid"/>
              <a:round/>
              <a:headEnd type="none" w="sm" len="sm"/>
              <a:tailEnd type="none" w="sm" len="sm"/>
            </a:ln>
            <a:effectLst/>
          </p:spPr>
        </p:cxnSp>
        <p:cxnSp>
          <p:nvCxnSpPr>
            <p:cNvPr id="171" name="Elbow Connector 170"/>
            <p:cNvCxnSpPr>
              <a:stCxn id="23" idx="2"/>
            </p:cNvCxnSpPr>
            <p:nvPr/>
          </p:nvCxnSpPr>
          <p:spPr bwMode="auto">
            <a:xfrm rot="5400000">
              <a:off x="1457545" y="3558991"/>
              <a:ext cx="673100" cy="272610"/>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cxnSp>
          <p:nvCxnSpPr>
            <p:cNvPr id="185" name="Elbow Connector 184"/>
            <p:cNvCxnSpPr>
              <a:stCxn id="44" idx="0"/>
              <a:endCxn id="34" idx="2"/>
            </p:cNvCxnSpPr>
            <p:nvPr/>
          </p:nvCxnSpPr>
          <p:spPr bwMode="auto">
            <a:xfrm rot="16200000" flipV="1">
              <a:off x="4748000" y="3825560"/>
              <a:ext cx="324479" cy="1"/>
            </a:xfrm>
            <a:prstGeom prst="bentConnector3">
              <a:avLst>
                <a:gd name="adj1" fmla="val 50000"/>
              </a:avLst>
            </a:prstGeom>
            <a:solidFill>
              <a:schemeClr val="accent1"/>
            </a:solidFill>
            <a:ln w="9525" cap="flat" cmpd="sng" algn="ctr">
              <a:solidFill>
                <a:schemeClr val="tx1"/>
              </a:solidFill>
              <a:prstDash val="solid"/>
              <a:round/>
              <a:headEnd type="none" w="sm" len="sm"/>
              <a:tailEnd type="none" w="sm" len="sm"/>
            </a:ln>
            <a:effectLst/>
          </p:spPr>
        </p:cxnSp>
      </p:grpSp>
      <p:sp>
        <p:nvSpPr>
          <p:cNvPr id="46" name="Diamond 45"/>
          <p:cNvSpPr/>
          <p:nvPr/>
        </p:nvSpPr>
        <p:spPr bwMode="auto">
          <a:xfrm>
            <a:off x="2794000" y="5549900"/>
            <a:ext cx="995375" cy="497687"/>
          </a:xfrm>
          <a:prstGeom prst="diamond">
            <a:avLst/>
          </a:prstGeom>
          <a:solidFill>
            <a:schemeClr val="accent1"/>
          </a:solidFill>
          <a:ln w="95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182" name="Straight Arrow Connector 181"/>
          <p:cNvCxnSpPr/>
          <p:nvPr/>
        </p:nvCxnSpPr>
        <p:spPr bwMode="auto">
          <a:xfrm>
            <a:off x="6163450" y="3807457"/>
            <a:ext cx="0" cy="811600"/>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183" name="TextBox 182"/>
          <p:cNvSpPr txBox="1"/>
          <p:nvPr/>
        </p:nvSpPr>
        <p:spPr>
          <a:xfrm rot="16200000">
            <a:off x="6121852" y="3898280"/>
            <a:ext cx="752129" cy="646331"/>
          </a:xfrm>
          <a:prstGeom prst="rect">
            <a:avLst/>
          </a:prstGeom>
        </p:spPr>
        <p:txBody>
          <a:bodyPr wrap="none" rtlCol="0">
            <a:spAutoFit/>
          </a:bodyPr>
          <a:lstStyle>
            <a:defPPr>
              <a:defRPr lang="en-US"/>
            </a:defPPr>
            <a:lvl1pPr>
              <a:defRPr sz="1200">
                <a:latin typeface="+mj-lt"/>
              </a:defRPr>
            </a:lvl1pPr>
          </a:lstStyle>
          <a:p>
            <a:pPr algn="ctr"/>
            <a:r>
              <a:rPr lang="en-US" dirty="0" smtClean="0"/>
              <a:t>Custom</a:t>
            </a:r>
            <a:r>
              <a:rPr lang="en-US" dirty="0" smtClean="0"/>
              <a:t>.</a:t>
            </a:r>
          </a:p>
          <a:p>
            <a:pPr algn="ctr"/>
            <a:r>
              <a:rPr lang="en-US" dirty="0" smtClean="0"/>
              <a:t>LIS/RIS</a:t>
            </a:r>
          </a:p>
          <a:p>
            <a:pPr algn="ctr"/>
            <a:r>
              <a:rPr lang="en-US" dirty="0" smtClean="0"/>
              <a:t>PBM</a:t>
            </a:r>
            <a:endParaRPr lang="en-US" dirty="0" smtClean="0"/>
          </a:p>
        </p:txBody>
      </p:sp>
      <p:sp>
        <p:nvSpPr>
          <p:cNvPr id="8" name="Slide Number Placeholder 7"/>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56</a:t>
            </a:fld>
            <a:endParaRPr lang="en-US" dirty="0"/>
          </a:p>
        </p:txBody>
      </p:sp>
      <p:cxnSp>
        <p:nvCxnSpPr>
          <p:cNvPr id="89" name="Straight Arrow Connector 88"/>
          <p:cNvCxnSpPr/>
          <p:nvPr/>
        </p:nvCxnSpPr>
        <p:spPr bwMode="auto">
          <a:xfrm flipH="1">
            <a:off x="6163450" y="1499191"/>
            <a:ext cx="11301" cy="607809"/>
          </a:xfrm>
          <a:prstGeom prst="straightConnector1">
            <a:avLst/>
          </a:prstGeom>
          <a:solidFill>
            <a:schemeClr val="accent1"/>
          </a:solidFill>
          <a:ln w="19050" cap="flat" cmpd="sng" algn="ctr">
            <a:solidFill>
              <a:schemeClr val="tx1"/>
            </a:solidFill>
            <a:prstDash val="solid"/>
            <a:round/>
            <a:headEnd type="arrow" w="sm" len="sm"/>
            <a:tailEnd type="arrow" w="sm" len="sm"/>
          </a:ln>
          <a:effectLst/>
        </p:spPr>
      </p:cxnSp>
      <p:sp>
        <p:nvSpPr>
          <p:cNvPr id="92" name="TextBox 91"/>
          <p:cNvSpPr txBox="1"/>
          <p:nvPr/>
        </p:nvSpPr>
        <p:spPr>
          <a:xfrm rot="16200000">
            <a:off x="5986843" y="1472156"/>
            <a:ext cx="808234" cy="461665"/>
          </a:xfrm>
          <a:prstGeom prst="rect">
            <a:avLst/>
          </a:prstGeom>
        </p:spPr>
        <p:txBody>
          <a:bodyPr wrap="none" rtlCol="0">
            <a:spAutoFit/>
          </a:bodyPr>
          <a:lstStyle>
            <a:defPPr>
              <a:defRPr lang="en-US"/>
            </a:defPPr>
            <a:lvl1pPr>
              <a:defRPr sz="1200">
                <a:latin typeface="+mj-lt"/>
              </a:defRPr>
            </a:lvl1pPr>
          </a:lstStyle>
          <a:p>
            <a:r>
              <a:rPr lang="en-US" dirty="0" smtClean="0"/>
              <a:t>ACO </a:t>
            </a:r>
            <a:br>
              <a:rPr lang="en-US" dirty="0" smtClean="0"/>
            </a:br>
            <a:r>
              <a:rPr lang="en-US" dirty="0" smtClean="0"/>
              <a:t>Analytics</a:t>
            </a:r>
            <a:endParaRPr lang="en-US" dirty="0" smtClean="0"/>
          </a:p>
        </p:txBody>
      </p:sp>
    </p:spTree>
    <p:extLst>
      <p:ext uri="{BB962C8B-B14F-4D97-AF65-F5344CB8AC3E}">
        <p14:creationId xmlns:p14="http://schemas.microsoft.com/office/powerpoint/2010/main" val="3540297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fade">
                                      <p:cBhvr>
                                        <p:cTn id="99" dur="500"/>
                                        <p:tgtEl>
                                          <p:spTgt spid="6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fade">
                                      <p:cBhvr>
                                        <p:cTn id="108" dur="500"/>
                                        <p:tgtEl>
                                          <p:spTgt spid="6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fade">
                                      <p:cBhvr>
                                        <p:cTn id="111" dur="500"/>
                                        <p:tgtEl>
                                          <p:spTgt spid="6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fade">
                                      <p:cBhvr>
                                        <p:cTn id="114" dur="500"/>
                                        <p:tgtEl>
                                          <p:spTgt spid="6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fade">
                                      <p:cBhvr>
                                        <p:cTn id="117" dur="500"/>
                                        <p:tgtEl>
                                          <p:spTgt spid="6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500"/>
                                        <p:tgtEl>
                                          <p:spTgt spid="2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wipe(left)">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5"/>
                                        </p:tgtEl>
                                        <p:attrNameLst>
                                          <p:attrName>style.visibility</p:attrName>
                                        </p:attrNameLst>
                                      </p:cBhvr>
                                      <p:to>
                                        <p:strVal val="visible"/>
                                      </p:to>
                                    </p:set>
                                    <p:animEffect transition="in" filter="fade">
                                      <p:cBhvr>
                                        <p:cTn id="128" dur="500"/>
                                        <p:tgtEl>
                                          <p:spTgt spid="4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500"/>
                                        <p:tgtEl>
                                          <p:spTgt spid="47"/>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181"/>
                                        </p:tgtEl>
                                        <p:attrNameLst>
                                          <p:attrName>style.visibility</p:attrName>
                                        </p:attrNameLst>
                                      </p:cBhvr>
                                      <p:to>
                                        <p:strVal val="visible"/>
                                      </p:to>
                                    </p:set>
                                    <p:animEffect transition="in" filter="wipe(up)">
                                      <p:cBhvr>
                                        <p:cTn id="142" dur="500"/>
                                        <p:tgtEl>
                                          <p:spTgt spid="181"/>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500"/>
                                        <p:tgtEl>
                                          <p:spTgt spid="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99"/>
                                        </p:tgtEl>
                                        <p:attrNameLst>
                                          <p:attrName>style.visibility</p:attrName>
                                        </p:attrNameLst>
                                      </p:cBhvr>
                                      <p:to>
                                        <p:strVal val="visible"/>
                                      </p:to>
                                    </p:set>
                                    <p:animEffect transition="in" filter="fade">
                                      <p:cBhvr>
                                        <p:cTn id="152" dur="500"/>
                                        <p:tgtEl>
                                          <p:spTgt spid="9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2"/>
                                        </p:tgtEl>
                                        <p:attrNameLst>
                                          <p:attrName>style.visibility</p:attrName>
                                        </p:attrNameLst>
                                      </p:cBhvr>
                                      <p:to>
                                        <p:strVal val="visible"/>
                                      </p:to>
                                    </p:set>
                                    <p:animEffect transition="in" filter="fade">
                                      <p:cBhvr>
                                        <p:cTn id="155" dur="500"/>
                                        <p:tgtEl>
                                          <p:spTgt spid="52"/>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4" fill="hold" nodeType="clickEffect">
                                  <p:stCondLst>
                                    <p:cond delay="0"/>
                                  </p:stCondLst>
                                  <p:childTnLst>
                                    <p:set>
                                      <p:cBhvr>
                                        <p:cTn id="159" dur="1" fill="hold">
                                          <p:stCondLst>
                                            <p:cond delay="0"/>
                                          </p:stCondLst>
                                        </p:cTn>
                                        <p:tgtEl>
                                          <p:spTgt spid="70"/>
                                        </p:tgtEl>
                                        <p:attrNameLst>
                                          <p:attrName>style.visibility</p:attrName>
                                        </p:attrNameLst>
                                      </p:cBhvr>
                                      <p:to>
                                        <p:strVal val="visible"/>
                                      </p:to>
                                    </p:set>
                                    <p:animEffect transition="in" filter="wipe(down)">
                                      <p:cBhvr>
                                        <p:cTn id="160" dur="500"/>
                                        <p:tgtEl>
                                          <p:spTgt spid="70"/>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67"/>
                                        </p:tgtEl>
                                        <p:attrNameLst>
                                          <p:attrName>style.visibility</p:attrName>
                                        </p:attrNameLst>
                                      </p:cBhvr>
                                      <p:to>
                                        <p:strVal val="visible"/>
                                      </p:to>
                                    </p:set>
                                    <p:animEffect transition="in" filter="fade">
                                      <p:cBhvr>
                                        <p:cTn id="165" dur="500"/>
                                        <p:tgtEl>
                                          <p:spTgt spid="67"/>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68"/>
                                        </p:tgtEl>
                                        <p:attrNameLst>
                                          <p:attrName>style.visibility</p:attrName>
                                        </p:attrNameLst>
                                      </p:cBhvr>
                                      <p:to>
                                        <p:strVal val="visible"/>
                                      </p:to>
                                    </p:set>
                                    <p:animEffect transition="in" filter="fade">
                                      <p:cBhvr>
                                        <p:cTn id="168" dur="500"/>
                                        <p:tgtEl>
                                          <p:spTgt spid="68"/>
                                        </p:tgtEl>
                                      </p:cBhvr>
                                    </p:animEffect>
                                  </p:childTnLst>
                                </p:cTn>
                              </p:par>
                            </p:childTnLst>
                          </p:cTn>
                        </p:par>
                      </p:childTnLst>
                    </p:cTn>
                  </p:par>
                  <p:par>
                    <p:cTn id="169" fill="hold">
                      <p:stCondLst>
                        <p:cond delay="indefinite"/>
                      </p:stCondLst>
                      <p:childTnLst>
                        <p:par>
                          <p:cTn id="170" fill="hold">
                            <p:stCondLst>
                              <p:cond delay="0"/>
                            </p:stCondLst>
                            <p:childTnLst>
                              <p:par>
                                <p:cTn id="171" presetID="4" presetClass="entr" presetSubtype="32" fill="hold" nodeType="clickEffect">
                                  <p:stCondLst>
                                    <p:cond delay="0"/>
                                  </p:stCondLst>
                                  <p:childTnLst>
                                    <p:set>
                                      <p:cBhvr>
                                        <p:cTn id="172" dur="1" fill="hold">
                                          <p:stCondLst>
                                            <p:cond delay="0"/>
                                          </p:stCondLst>
                                        </p:cTn>
                                        <p:tgtEl>
                                          <p:spTgt spid="94"/>
                                        </p:tgtEl>
                                        <p:attrNameLst>
                                          <p:attrName>style.visibility</p:attrName>
                                        </p:attrNameLst>
                                      </p:cBhvr>
                                      <p:to>
                                        <p:strVal val="visible"/>
                                      </p:to>
                                    </p:set>
                                    <p:animEffect transition="in" filter="box(out)">
                                      <p:cBhvr>
                                        <p:cTn id="173" dur="500"/>
                                        <p:tgtEl>
                                          <p:spTgt spid="94"/>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95"/>
                                        </p:tgtEl>
                                        <p:attrNameLst>
                                          <p:attrName>style.visibility</p:attrName>
                                        </p:attrNameLst>
                                      </p:cBhvr>
                                      <p:to>
                                        <p:strVal val="visible"/>
                                      </p:to>
                                    </p:set>
                                    <p:animEffect transition="in" filter="fade">
                                      <p:cBhvr>
                                        <p:cTn id="176" dur="250"/>
                                        <p:tgtEl>
                                          <p:spTgt spid="95"/>
                                        </p:tgtEl>
                                      </p:cBhvr>
                                    </p:animEffect>
                                  </p:childTnLst>
                                </p:cTn>
                              </p:par>
                            </p:childTnLst>
                          </p:cTn>
                        </p:par>
                      </p:childTnLst>
                    </p:cTn>
                  </p:par>
                  <p:par>
                    <p:cTn id="177" fill="hold">
                      <p:stCondLst>
                        <p:cond delay="indefinite"/>
                      </p:stCondLst>
                      <p:childTnLst>
                        <p:par>
                          <p:cTn id="178" fill="hold">
                            <p:stCondLst>
                              <p:cond delay="0"/>
                            </p:stCondLst>
                            <p:childTnLst>
                              <p:par>
                                <p:cTn id="179" presetID="4" presetClass="entr" presetSubtype="16" fill="hold" nodeType="clickEffect">
                                  <p:stCondLst>
                                    <p:cond delay="0"/>
                                  </p:stCondLst>
                                  <p:childTnLst>
                                    <p:set>
                                      <p:cBhvr>
                                        <p:cTn id="180" dur="1" fill="hold">
                                          <p:stCondLst>
                                            <p:cond delay="0"/>
                                          </p:stCondLst>
                                        </p:cTn>
                                        <p:tgtEl>
                                          <p:spTgt spid="97"/>
                                        </p:tgtEl>
                                        <p:attrNameLst>
                                          <p:attrName>style.visibility</p:attrName>
                                        </p:attrNameLst>
                                      </p:cBhvr>
                                      <p:to>
                                        <p:strVal val="visible"/>
                                      </p:to>
                                    </p:set>
                                    <p:animEffect transition="in" filter="box(in)">
                                      <p:cBhvr>
                                        <p:cTn id="181" dur="250"/>
                                        <p:tgtEl>
                                          <p:spTgt spid="9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98"/>
                                        </p:tgtEl>
                                        <p:attrNameLst>
                                          <p:attrName>style.visibility</p:attrName>
                                        </p:attrNameLst>
                                      </p:cBhvr>
                                      <p:to>
                                        <p:strVal val="visible"/>
                                      </p:to>
                                    </p:set>
                                    <p:animEffect transition="in" filter="fade">
                                      <p:cBhvr>
                                        <p:cTn id="184" dur="500"/>
                                        <p:tgtEl>
                                          <p:spTgt spid="98"/>
                                        </p:tgtEl>
                                      </p:cBhvr>
                                    </p:animEffect>
                                  </p:childTnLst>
                                </p:cTn>
                              </p:par>
                            </p:childTnLst>
                          </p:cTn>
                        </p:par>
                      </p:childTnLst>
                    </p:cTn>
                  </p:par>
                  <p:par>
                    <p:cTn id="185" fill="hold">
                      <p:stCondLst>
                        <p:cond delay="indefinite"/>
                      </p:stCondLst>
                      <p:childTnLst>
                        <p:par>
                          <p:cTn id="186" fill="hold">
                            <p:stCondLst>
                              <p:cond delay="0"/>
                            </p:stCondLst>
                            <p:childTnLst>
                              <p:par>
                                <p:cTn id="187" presetID="4" presetClass="entr" presetSubtype="16" fill="hold" nodeType="clickEffect">
                                  <p:stCondLst>
                                    <p:cond delay="0"/>
                                  </p:stCondLst>
                                  <p:childTnLst>
                                    <p:set>
                                      <p:cBhvr>
                                        <p:cTn id="188" dur="1" fill="hold">
                                          <p:stCondLst>
                                            <p:cond delay="0"/>
                                          </p:stCondLst>
                                        </p:cTn>
                                        <p:tgtEl>
                                          <p:spTgt spid="182"/>
                                        </p:tgtEl>
                                        <p:attrNameLst>
                                          <p:attrName>style.visibility</p:attrName>
                                        </p:attrNameLst>
                                      </p:cBhvr>
                                      <p:to>
                                        <p:strVal val="visible"/>
                                      </p:to>
                                    </p:set>
                                    <p:animEffect transition="in" filter="box(in)">
                                      <p:cBhvr>
                                        <p:cTn id="189" dur="250"/>
                                        <p:tgtEl>
                                          <p:spTgt spid="182"/>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83"/>
                                        </p:tgtEl>
                                        <p:attrNameLst>
                                          <p:attrName>style.visibility</p:attrName>
                                        </p:attrNameLst>
                                      </p:cBhvr>
                                      <p:to>
                                        <p:strVal val="visible"/>
                                      </p:to>
                                    </p:set>
                                    <p:animEffect transition="in" filter="fade">
                                      <p:cBhvr>
                                        <p:cTn id="192" dur="500"/>
                                        <p:tgtEl>
                                          <p:spTgt spid="183"/>
                                        </p:tgtEl>
                                      </p:cBhvr>
                                    </p:animEffect>
                                  </p:childTnLst>
                                </p:cTn>
                              </p:par>
                            </p:childTnLst>
                          </p:cTn>
                        </p:par>
                      </p:childTnLst>
                    </p:cTn>
                  </p:par>
                  <p:par>
                    <p:cTn id="193" fill="hold">
                      <p:stCondLst>
                        <p:cond delay="indefinite"/>
                      </p:stCondLst>
                      <p:childTnLst>
                        <p:par>
                          <p:cTn id="194" fill="hold">
                            <p:stCondLst>
                              <p:cond delay="0"/>
                            </p:stCondLst>
                            <p:childTnLst>
                              <p:par>
                                <p:cTn id="195" presetID="4" presetClass="entr" presetSubtype="16" fill="hold" nodeType="clickEffect">
                                  <p:stCondLst>
                                    <p:cond delay="0"/>
                                  </p:stCondLst>
                                  <p:childTnLst>
                                    <p:set>
                                      <p:cBhvr>
                                        <p:cTn id="196" dur="1" fill="hold">
                                          <p:stCondLst>
                                            <p:cond delay="0"/>
                                          </p:stCondLst>
                                        </p:cTn>
                                        <p:tgtEl>
                                          <p:spTgt spid="87"/>
                                        </p:tgtEl>
                                        <p:attrNameLst>
                                          <p:attrName>style.visibility</p:attrName>
                                        </p:attrNameLst>
                                      </p:cBhvr>
                                      <p:to>
                                        <p:strVal val="visible"/>
                                      </p:to>
                                    </p:set>
                                    <p:animEffect transition="in" filter="box(in)">
                                      <p:cBhvr>
                                        <p:cTn id="197" dur="250"/>
                                        <p:tgtEl>
                                          <p:spTgt spid="87"/>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88"/>
                                        </p:tgtEl>
                                        <p:attrNameLst>
                                          <p:attrName>style.visibility</p:attrName>
                                        </p:attrNameLst>
                                      </p:cBhvr>
                                      <p:to>
                                        <p:strVal val="visible"/>
                                      </p:to>
                                    </p:set>
                                    <p:animEffect transition="in" filter="fade">
                                      <p:cBhvr>
                                        <p:cTn id="200" dur="500"/>
                                        <p:tgtEl>
                                          <p:spTgt spid="88"/>
                                        </p:tgtEl>
                                      </p:cBhvr>
                                    </p:animEffect>
                                  </p:childTnLst>
                                </p:cTn>
                              </p:par>
                            </p:childTnLst>
                          </p:cTn>
                        </p:par>
                      </p:childTnLst>
                    </p:cTn>
                  </p:par>
                  <p:par>
                    <p:cTn id="201" fill="hold">
                      <p:stCondLst>
                        <p:cond delay="indefinite"/>
                      </p:stCondLst>
                      <p:childTnLst>
                        <p:par>
                          <p:cTn id="202" fill="hold">
                            <p:stCondLst>
                              <p:cond delay="0"/>
                            </p:stCondLst>
                            <p:childTnLst>
                              <p:par>
                                <p:cTn id="203" presetID="4" presetClass="entr" presetSubtype="16" fill="hold" nodeType="clickEffect">
                                  <p:stCondLst>
                                    <p:cond delay="0"/>
                                  </p:stCondLst>
                                  <p:childTnLst>
                                    <p:set>
                                      <p:cBhvr>
                                        <p:cTn id="204" dur="1" fill="hold">
                                          <p:stCondLst>
                                            <p:cond delay="0"/>
                                          </p:stCondLst>
                                        </p:cTn>
                                        <p:tgtEl>
                                          <p:spTgt spid="90"/>
                                        </p:tgtEl>
                                        <p:attrNameLst>
                                          <p:attrName>style.visibility</p:attrName>
                                        </p:attrNameLst>
                                      </p:cBhvr>
                                      <p:to>
                                        <p:strVal val="visible"/>
                                      </p:to>
                                    </p:set>
                                    <p:animEffect transition="in" filter="box(in)">
                                      <p:cBhvr>
                                        <p:cTn id="205" dur="250"/>
                                        <p:tgtEl>
                                          <p:spTgt spid="90"/>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91"/>
                                        </p:tgtEl>
                                        <p:attrNameLst>
                                          <p:attrName>style.visibility</p:attrName>
                                        </p:attrNameLst>
                                      </p:cBhvr>
                                      <p:to>
                                        <p:strVal val="visible"/>
                                      </p:to>
                                    </p:set>
                                    <p:animEffect transition="in" filter="fade">
                                      <p:cBhvr>
                                        <p:cTn id="208" dur="500"/>
                                        <p:tgtEl>
                                          <p:spTgt spid="91"/>
                                        </p:tgtEl>
                                      </p:cBhvr>
                                    </p:animEffect>
                                  </p:childTnLst>
                                </p:cTn>
                              </p:par>
                            </p:childTnLst>
                          </p:cTn>
                        </p:par>
                      </p:childTnLst>
                    </p:cTn>
                  </p:par>
                  <p:par>
                    <p:cTn id="209" fill="hold">
                      <p:stCondLst>
                        <p:cond delay="indefinite"/>
                      </p:stCondLst>
                      <p:childTnLst>
                        <p:par>
                          <p:cTn id="210" fill="hold">
                            <p:stCondLst>
                              <p:cond delay="0"/>
                            </p:stCondLst>
                            <p:childTnLst>
                              <p:par>
                                <p:cTn id="211" presetID="4" presetClass="entr" presetSubtype="16" fill="hold" nodeType="clickEffect">
                                  <p:stCondLst>
                                    <p:cond delay="0"/>
                                  </p:stCondLst>
                                  <p:childTnLst>
                                    <p:set>
                                      <p:cBhvr>
                                        <p:cTn id="212" dur="1" fill="hold">
                                          <p:stCondLst>
                                            <p:cond delay="0"/>
                                          </p:stCondLst>
                                        </p:cTn>
                                        <p:tgtEl>
                                          <p:spTgt spid="75"/>
                                        </p:tgtEl>
                                        <p:attrNameLst>
                                          <p:attrName>style.visibility</p:attrName>
                                        </p:attrNameLst>
                                      </p:cBhvr>
                                      <p:to>
                                        <p:strVal val="visible"/>
                                      </p:to>
                                    </p:set>
                                    <p:animEffect transition="in" filter="box(in)">
                                      <p:cBhvr>
                                        <p:cTn id="213" dur="250"/>
                                        <p:tgtEl>
                                          <p:spTgt spid="75"/>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77"/>
                                        </p:tgtEl>
                                        <p:attrNameLst>
                                          <p:attrName>style.visibility</p:attrName>
                                        </p:attrNameLst>
                                      </p:cBhvr>
                                      <p:to>
                                        <p:strVal val="visible"/>
                                      </p:to>
                                    </p:set>
                                    <p:animEffect transition="in" filter="fade">
                                      <p:cBhvr>
                                        <p:cTn id="216" dur="500"/>
                                        <p:tgtEl>
                                          <p:spTgt spid="77"/>
                                        </p:tgtEl>
                                      </p:cBhvr>
                                    </p:animEffect>
                                  </p:childTnLst>
                                </p:cTn>
                              </p:par>
                            </p:childTnLst>
                          </p:cTn>
                        </p:par>
                      </p:childTnLst>
                    </p:cTn>
                  </p:par>
                  <p:par>
                    <p:cTn id="217" fill="hold">
                      <p:stCondLst>
                        <p:cond delay="indefinite"/>
                      </p:stCondLst>
                      <p:childTnLst>
                        <p:par>
                          <p:cTn id="218" fill="hold">
                            <p:stCondLst>
                              <p:cond delay="0"/>
                            </p:stCondLst>
                            <p:childTnLst>
                              <p:par>
                                <p:cTn id="219" presetID="4" presetClass="entr" presetSubtype="16" fill="hold" nodeType="clickEffect">
                                  <p:stCondLst>
                                    <p:cond delay="0"/>
                                  </p:stCondLst>
                                  <p:childTnLst>
                                    <p:set>
                                      <p:cBhvr>
                                        <p:cTn id="220" dur="1" fill="hold">
                                          <p:stCondLst>
                                            <p:cond delay="0"/>
                                          </p:stCondLst>
                                        </p:cTn>
                                        <p:tgtEl>
                                          <p:spTgt spid="83"/>
                                        </p:tgtEl>
                                        <p:attrNameLst>
                                          <p:attrName>style.visibility</p:attrName>
                                        </p:attrNameLst>
                                      </p:cBhvr>
                                      <p:to>
                                        <p:strVal val="visible"/>
                                      </p:to>
                                    </p:set>
                                    <p:animEffect transition="in" filter="box(in)">
                                      <p:cBhvr>
                                        <p:cTn id="221" dur="250"/>
                                        <p:tgtEl>
                                          <p:spTgt spid="83"/>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84"/>
                                        </p:tgtEl>
                                        <p:attrNameLst>
                                          <p:attrName>style.visibility</p:attrName>
                                        </p:attrNameLst>
                                      </p:cBhvr>
                                      <p:to>
                                        <p:strVal val="visible"/>
                                      </p:to>
                                    </p:set>
                                    <p:animEffect transition="in" filter="fade">
                                      <p:cBhvr>
                                        <p:cTn id="224" dur="500"/>
                                        <p:tgtEl>
                                          <p:spTgt spid="84"/>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106"/>
                                        </p:tgtEl>
                                        <p:attrNameLst>
                                          <p:attrName>style.visibility</p:attrName>
                                        </p:attrNameLst>
                                      </p:cBhvr>
                                      <p:to>
                                        <p:strVal val="visible"/>
                                      </p:to>
                                    </p:set>
                                    <p:animEffect transition="in" filter="fade">
                                      <p:cBhvr>
                                        <p:cTn id="229" dur="500"/>
                                        <p:tgtEl>
                                          <p:spTgt spid="106"/>
                                        </p:tgtEl>
                                      </p:cBhvr>
                                    </p:animEffect>
                                  </p:childTnLst>
                                </p:cTn>
                              </p:par>
                            </p:childTnLst>
                          </p:cTn>
                        </p:par>
                      </p:childTnLst>
                    </p:cTn>
                  </p:par>
                  <p:par>
                    <p:cTn id="230" fill="hold">
                      <p:stCondLst>
                        <p:cond delay="indefinite"/>
                      </p:stCondLst>
                      <p:childTnLst>
                        <p:par>
                          <p:cTn id="231" fill="hold">
                            <p:stCondLst>
                              <p:cond delay="0"/>
                            </p:stCondLst>
                            <p:childTnLst>
                              <p:par>
                                <p:cTn id="232" presetID="4" presetClass="entr" presetSubtype="32" fill="hold" nodeType="clickEffect">
                                  <p:stCondLst>
                                    <p:cond delay="0"/>
                                  </p:stCondLst>
                                  <p:childTnLst>
                                    <p:set>
                                      <p:cBhvr>
                                        <p:cTn id="233" dur="1" fill="hold">
                                          <p:stCondLst>
                                            <p:cond delay="0"/>
                                          </p:stCondLst>
                                        </p:cTn>
                                        <p:tgtEl>
                                          <p:spTgt spid="89"/>
                                        </p:tgtEl>
                                        <p:attrNameLst>
                                          <p:attrName>style.visibility</p:attrName>
                                        </p:attrNameLst>
                                      </p:cBhvr>
                                      <p:to>
                                        <p:strVal val="visible"/>
                                      </p:to>
                                    </p:set>
                                    <p:animEffect transition="in" filter="box(out)">
                                      <p:cBhvr>
                                        <p:cTn id="234" dur="500"/>
                                        <p:tgtEl>
                                          <p:spTgt spid="89"/>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92"/>
                                        </p:tgtEl>
                                        <p:attrNameLst>
                                          <p:attrName>style.visibility</p:attrName>
                                        </p:attrNameLst>
                                      </p:cBhvr>
                                      <p:to>
                                        <p:strVal val="visible"/>
                                      </p:to>
                                    </p:set>
                                    <p:animEffect transition="in" filter="fade">
                                      <p:cBhvr>
                                        <p:cTn id="237" dur="2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animBg="1"/>
      <p:bldP spid="14" grpId="0"/>
      <p:bldP spid="18" grpId="0"/>
      <p:bldP spid="19" grpId="0"/>
      <p:bldP spid="20" grpId="0"/>
      <p:bldP spid="21" grpId="0"/>
      <p:bldP spid="22" grpId="0"/>
      <p:bldP spid="23" grpId="0" animBg="1"/>
      <p:bldP spid="24" grpId="0" animBg="1"/>
      <p:bldP spid="28" grpId="0" animBg="1"/>
      <p:bldP spid="29" grpId="0" animBg="1"/>
      <p:bldP spid="32" grpId="0" animBg="1"/>
      <p:bldP spid="34" grpId="0" animBg="1"/>
      <p:bldP spid="37" grpId="0" animBg="1"/>
      <p:bldP spid="41" grpId="0" animBg="1"/>
      <p:bldP spid="42" grpId="0" animBg="1"/>
      <p:bldP spid="43" grpId="0" animBg="1"/>
      <p:bldP spid="44" grpId="0" animBg="1"/>
      <p:bldP spid="45" grpId="0" animBg="1"/>
      <p:bldP spid="47" grpId="0" animBg="1"/>
      <p:bldP spid="48" grpId="0" animBg="1"/>
      <p:bldP spid="50" grpId="0" animBg="1"/>
      <p:bldP spid="51"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p:bldP spid="77" grpId="0"/>
      <p:bldP spid="84" grpId="0"/>
      <p:bldP spid="88" grpId="0"/>
      <p:bldP spid="91" grpId="0"/>
      <p:bldP spid="95" grpId="0"/>
      <p:bldP spid="98" grpId="0"/>
      <p:bldP spid="99" grpId="0"/>
      <p:bldP spid="49" grpId="0" animBg="1"/>
      <p:bldP spid="106" grpId="0" animBg="1"/>
      <p:bldP spid="46" grpId="0" animBg="1"/>
      <p:bldP spid="183" grpId="0"/>
      <p:bldP spid="9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Drivers – Facilitate </a:t>
            </a:r>
            <a:r>
              <a:rPr lang="en-US" dirty="0" smtClean="0">
                <a:sym typeface="Wingdings" panose="05000000000000000000" pitchFamily="2" charset="2"/>
              </a:rPr>
              <a:t> ONC-HIT</a:t>
            </a:r>
            <a:endParaRPr lang="en-US" b="0" dirty="0"/>
          </a:p>
        </p:txBody>
      </p:sp>
      <p:grpSp>
        <p:nvGrpSpPr>
          <p:cNvPr id="6" name="Group 5"/>
          <p:cNvGrpSpPr>
            <a:grpSpLocks/>
          </p:cNvGrpSpPr>
          <p:nvPr/>
        </p:nvGrpSpPr>
        <p:grpSpPr bwMode="auto">
          <a:xfrm>
            <a:off x="3276600" y="990600"/>
            <a:ext cx="5486400" cy="5075238"/>
            <a:chOff x="1828800" y="990600"/>
            <a:chExt cx="5486401" cy="5075666"/>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t="12064"/>
            <a:stretch>
              <a:fillRect/>
            </a:stretch>
          </p:blipFill>
          <p:spPr bwMode="auto">
            <a:xfrm>
              <a:off x="1828801" y="1066800"/>
              <a:ext cx="5486400" cy="499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1828800" y="990600"/>
              <a:ext cx="1295400" cy="609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grpSp>
      <p:sp>
        <p:nvSpPr>
          <p:cNvPr id="10" name="TextBox 8"/>
          <p:cNvSpPr txBox="1">
            <a:spLocks noChangeArrowheads="1"/>
          </p:cNvSpPr>
          <p:nvPr/>
        </p:nvSpPr>
        <p:spPr bwMode="auto">
          <a:xfrm>
            <a:off x="304800" y="5791200"/>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dirty="0">
                <a:latin typeface="+mj-lt"/>
              </a:rPr>
              <a:t>HHS Organizational Chart</a:t>
            </a:r>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2057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7749540" y="1093444"/>
            <a:ext cx="1013460" cy="1013460"/>
          </a:xfrm>
          <a:prstGeom prst="ellipse">
            <a:avLst/>
          </a:prstGeom>
          <a:noFill/>
          <a:ln w="57150" cap="flat" cmpd="sng" algn="ctr">
            <a:solidFill>
              <a:srgbClr val="FF0000"/>
            </a:solidFill>
            <a:prstDash val="solid"/>
            <a:round/>
            <a:headEnd type="none" w="sm" len="sm"/>
            <a:tailEnd type="none" w="sm"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ONC</a:t>
            </a:r>
          </a:p>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latin typeface="+mj-lt"/>
              </a:rPr>
              <a:t>HIT</a:t>
            </a:r>
            <a:endParaRPr kumimoji="0" lang="en-US" sz="2000" b="1" i="0" u="none" strike="noStrike" cap="none" normalizeH="0" baseline="0" dirty="0">
              <a:ln>
                <a:noFill/>
              </a:ln>
              <a:solidFill>
                <a:schemeClr val="tx1"/>
              </a:solidFill>
              <a:effectLst/>
              <a:latin typeface="+mj-lt"/>
            </a:endParaRPr>
          </a:p>
        </p:txBody>
      </p:sp>
      <p:sp>
        <p:nvSpPr>
          <p:cNvPr id="3" name="Slide Number Placeholder 2"/>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57</a:t>
            </a:fld>
            <a:endParaRPr lang="en-US" dirty="0"/>
          </a:p>
        </p:txBody>
      </p:sp>
    </p:spTree>
    <p:extLst>
      <p:ext uri="{BB962C8B-B14F-4D97-AF65-F5344CB8AC3E}">
        <p14:creationId xmlns:p14="http://schemas.microsoft.com/office/powerpoint/2010/main" val="38767753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0790" y="1163053"/>
            <a:ext cx="4029075" cy="4854575"/>
            <a:chOff x="409074" y="1163053"/>
            <a:chExt cx="4029075" cy="4854575"/>
          </a:xfrm>
        </p:grpSpPr>
        <p:pic>
          <p:nvPicPr>
            <p:cNvPr id="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574" y="1163053"/>
              <a:ext cx="15525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74" y="116305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74" y="3525253"/>
              <a:ext cx="40052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AutoShape 4" descr="data:image/jpeg;base64,/9j/4AAQSkZJRgABAQAAAQABAAD/2wCEAAkGBxAQEhQUEhQWFBUUFBIUFRQQFRUUFBUUFhUcFxQUFBQYHCggGBolGxQVITEhJSkrLi4uFyAzODMsNygtLisBCgoKDg0OGxAQGiwkHyQ4NC0sLCwsLiwsLCwsMCwsLCwsLCwtLCwsLCwsLCwsLCwsLCwsLCwsLCwsLCwsLCwsLP/AABEIAMYA5AMBEQACEQEDEQH/xAAcAAACAgMBAQAAAAAAAAAAAAAABwUGAgMEAQj/xABGEAABAwECCQcJBgQHAQEAAAABAAIDEQQFBhIhMTJRcXKxBzRBYXORshMUFiIzUoGTwRdigpKh0ghC4fAjJENUotHxY0T/xAAbAQEAAQUBAAAAAAAAAAAAAAAABgEDBAUHAv/EADARAAEDAQYEBQQDAQEAAAAAAAABAgMEBRExMjNxBhIUURMhNFKRFkFhsSKBoRUj/9oADAMBAAIRAxEAPwCFvnnE/bS+MqPT6inVLP8ASx7IcJeNY714Rir9i+6aNq3K5AxxrHeFXkd2KdRF7kDHGsd4Tkd2HURe5A8oNY7wnI7sPHi9yBjjWO8JyO7DqIvch6CFRWqh7bKx2CoeryewQHi9cqqeFkai3KqBVOR3Yp4rPcgVTld2His9yBVOVw8VnuQKpyu7DxWd0IvCUVgcBlNW5BlOdZdGl0l6mk4gcj6NWt8/NMNymeQf7ru4rb8ydyBeDJ7V+A8g/wB13cU5k7jwZPavwe+bv9135Sq8ydx4UntX4PPN3+67uKcydx4MntX4PRZ3+67uKcydx4MntX4MCCDqKqeFRUW5TFCgIAQAgBACAEAIBr3zzibtpfGVHp9RTqlnelj2Qpt8XLM+R72UIJyCuVbGCqjRqNUilp2NVyTOkZ5opATxuYaOBBHQcizmqjkvQjcrJI15XIqKasY616uLfMvcMY60uK8y9zdZ4HyGjAXHqXlzmtS9S7FHJK7lYiqpY7iueaKQPfQChFK5cq19TURuYrUJRZFk1UM7ZX4IWJasmIICs3xc88kjntyg0oK5cy20FTGjEapCbTsirfO6VmClfnjew0dUHUVnNVrkvQjcjZY3cr70U14x1lVuQt87u4Yx1lLkHO7ubIIpJDRgLjqFVRytal6l2JksruVl6qT12WGSyu8rNkaGkEVqanIMiwpZGypyMxJBQ0s1C/qajyahO2K84pdB1TqOQ9ywZIJGYkkpbTpKnyYqX9lOtY96mz5G9gS9Ryt7BVL1HK3shwWu94Ysjn1OpuUrKZTSPNTU2vRwLcq3r+CpXxamzSue3IDTPnyBbaFisYiKQW0KhlRO6RieSkerpgggBACAEAIAQAgGxfPOJu2l8ZUen1FOqWf6WPZDjVozCIwlsYfEXU9ZmWvV0hZ1FKqO5e5HeIKJskCyonm0pS3BAQQF8uayCKJuT1nAFx6SaLSVUqveqfZDo1i0TKenR33XzUkFiG6BACAEBEYSWMPiLqeszKD1dIWbRSqj+XuR/iCjbJTrIieaFKW5OfggL5cdjEUTcmVwxnHb0LSVcqueqfY6NYlE2Cma67zXzNOE/N3bWeJVodUt8R+iXdP2UuN5aQQaEZQQtyqXnP2uVq3oX66bV5WJrznIodoyFaKpj5JFRDpdkVS1FM1644HYsc2ZE4SW0xRerneafDpWbRRI996/Yj/ENY6CBGtXzd+ikrcnPwQAgBACAEAIAQAgBANi+ecTdrL4yo9PqKdUs/0seyHGrRmHPeDMaJ41sdwV2BbpEUw7QZz0z2/gXakJysyiFSNoVFwPTEvciDJaMg2BRx63uU6zA3ljan4PV5LoIAQAgOe8I8aJ41tdwV2BbpEUw7Qj56WRv4F2pCcrM4hUgayOKouB6Yl7kGPGKAbAo7J5uVTrFOiNiaidiLwn5u7azxLJodU0/Efol3T9lJW6OelywTfWGmpx/Vaivb/NFJ3wzJfTq3spNLAJKVnDF2WMdFHH4ra2enkpC+KV/mxCsrYkTBACAEAIAQAgBACAEA1755xP20vjKj0+op1Sz/Sx7IcitGYa7RoO3XcFcizIY1Xou2UW6kRyg2QaTd4cVRcD3HnQZCjbsVOtRZEBUPYIAQAgNc+i7ddwXuPOhYqdF2yi4cpGcnXEzg0m7RxVHYHqPOgxwo4/Mp1iDTbsRWE/N3bWeJZVDqmm4j9Eu6fspK3Rz0t2CHsnb/0WqtDMhNeF9N+5PLXErKvhlnj2OW1s/KpC+KdRmxW1sSJggBACAEAIAQAgBACAbF884m7aXxlR6fUU6pZ/pY9kONWjMNdo0HbruCuRZkMar0XbKLdSI5QbLPpN3hxVFwPcedBkKNuxU6zFkQFQuAgBACA1z6Lt13Be486Fip0XbKLhykZydcTODSbvDiqOwPUedNxjhRx+ZTrEGm3YisJ+bu2s8SyqHVNNxH6Jd0/ZSVujnpbsEPZO3/otVaGZCbcL6T9yeWuJUVfDLPHsctrZ+VSFcU6jCtrYkUBACAEAIAQAgBACAEA2L55xN20vjKj0+op1Sz/Sx7IcatGYa7RoO3XcFcizIY1Xou2UW6kRyg2WfSbvDiqOwPcedNxkKNuxU61FkQFQ9ggBACA1z6Lt13Be486Fip0XbKLhykZydcTODSbvDiqOwPUedBjtUcfmU6xBpt2IrCfm7trPEsqh1TTcR+iXdP2MnBjkUsE1kgktDpxLJEx7wx7A0OcK0ALDmqt0c9IjC3BCzXTIyKzukc17S8+VIca1pkoBkWqtDFCa8Lab9yDWuJWWbBHAGyXs2R1odKDE4Nb5JwbkIqa1aVtbPyqQrinVZsWD7Crq9+0/MZ+xbAigfYVdXv2n5jP2KoD7Crq9+0/MZ+xAH2FXV79p+Yz9iAPsKur37T8xn7EAfYVdXv2n5jP2IA+wq6vftPzGfsQB9hV1e/afmM/YgNdp5Drqaxzg+0ZGuI/xGZwKj+RAfOKAbF884m7aXxlR6fUU6pZ/pY9kONWjMNdo0HbruBVyLMhj1ei/ZRbqRHJzZZ9Ju8OKouB7jzoMhRt2KnWYsiAqFwEAIAQGE2i7YeC9R5kLNTpO2FuVJDky4mcGk3aOKo7A9R50GOFHH5lOsQabdjCSwG0vhhAr5WeFnwLxX9KrKodU03Efol3T9n0xFGGtDRmaABsAotyc9FPyw85h7I+Jay0MUJpwtpyboUNa0lg0eRv2do32eFbWz8qkJ4p1WbDGWwIqCAEAIAQAgBACAjMJryistlmmlNGsjeTlpU0oAOslAfF6qBr3zziftpfGVHp9RTqln+lj2Q5FaMw12jQduu4K5FmQxqvRdsot1IjlBsg0m7w4qi4HuPOgyFG3YqdZiyICoXAQAgBAYT6Lt08F7jzIWKnRdsot3KRnJ1xM4NJu8OKo7A9R503GOFHH5lOsQabdi08mlg8tb4yRURB8nxoWt/Vyy6FL5LzScSSI2k5e6jvW4Ofil5Yucw9k7xLWWhihNOFtN+6FCWtJYNHkb9naN9nhW1s/KpCeKdVmwxlsCKggBACAEAIAQAgEL/ELhXjvZYInDFZSSehzv/02HYKmnWFUCWQDYvnnE3bS+MqPT6inVLP9LHshxq0ZhrtGg7ddwVyLMhjVei7ZRblSI5QbINJu8OKo7A9x503GQo27FTrMWRAVC4CAEAIDCfRdungvceZCxU6LtlFu5SM5OuJnBpN2jiqOwPUedNxjhRx+ZTrEGm3YZ3I9YvVmm1lsYOwVPFbOgbc1XEP4omvkbH2S8ZS2BFBS8sXOYOyd4lrLQxQmnC2nJuhQlrSWDR5G/Z2jfZ4VtbPyqQninVZsMZbAioIAQAgBACAEBD4XX/Hd1kltElPUacVp/mecjG/E0QHx5eFtktEr5ZXYz5HOe4npc41KqDnQDYvnnE3bS+MqPT6inVLP9LHshxq0ZhrtGg7ddwVyLMhjVei7ZRbqRHKDODSbtHFUdge486bjJKjjsTrUWRAXk9ggBACAwn0Xbp4L3HmQsVOi7ZRbuUjOTriZwaTdo4qjsD1HnTcY4UcfmU6xBpt2Hjyc2LyVgh1vxpD+JxI/Si3lK3liQ5zbU3i1j17eXwWdXzVCl5Yucwdk7xLWWhihNOFtOTdChLWksGjyN+ztG+zwra2flUhPFOqzYYy2BFQQAgBACAEAID54/iAwr84tDbHG7/Ds/rSUzOmPQd0fqSqgUaAEA2L55xP20vjKj0+op1Sz/Sx7IcatGYa7RoO3XcFcizIY9Xov2UW6kRyc9aaZUKoty3ksMILT73/ELH6WLsbVLcrES5HAcIbT7w/KFTpIuxX/ALtb7w9ILTr/AOIzJ0kXYf8AdrfeHpBadY/KE6SLsP8Au1vvA4QWn3h+UJ0kXYr/AN2t95i7CC0EEYwy9QVUpYkW+48vtuscitV+JFLINSbINJu0cVR2B7jzoMuzRF7msGdxa3vNFHuW99x1PxPDp+bsh9GWCziKNjB/K1re4UUgalyXHLZXq96uX7nQqlsUvLDzmHsneJay0MUJpwtpyboUJa0lg0eRv2do32eFbWz8qkJ4p1WbDGWwIqCAEAIAQAgK5h/hMy7LFJOaY9MSJp/mldojZ0nqCA+Q55nSOc95LnOcXOJzlxNST8Sqg1oAQDYvnnE3bS+MqPT6inVLP9LHshxq0ZhrtGg7ddwVyLMhjVei/ZRcFSI5QoNFUKol63EwMHrTnoBtdlWKtZEn3Nw2waxyXo089HLRqb+ZOti7nr6frfb/AKe+jtp1D8ydbF3H0/W+3/Q9HbRqH5k62LuPp+t9v+ngwctGofmTrYu4+n632/6YvwetAFaA01EKrauJy3Ip4ksOsjbzK3yIohZJpzODSbvDiqOwPcedNxy4B2Py1us7c4aTI7YxteNFpqdvNMdBtWbwrOX8oiDC5UMN3XXBWFrXzOFWiSpa1taYzgKE7FtleiORvcgkdM98TpUwaIa38qN8zGptTmdUQawfoFcMY6bkvW0WpjnzyvlcHUBkcXECmYalqrQzITbhbSfuSK1xKiEwhva02ZzPITSRVBr5N7m12gHKtrZ+VSFcU6jNiNGGt6D/APZP8xy2JFD302vT/eT/ADCgD02vT/eT/MKAPTa9P95P8woDZZ8ML2kc1jLVaHOcQ1rWvcSScgACA+l+T647TZLM3zuaSa0SAOk8o8uEZp7NmzX0lAI/l0wq88tvkI3VispczIah0v8AqH4UxfgUAtEAIAQDXvjnE/bS+MqPT6inVLP9LHshyK0ZhrtGg7ddwVyLMhjVei7ZRbqRHKDZBpN2jiqOwPcedNxkKNuxOsxZEBULgIAQAgMJtE7DwXuPMhZqdJ2yi3cpGhyZ2JnBpN3hxVHYHqPOh9FcjthrJNMf5WiMHrOU/Ra+jb/JziVcQzXRRRJuU3lmtTpLRagTkjMcbeoANPFxVVdfVHlsSMsZXfdfP/RRrYEULfgh7J2/9FqrQzITbhbSfuTq1xKir4ZZ49jltbPyqQrinUYVtbEigIAQAgHzyF8n+IG3haW+s4f5eNwzNP8AqnrPR1EnpQDG5QsJG3bYZZ/56YkQPTK7I0cT8EB8hSSFxLnGpJJJOck5SSgMUAIAQDYvnnE/bS+MqPT6inVLP9LHshxq0ZhrtGg7ddwVyLMhj1ei7ZRcFSI5OpnZ9Ju8OKouB7jzoMhRt2J1mLIgKhcBACAEBhNonYeC9x5kLNRpO2UW5UjOTLiZwaTdo4qi4HqPOh9WclNk8nYQ8ihle9/4QcVvBY9K3lYbS2pfEqLk+yIn+CY5Qp/Kutb/AHpSa/joOAWHE7mqbyQ1kax2Ojfwn7FstqQct+CHsnb/ANFqrQzITbhbSfuTq1xKir4ZZ49jltbPyqQrinUZsVtbEigIAQDG5IMAXXlP5adp80iILq5pXjNGNY193SgPptjQAABQAAADMAMwCoD52/iBwn84tbbIw+pZsr+uZwy9zcnxKqBToAQAgBANi+ecTdtL4yo9PqKdUs/0seyHGrRmGufRduu4FXIsyGNV6L9lFupEcoNkGk3eHFUXA9x50GQVG3YqdZiyICoXAQAgBAYS6J2HgvceZCzU6LtlFuVIzky4mUWkNo4qi4HqPMg6rvw4t8ELYmOjxGtDW1jFQKa651qOse3+KE8SwKaW6R196+eJTMJDWCQnpoTtxgvFIt8yKXrcajaBzU+1xRVuznRb8EPZO3/otVaGZCbcLaT9ydWuJUVfDLPHsctrZ+VSFcU6jCtrYkUBAWPATBOa9bU2GOoaPWlkpkjZXKdpzAID6xuO6YbHBHBC3FZG0NA6TTO5x6Sc5KoDy/70ZY7NNO/RiY5+XpIGQfE0CA+Nbxtr7RLJLIavle57j95xqeKqDmQAgBACAbF884m7aXxlR6fUU6pZ/pY9kONWjMNdo0HbruCuRZkMer0XbKLdSI5ObLPpN3hxVFwPcedBkKNuxU6zFkQFQuAgBACAxfmOwqrMyFuVL43J+BbyDKdpUkTA5K/Mp7DpDaOKOwKx50GOzMNijj8ynWIdNuxHYRc3k/D4gsmj1UNXb3oX/wBFGW7OcFvwQ9k7f+i1VoZkJtwtpP3J1a4lRV8Ms8exy2tn5VIVxTqMK2tiRQ67qu6W1TMhhaXySODWtHST9EB9Y8n+CEV1WVsTaOkdR00lMr30y/hGYKgLOgFF/EVffkrJDZmnLPJjvH/zj/7cW9yqD55QAgBACAEA2L55xN20vjKj0+op1Sz/AEseyHGrRmGu0aDt13BXIsyGNV6LtlFupEcoNln0m7w4qjsD3HnQZCjbsVOsxZEBULgIAQAgMX5jsKq3FC3LkdsLiXOdp4qSJgcmkzqEOkNo4ouAjzoMduYbFHH5lOsQabdiOwi5u/8AD4gsmj1UNXb3oX/1+yjLdnOC3YIeydv/AEWqtDMhNuFtJ+5PLXEqKvhlnj2OW1s/KpCuKdRmxW1sSKH0dyI4B+Zwi2TtpaJm+o1woYojlGToc7ITqza0A1VQAgPmLl5vby96OjBq2zsZHscRjO8Q7lUC5QHbdFg8vJi1oKEkq1NKkbeYzaCjWrmSNDy9bGIZCwGtAMp60ik528xSupUpplivvuONXTDBANe+OcT9tL4yo9PqKdUs/wBLHshyK0ZhrtGg7ddwVyLMhj1ei7ZRbqRHJzZZ9Ju8OKo7A9x503GQo27FTrMWRAVC4CAEAIDF+Y7CvTMyFuZbo3bKLiU5TtPFSNMDk0mZQh0htHFFwEedBjszDYo4/Mp1iHTbsR2EXN3/AIfEFk0eqhq7e9C/+ijLdnOC34Ieydv/AEWqtDMhNuFtJ+5OrXEqKxhlnj2FbWz8qkK4p1GbFs5EsBPPp/Op2/5eB3qhwySyjMOtrc568i2JFD6RAoqA9QAUB8ZYW2wz261S1rj2iZw2Y5p+lFUESgLXgjZaNc89JxR8M5/vUtbXvwaS/himzTLshA3zLjTPP3jTYMn0WbC3lYiEetGXxKl7vycSumCCAbF884m7aXxlR6fUU6pZ/pY9kONWjMNdo0HbruBVyLMhjVei/ZRbqRHKDZBpN3hxVFwPcedBkKNuxU61FkQFQ9ggBACAwl0TsPBe48yFmp0XbC3dnUjOTLiZRaQ2jiqOwPUedBjszD4KOvzKdYg027EdhFzd/wCHxBZFHqoau3vQv/ooy3Zzgt2CHsnb/wBFqrQzITbhbSfuTy1xKjgkwflvG2WezR534xc73GDSedg/UhbWz8qkK4p1GbH0xcd0xWOCOCFuKyJoaNZpncT0kmpO1bAih3IAQHLes3k4ZX+7G93c0lAfFEjy4k9JJPeqgI2FxAGckABUVbvMq1quW5MRgWWEQxBvutqdtKn9Vo5H+JKdLpYEpKO7sl4v5HVJPWVvES5Dmr3czlUxVTyCAbF884m7aXxlR6fUU6pZ/pY9kONWjMNVrNGPP3XcFcizoY1Yt0D1/Ci4UiOUGcOk3aOKouB7jzoMgKOOxU6zFkTY9XkuAgBACA12g0Y4/ddwXuPOhj1S3QvVeyi4KkZyhcT2M5RtCouBVi3OQZDDkGwKOvT+SnWKdb4mr+COwi5u/wDD4gsij1UNZb3oX/0UZbs5wW/BEf4Tt76LVWhmQm3C6L4T9ydWuJUMvkcsjP8AMS09f1Yw7pDdIgfFbWz8qkJ4pX/1Yn4GYtgRUEAICNwk5paOxl8BQHxeFUE9gvd5c7yjtFubrd/RYVZMjG8qYqSGwLPWaXxXJ/FCwXxLiQyH7pHetdTN5pEJZa8vh0j1KAt8cyBACAbF884n7aXxlR6fUU6pZ/pY9kONWjMOK+JA2GQ/dI+JWRStvkQ1lryoykf+fIoC3xzI9BQqi3LeMSwzB8bHDpaFH52cr1Q6lZ0yTUzHJ2N6smaCAEAIDjveUNhkP3SBtOQBX6Zt8iGtteVI6N6/gX635zEEAw7umD4mOHS0d4yFaCobyyLedQsuZJaVjk7HLhFzd/4fEFco9VDGt70L/wCijrdnOC74NxYsDfvEu+Fci0tc5FkOhcOxKykRV+5KLDN8XnksvyKzyyRSuDBLilrnZBjDJQnoqOC2FDKjb2qRbiSjkla2ViX3YjYbaozme07HBbS9CFqxyfYzEjdY7wqnm5TF1pjGd7RtcAqXoVRjl+xC3/ftiEMrHzxgvje2mMCauaQMgyrw6VjcVMmKhqJcrF+D5fsWC5rWV2TU3Odp6FiS1zUym9o+G5HKizrcnZCyxRhoAaKAZAB0LWPer1vUmUMDIWIxiXIhEYVyUhp7zh+mVZlA296qaHiaTlpkb3Upq25AwQAgGxfPOJu1l8ZUen1FOqWd6WPZCv3hfcUJLTUuHQBk71fio3PS/wCxr663YaZ6x3KrkK1e17vnoNFvQ0H9StlDTtiwIfaNqy1i/wAvJOxG0WQas8QEvdF8ugGKfWZqzEa6LGnpmy+f3NvZ1ry0f8cW9iyWC+YpnYrah2U0I1da1stI6NOb7EvorcgqnpGiKiqSKxDdAgI28L5ihJaal2oDuyrLhpHSJf8AY0tdbkNK5Y1RVchWb3vh8+TRb7oy16yVs4adsWGJDrRtaWs8l8m9iMosg1QUQEtc98Pg9WmMwmuL0g9Sx56dsu5trOtaSjW5PNvYmJ7wZa4zHHXHdQ0dkFAQTlWGyBYH87sDfz2ky04Fp4k/mv2X8GqwYMtaQZHY33W5viVWWu8rmluj4aVFR0y/0WFrQBQZAMy1znK5b1JZHG2NqNbgh6vJ7PFUoZCRwzE/AlV5ndzwsUa4tT4MvOH++78zv+1XxH9y2tLAq5E+DEyE5yTtJKorndz2kMaYNT4MaKnmXEu+x6qFQQFawxkFI27T9FtbPb5KpDeKZEVzGblYWxIiCAEA2L55xN20vjKj0+op1Sz/AEseyEBbbkilcXuxqnUVejrHMbyoYFXYUFTKsjlW9TR6NQa3d6ude/sYv0xTe5Q9GoNbu9Ovf2H0xT+5Q9GoNbu9Ovf2H0xTe5QODUB6Xd6f9B/YfTFN7lN9huSKF4e3GqKjKdaty1jpG8qoZVHYcFNKkrFW9CTWIbsEBGW25Ipnl7sappmKy4qxzG8qIaSssKGplWVyrepo9GYPvd6ude/sYv0xT+5Q9GoNbu9Ovf2H0xTe5Q9GoNbu9Ovf2H0xTe5Q9GoNbu9Ovf2H0zTe5TGW7GWVrpYycZrTTGyjUahemVKzuRjk8lLc1lMs6N1TC5eZvcifSaf7v5f6rK6KI0v1FWd0+D30mn1N7lTooiv1HWd0+B94G8nsE1jglteOZZWNkcGOLGtDhVrQBqBGVV6OI8rxDW90+Cb+zS7tUvzXJ0cXYfUVd7k+ED7NLu1S/NcnRxdh9RV3uT4QPs0u7VL8xydHF2H1FXe5PhA+zS7tUvzHJ0cXYfUVd7k+ED7NLu1S/NcnRxdh9RV3uT4QTPKnDJdVtMMWWJzGPjxxUiuRwr05R+qdFEek4irE+6fBT/SefUz8v9VTooiv1HWd0+CPvC8Hzuxn0yCmQUFFkRxNjS5pq6ytlq388mJyK4YgIAQDavhh84m7WXxlaKaJedTpFBWMbTMS5cEOPEKteEpmdazsoYhTwlHWs7KGIU8JR1rOyngYVXwlHWs7Ke4hVPCUdazsoYhTwlHWs7KGIU8JR1rOyhiFPCUdazsoYhTwlHWs7KGIU8JR1rOyhiFPCUdazsp5iFV8JR1rOynuIU8JR1rOynDfbD5CTd+oV+mjVJUNba1W19I9ERcCimznq/v/AMW6Oeg2znq/v/1Afal2MDYYgMwjYBsDQqA6UAIAQAgBAJT+JC6w5tknFMbGkhPWCMcd2Ke9VAjfNj1IAFnOTNlQB5uepAeCAnUgPRZidS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AQEhQUEhQWFBUUFBIUFRQQFRUUFBUUFhUcFxQUFBQYHCggGBolGxQVITEhJSkrLi4uFyAzODMsNygtLisBCgoKDg0OGxAQGiwkHyQ4NC0sLCwsLiwsLCwsMCwsLCwsLCwtLCwsLCwsLCwsLCwsLCwsLCwsLCwsLCwsLCwsLP/AABEIAMYA5AMBEQACEQEDEQH/xAAcAAACAgMBAQAAAAAAAAAAAAAABwUGAgMEAQj/xABGEAABAwECCQcJBgQHAQEAAAABAAIDEQQFBhIhMTJRcXKxBzRBYXORshMUFiIzUoGTwRdigpKh0ghC4fAjJENUotHxY0T/xAAbAQEAAQUBAAAAAAAAAAAAAAAABgEDBAUHAv/EADARAAEDAQYEBQQDAQEAAAAAAAABAgMEBRExMjNxBhIUURMhNFKRFkFhsSKBoRUj/9oADAMBAAIRAxEAPwCFvnnE/bS+MqPT6inVLP8ASx7IcJeNY714Rir9i+6aNq3K5AxxrHeFXkd2KdRF7kDHGsd4Tkd2HURe5A8oNY7wnI7sPHi9yBjjWO8JyO7DqIvch6CFRWqh7bKx2CoeryewQHi9cqqeFkai3KqBVOR3Yp4rPcgVTld2His9yBVOVw8VnuQKpyu7DxWd0IvCUVgcBlNW5BlOdZdGl0l6mk4gcj6NWt8/NMNymeQf7ru4rb8ydyBeDJ7V+A8g/wB13cU5k7jwZPavwe+bv9135Sq8ydx4UntX4PPN3+67uKcydx4MntX4PRZ3+67uKcydx4MntX4MCCDqKqeFRUW5TFCgIAQAgBACAEAIBr3zzibtpfGVHp9RTqlnelj2Qpt8XLM+R72UIJyCuVbGCqjRqNUilp2NVyTOkZ5opATxuYaOBBHQcizmqjkvQjcrJI15XIqKasY616uLfMvcMY60uK8y9zdZ4HyGjAXHqXlzmtS9S7FHJK7lYiqpY7iueaKQPfQChFK5cq19TURuYrUJRZFk1UM7ZX4IWJasmIICs3xc88kjntyg0oK5cy20FTGjEapCbTsirfO6VmClfnjew0dUHUVnNVrkvQjcjZY3cr70U14x1lVuQt87u4Yx1lLkHO7ubIIpJDRgLjqFVRytal6l2JksruVl6qT12WGSyu8rNkaGkEVqanIMiwpZGypyMxJBQ0s1C/qajyahO2K84pdB1TqOQ9ywZIJGYkkpbTpKnyYqX9lOtY96mz5G9gS9Ryt7BVL1HK3shwWu94Ysjn1OpuUrKZTSPNTU2vRwLcq3r+CpXxamzSue3IDTPnyBbaFisYiKQW0KhlRO6RieSkerpgggBACAEAIAQAgGxfPOJu2l8ZUen1FOqWf6WPZDjVozCIwlsYfEXU9ZmWvV0hZ1FKqO5e5HeIKJskCyonm0pS3BAQQF8uayCKJuT1nAFx6SaLSVUqveqfZDo1i0TKenR33XzUkFiG6BACAEBEYSWMPiLqeszKD1dIWbRSqj+XuR/iCjbJTrIieaFKW5OfggL5cdjEUTcmVwxnHb0LSVcqueqfY6NYlE2Cma67zXzNOE/N3bWeJVodUt8R+iXdP2UuN5aQQaEZQQtyqXnP2uVq3oX66bV5WJrznIodoyFaKpj5JFRDpdkVS1FM1644HYsc2ZE4SW0xRerneafDpWbRRI996/Yj/ENY6CBGtXzd+ikrcnPwQAgBACAEAIAQAgBANi+ecTdrL4yo9PqKdUs/0seyHGrRmHPeDMaJ41sdwV2BbpEUw7QZz0z2/gXakJysyiFSNoVFwPTEvciDJaMg2BRx63uU6zA3ljan4PV5LoIAQAgOe8I8aJ41tdwV2BbpEUw7Qj56WRv4F2pCcrM4hUgayOKouB6Yl7kGPGKAbAo7J5uVTrFOiNiaidiLwn5u7azxLJodU0/Efol3T9lJW6OelywTfWGmpx/Vaivb/NFJ3wzJfTq3spNLAJKVnDF2WMdFHH4ra2enkpC+KV/mxCsrYkTBACAEAIAQAgBACAEA1755xP20vjKj0+op1Sz/Sx7IcitGYa7RoO3XcFcizIY1Xou2UW6kRyg2QaTd4cVRcD3HnQZCjbsVOtRZEBUPYIAQAgNc+i7ddwXuPOhYqdF2yi4cpGcnXEzg0m7RxVHYHqPOgxwo4/Mp1iDTbsRWE/N3bWeJZVDqmm4j9Eu6fspK3Rz0t2CHsnb/0WqtDMhNeF9N+5PLXErKvhlnj2OW1s/KpC+KdRmxW1sSJggBACAEAIAQAgBACAbF884m7aXxlR6fUU6pZ/pY9kONWjMNdo0HbruCuRZkMar0XbKLdSI5QbLPpN3hxVFwPcedBkKNuxU6zFkQFQuAgBACA1z6Lt13Be486Fip0XbKLhykZydcTODSbvDiqOwPUedNxjhRx+ZTrEGm3YisJ+bu2s8SyqHVNNxH6Jd0/ZSVujnpbsEPZO3/otVaGZCbcL6T9yeWuJUVfDLPHsctrZ+VSFcU6jCtrYkUBACAEAIAQAgBACAEA2L55xN20vjKj0+op1Sz/Sx7IcatGYa7RoO3XcFcizIY1Xou2UW6kRyg2WfSbvDiqOwPcedNxkKNuxU61FkQFQ9ggBACA1z6Lt13Be486Fip0XbKLhykZydcTODSbvDiqOwPUedBjtUcfmU6xBpt2IrCfm7trPEsqh1TTcR+iXdP2MnBjkUsE1kgktDpxLJEx7wx7A0OcK0ALDmqt0c9IjC3BCzXTIyKzukc17S8+VIca1pkoBkWqtDFCa8Lab9yDWuJWWbBHAGyXs2R1odKDE4Nb5JwbkIqa1aVtbPyqQrinVZsWD7Crq9+0/MZ+xbAigfYVdXv2n5jP2KoD7Crq9+0/MZ+xAH2FXV79p+Yz9iAPsKur37T8xn7EAfYVdXv2n5jP2IA+wq6vftPzGfsQB9hV1e/afmM/YgNdp5Drqaxzg+0ZGuI/xGZwKj+RAfOKAbF884m7aXxlR6fUU6pZ/pY9kONWjMNdo0HbruBVyLMhj1ei/ZRbqRHJzZZ9Ju8OKouB7jzoMhRt2KnWYsiAqFwEAIAQGE2i7YeC9R5kLNTpO2FuVJDky4mcGk3aOKo7A9R50GOFHH5lOsQabdjCSwG0vhhAr5WeFnwLxX9KrKodU03Efol3T9n0xFGGtDRmaABsAotyc9FPyw85h7I+Jay0MUJpwtpyboUNa0lg0eRv2do32eFbWz8qkJ4p1WbDGWwIqCAEAIAQAgBACAjMJryistlmmlNGsjeTlpU0oAOslAfF6qBr3zziftpfGVHp9RTqln+lj2Q5FaMw12jQduu4K5FmQxqvRdsot1IjlBsg0m7w4qi4HuPOgyFG3YqdZiyICoXAQAgBAYT6Lt08F7jzIWKnRdsot3KRnJ1xM4NJu8OKo7A9R503GOFHH5lOsQabdi08mlg8tb4yRURB8nxoWt/Vyy6FL5LzScSSI2k5e6jvW4Ofil5Yucw9k7xLWWhihNOFtN+6FCWtJYNHkb9naN9nhW1s/KpCeKdVmwxlsCKggBACAEAIAQAgEL/ELhXjvZYInDFZSSehzv/02HYKmnWFUCWQDYvnnE3bS+MqPT6inVLP9LHshxq0ZhrtGg7ddwVyLMhjVei7ZRblSI5QbINJu8OKo7A9x503GQo27FTrMWRAVC4CAEAIDCfRdungvceZCxU6LtlFu5SM5OuJnBpN2jiqOwPUedNxjhRx+ZTrEGm3YZ3I9YvVmm1lsYOwVPFbOgbc1XEP4omvkbH2S8ZS2BFBS8sXOYOyd4lrLQxQmnC2nJuhQlrSWDR5G/Z2jfZ4VtbPyqQninVZsMZbAioIAQAgBACAEBD4XX/Hd1kltElPUacVp/mecjG/E0QHx5eFtktEr5ZXYz5HOe4npc41KqDnQDYvnnE3bS+MqPT6inVLP9LHshxq0ZhrtGg7ddwVyLMhjVei7ZRbqRHKDODSbtHFUdge486bjJKjjsTrUWRAXk9ggBACAwn0Xbp4L3HmQsVOi7ZRbuUjOTriZwaTdo4qjsD1HnTcY4UcfmU6xBpt2Hjyc2LyVgh1vxpD+JxI/Si3lK3liQ5zbU3i1j17eXwWdXzVCl5Yucwdk7xLWWhihNOFtOTdChLWksGjyN+ztG+zwra2flUhPFOqzYYy2BFQQAgBACAEAID54/iAwr84tDbHG7/Ds/rSUzOmPQd0fqSqgUaAEA2L55xP20vjKj0+op1Sz/Sx7IcatGYa7RoO3XcFcizIY9Xov2UW6kRyc9aaZUKoty3ksMILT73/ELH6WLsbVLcrES5HAcIbT7w/KFTpIuxX/ALtb7w9ILTr/AOIzJ0kXYf8AdrfeHpBadY/KE6SLsP8Au1vvA4QWn3h+UJ0kXYr/AN2t95i7CC0EEYwy9QVUpYkW+48vtuscitV+JFLINSbINJu0cVR2B7jzoMuzRF7msGdxa3vNFHuW99x1PxPDp+bsh9GWCziKNjB/K1re4UUgalyXHLZXq96uX7nQqlsUvLDzmHsneJay0MUJpwtpyboUJa0lg0eRv2do32eFbWz8qkJ4p1WbDGWwIqCAEAIAQAgK5h/hMy7LFJOaY9MSJp/mldojZ0nqCA+Q55nSOc95LnOcXOJzlxNST8Sqg1oAQDYvnnE3bS+MqPT6inVLP9LHshxq0ZhrtGg7ddwVyLMhjVei/ZRcFSI5QoNFUKol63EwMHrTnoBtdlWKtZEn3Nw2waxyXo089HLRqb+ZOti7nr6frfb/AKe+jtp1D8ydbF3H0/W+3/Q9HbRqH5k62LuPp+t9v+ngwctGofmTrYu4+n632/6YvwetAFaA01EKrauJy3Ip4ksOsjbzK3yIohZJpzODSbvDiqOwPcedNxy4B2Py1us7c4aTI7YxteNFpqdvNMdBtWbwrOX8oiDC5UMN3XXBWFrXzOFWiSpa1taYzgKE7FtleiORvcgkdM98TpUwaIa38qN8zGptTmdUQawfoFcMY6bkvW0WpjnzyvlcHUBkcXECmYalqrQzITbhbSfuSK1xKiEwhva02ZzPITSRVBr5N7m12gHKtrZ+VSFcU6jNiNGGt6D/APZP8xy2JFD302vT/eT/ADCgD02vT/eT/MKAPTa9P95P8woDZZ8ML2kc1jLVaHOcQ1rWvcSScgACA+l+T647TZLM3zuaSa0SAOk8o8uEZp7NmzX0lAI/l0wq88tvkI3VispczIah0v8AqH4UxfgUAtEAIAQDXvjnE/bS+MqPT6inVLP9LHshyK0ZhrtGg7ddwVyLMhjVei7ZRbqRHKDZBpN2jiqOwPcedNxkKNuxOsxZEBULgIAQAgMJtE7DwXuPMhZqdJ2yi3cpGhyZ2JnBpN3hxVHYHqPOh9FcjthrJNMf5WiMHrOU/Ra+jb/JziVcQzXRRRJuU3lmtTpLRagTkjMcbeoANPFxVVdfVHlsSMsZXfdfP/RRrYEULfgh7J2/9FqrQzITbhbSfuTq1xKir4ZZ49jltbPyqQrinUYVtbEigIAQAgHzyF8n+IG3haW+s4f5eNwzNP8AqnrPR1EnpQDG5QsJG3bYZZ/56YkQPTK7I0cT8EB8hSSFxLnGpJJJOck5SSgMUAIAQDYvnnE/bS+MqPT6inVLP9LHshxq0ZhrtGg7ddwVyLMhj1ei7ZRcFSI5OpnZ9Ju8OKouB7jzoMhRt2J1mLIgKhcBACAEBhNonYeC9x5kLNRpO2UW5UjOTLiZwaTdo4qi4HqPOh9WclNk8nYQ8ihle9/4QcVvBY9K3lYbS2pfEqLk+yIn+CY5Qp/Kutb/AHpSa/joOAWHE7mqbyQ1kax2Ojfwn7FstqQct+CHsnb/ANFqrQzITbhbSfuTq1xKir4ZZ49jltbPyqQrinUZsVtbEigIAQDG5IMAXXlP5adp80iILq5pXjNGNY193SgPptjQAABQAAADMAMwCoD52/iBwn84tbbIw+pZsr+uZwy9zcnxKqBToAQAgBANi+ecTdtL4yo9PqKdUs/0seyHGrRmGufRduu4FXIsyGNV6L9lFupEcoNkGk3eHFUXA9x50GQVG3YqdZiyICoXAQAgBAYS6J2HgvceZCzU6LtlFuVIzky4mUWkNo4qi4HqPMg6rvw4t8ELYmOjxGtDW1jFQKa651qOse3+KE8SwKaW6R196+eJTMJDWCQnpoTtxgvFIt8yKXrcajaBzU+1xRVuznRb8EPZO3/otVaGZCbcLaT9ydWuJUVfDLPHsctrZ+VSFcU6jCtrYkUBAWPATBOa9bU2GOoaPWlkpkjZXKdpzAID6xuO6YbHBHBC3FZG0NA6TTO5x6Sc5KoDy/70ZY7NNO/RiY5+XpIGQfE0CA+Nbxtr7RLJLIavle57j95xqeKqDmQAgBACAbF884m7aXxlR6fUU6pZ/pY9kONWjMNdo0HbruCuRZkMer0XbKLdSI5ObLPpN3hxVFwPcedBkKNuxU6zFkQFQuAgBACAxfmOwqrMyFuVL43J+BbyDKdpUkTA5K/Mp7DpDaOKOwKx50GOzMNijj8ynWIdNuxHYRc3k/D4gsmj1UNXb3oX/wBFGW7OcFvwQ9k7f+i1VoZkJtwtpP3J1a4lRV8Ms8exy2tn5VIVxTqMK2tiRQ67qu6W1TMhhaXySODWtHST9EB9Y8n+CEV1WVsTaOkdR00lMr30y/hGYKgLOgFF/EVffkrJDZmnLPJjvH/zj/7cW9yqD55QAgBACAEA2L55xN20vjKj0+op1Sz/AEseyHGrRmGu0aDt13BXIsyGNV6LtlFupEcoNln0m7w4qjsD3HnQZCjbsVOsxZEBULgIAQAgMX5jsKq3FC3LkdsLiXOdp4qSJgcmkzqEOkNo4ouAjzoMduYbFHH5lOsQabdiOwi5u/8AD4gsmj1UNXb3oX/1+yjLdnOC3YIeydv/AEWqtDMhNuFtJ+5PLXEqKvhlnj2OW1s/KpCuKdRmxW1sSKH0dyI4B+Zwi2TtpaJm+o1woYojlGToc7ITqza0A1VQAgPmLl5vby96OjBq2zsZHscRjO8Q7lUC5QHbdFg8vJi1oKEkq1NKkbeYzaCjWrmSNDy9bGIZCwGtAMp60ik528xSupUpplivvuONXTDBANe+OcT9tL4yo9PqKdUs/wBLHshyK0ZhrtGg7ddwVyLMhj1ei7ZRbqRHJzZZ9Ju8OKo7A9x503GQo27FTrMWRAVC4CAEAIDF+Y7CvTMyFuZbo3bKLiU5TtPFSNMDk0mZQh0htHFFwEedBjszDYo4/Mp1iHTbsR2EXN3/AIfEFk0eqhq7e9C/+ijLdnOC34Ieydv/AEWqtDMhNuFtJ+5OrXEqKxhlnj2FbWz8qkK4p1GbFs5EsBPPp/Op2/5eB3qhwySyjMOtrc568i2JFD6RAoqA9QAUB8ZYW2wz261S1rj2iZw2Y5p+lFUESgLXgjZaNc89JxR8M5/vUtbXvwaS/himzTLshA3zLjTPP3jTYMn0WbC3lYiEetGXxKl7vycSumCCAbF884m7aXxlR6fUU6pZ/pY9kONWjMNdo0HbruBVyLMhjVei/ZRbqRHKDZBpN3hxVFwPcedBkKNuxU61FkQFQ9ggBACAwl0TsPBe48yFmp0XbC3dnUjOTLiZRaQ2jiqOwPUedBjszD4KOvzKdYg027EdhFzd/wCHxBZFHqoau3vQv/ooy3Zzgt2CHsnb/wBFqrQzITbhbSfuTy1xKjgkwflvG2WezR534xc73GDSedg/UhbWz8qkK4p1GbH0xcd0xWOCOCFuKyJoaNZpncT0kmpO1bAih3IAQHLes3k4ZX+7G93c0lAfFEjy4k9JJPeqgI2FxAGckABUVbvMq1quW5MRgWWEQxBvutqdtKn9Vo5H+JKdLpYEpKO7sl4v5HVJPWVvES5Dmr3czlUxVTyCAbF884m7aXxlR6fUU6pZ/pY9kONWjMNVrNGPP3XcFcizoY1Yt0D1/Ci4UiOUGcOk3aOKouB7jzoMgKOOxU6zFkTY9XkuAgBACA12g0Y4/ddwXuPOhj1S3QvVeyi4KkZyhcT2M5RtCouBVi3OQZDDkGwKOvT+SnWKdb4mr+COwi5u/wDD4gsij1UNZb3oX/0UZbs5wW/BEf4Tt76LVWhmQm3C6L4T9ydWuJUMvkcsjP8AMS09f1Yw7pDdIgfFbWz8qkJ4pX/1Yn4GYtgRUEAICNwk5paOxl8BQHxeFUE9gvd5c7yjtFubrd/RYVZMjG8qYqSGwLPWaXxXJ/FCwXxLiQyH7pHetdTN5pEJZa8vh0j1KAt8cyBACAbF884n7aXxlR6fUU6pZ/pY9kONWjMOK+JA2GQ/dI+JWRStvkQ1lryoykf+fIoC3xzI9BQqi3LeMSwzB8bHDpaFH52cr1Q6lZ0yTUzHJ2N6smaCAEAIDjveUNhkP3SBtOQBX6Zt8iGtteVI6N6/gX635zEEAw7umD4mOHS0d4yFaCobyyLedQsuZJaVjk7HLhFzd/4fEFco9VDGt70L/wCijrdnOC74NxYsDfvEu+Fci0tc5FkOhcOxKykRV+5KLDN8XnksvyKzyyRSuDBLilrnZBjDJQnoqOC2FDKjb2qRbiSjkla2ViX3YjYbaozme07HBbS9CFqxyfYzEjdY7wqnm5TF1pjGd7RtcAqXoVRjl+xC3/ftiEMrHzxgvje2mMCauaQMgyrw6VjcVMmKhqJcrF+D5fsWC5rWV2TU3Odp6FiS1zUym9o+G5HKizrcnZCyxRhoAaKAZAB0LWPer1vUmUMDIWIxiXIhEYVyUhp7zh+mVZlA296qaHiaTlpkb3Upq25AwQAgGxfPOJu1l8ZUen1FOqWd6WPZCv3hfcUJLTUuHQBk71fio3PS/wCxr663YaZ6x3KrkK1e17vnoNFvQ0H9StlDTtiwIfaNqy1i/wAvJOxG0WQas8QEvdF8ugGKfWZqzEa6LGnpmy+f3NvZ1ry0f8cW9iyWC+YpnYrah2U0I1da1stI6NOb7EvorcgqnpGiKiqSKxDdAgI28L5ihJaal2oDuyrLhpHSJf8AY0tdbkNK5Y1RVchWb3vh8+TRb7oy16yVs4adsWGJDrRtaWs8l8m9iMosg1QUQEtc98Pg9WmMwmuL0g9Sx56dsu5trOtaSjW5PNvYmJ7wZa4zHHXHdQ0dkFAQTlWGyBYH87sDfz2ky04Fp4k/mv2X8GqwYMtaQZHY33W5viVWWu8rmluj4aVFR0y/0WFrQBQZAMy1znK5b1JZHG2NqNbgh6vJ7PFUoZCRwzE/AlV5ndzwsUa4tT4MvOH++78zv+1XxH9y2tLAq5E+DEyE5yTtJKorndz2kMaYNT4MaKnmXEu+x6qFQQFawxkFI27T9FtbPb5KpDeKZEVzGblYWxIiCAEA2L55xN20vjKj0+op1Sz/AEseyEBbbkilcXuxqnUVejrHMbyoYFXYUFTKsjlW9TR6NQa3d6ude/sYv0xTe5Q9GoNbu9Ovf2H0xT+5Q9GoNbu9Ovf2H0xTe5QODUB6Xd6f9B/YfTFN7lN9huSKF4e3GqKjKdaty1jpG8qoZVHYcFNKkrFW9CTWIbsEBGW25Ipnl7sappmKy4qxzG8qIaSssKGplWVyrepo9GYPvd6ude/sYv0xT+5Q9GoNbu9Ovf2H0xTe5Q9GoNbu9Ovf2H0xTe5Q9GoNbu9Ovf2H0zTe5TGW7GWVrpYycZrTTGyjUahemVKzuRjk8lLc1lMs6N1TC5eZvcifSaf7v5f6rK6KI0v1FWd0+D30mn1N7lTooiv1HWd0+B94G8nsE1jglteOZZWNkcGOLGtDhVrQBqBGVV6OI8rxDW90+Cb+zS7tUvzXJ0cXYfUVd7k+ED7NLu1S/NcnRxdh9RV3uT4QPs0u7VL8xydHF2H1FXe5PhA+zS7tUvzHJ0cXYfUVd7k+ED7NLu1S/NcnRxdh9RV3uT4QTPKnDJdVtMMWWJzGPjxxUiuRwr05R+qdFEek4irE+6fBT/SefUz8v9VTooiv1HWd0+CPvC8Hzuxn0yCmQUFFkRxNjS5pq6ytlq388mJyK4YgIAQDavhh84m7WXxlaKaJedTpFBWMbTMS5cEOPEKteEpmdazsoYhTwlHWs7KGIU8JR1rOyngYVXwlHWs7Ke4hVPCUdazsoYhTwlHWs7KGIU8JR1rOyhiFPCUdazsoYhTwlHWs7KGIU8JR1rOyhiFPCUdazsp5iFV8JR1rOynuIU8JR1rOynDfbD5CTd+oV+mjVJUNba1W19I9ERcCimznq/v/AMW6Oeg2znq/v/1Afal2MDYYgMwjYBsDQqA6UAIAQAgBAJT+JC6w5tknFMbGkhPWCMcd2Ke9VAjfNj1IAFnOTNlQB5uepAeCAnUgPRZidS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4520866" y="1163053"/>
            <a:ext cx="4370471" cy="4854575"/>
            <a:chOff x="4520866" y="1163053"/>
            <a:chExt cx="4370471" cy="4854575"/>
          </a:xfrm>
        </p:grpSpPr>
        <p:pic>
          <p:nvPicPr>
            <p:cNvPr id="21506" name="Picture 2" descr="http://www.hartsteve.com/wp-content/media/HL7InsightScreenShot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866" y="1163053"/>
              <a:ext cx="4370471" cy="29487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1512" name="Picture 8" descr="http://healthinformatics.wikispaces.com/file/view/hl7logo.gif/95744498/286x248/hl7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026" y="3655428"/>
              <a:ext cx="2724150" cy="23622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0" name="Title 9"/>
          <p:cNvSpPr>
            <a:spLocks noGrp="1"/>
          </p:cNvSpPr>
          <p:nvPr>
            <p:ph type="title"/>
          </p:nvPr>
        </p:nvSpPr>
        <p:spPr/>
        <p:txBody>
          <a:bodyPr/>
          <a:lstStyle/>
          <a:p>
            <a:r>
              <a:rPr lang="en-US" dirty="0"/>
              <a:t>Drivers – Facilitate  Data </a:t>
            </a:r>
            <a:r>
              <a:rPr lang="en-US" dirty="0" smtClean="0"/>
              <a:t>Standards</a:t>
            </a:r>
            <a:endParaRPr lang="en-US" dirty="0"/>
          </a:p>
        </p:txBody>
      </p:sp>
      <p:sp>
        <p:nvSpPr>
          <p:cNvPr id="12" name="Slide Number Placeholder 1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58</a:t>
            </a:fld>
            <a:endParaRPr lang="en-US" dirty="0"/>
          </a:p>
        </p:txBody>
      </p:sp>
    </p:spTree>
    <p:extLst>
      <p:ext uri="{BB962C8B-B14F-4D97-AF65-F5344CB8AC3E}">
        <p14:creationId xmlns:p14="http://schemas.microsoft.com/office/powerpoint/2010/main" val="1311406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Common Challenges</a:t>
            </a:r>
            <a:endParaRPr lang="en-US" sz="2400" dirty="0"/>
          </a:p>
        </p:txBody>
      </p:sp>
    </p:spTree>
    <p:extLst>
      <p:ext uri="{BB962C8B-B14F-4D97-AF65-F5344CB8AC3E}">
        <p14:creationId xmlns:p14="http://schemas.microsoft.com/office/powerpoint/2010/main" val="33651433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a:t>
            </a:r>
            <a:r>
              <a:rPr lang="en-US" dirty="0"/>
              <a:t>Healthcare – </a:t>
            </a:r>
            <a:r>
              <a:rPr lang="en-US" dirty="0" smtClean="0"/>
              <a:t>Cost </a:t>
            </a:r>
            <a:r>
              <a:rPr lang="en-US" dirty="0" smtClean="0">
                <a:sym typeface="Wingdings" panose="05000000000000000000" pitchFamily="2" charset="2"/>
              </a:rPr>
              <a:t> </a:t>
            </a:r>
            <a:r>
              <a:rPr lang="en-US" dirty="0" smtClean="0"/>
              <a:t>Historical</a:t>
            </a:r>
            <a:endParaRPr lang="en-US" dirty="0"/>
          </a:p>
        </p:txBody>
      </p:sp>
      <p:sp>
        <p:nvSpPr>
          <p:cNvPr id="13" name="Content Placeholder 1"/>
          <p:cNvSpPr>
            <a:spLocks noGrp="1"/>
          </p:cNvSpPr>
          <p:nvPr>
            <p:ph sz="quarter" idx="4294967295"/>
          </p:nvPr>
        </p:nvSpPr>
        <p:spPr>
          <a:xfrm>
            <a:off x="457200" y="1123950"/>
            <a:ext cx="4503420" cy="5029200"/>
          </a:xfrm>
          <a:prstGeom prst="rect">
            <a:avLst/>
          </a:prstGeom>
        </p:spPr>
        <p:txBody>
          <a:bodyPr/>
          <a:lstStyle/>
          <a:p>
            <a:pPr>
              <a:spcBef>
                <a:spcPts val="1600"/>
              </a:spcBef>
            </a:pPr>
            <a:r>
              <a:rPr lang="en-US" sz="1600" dirty="0">
                <a:latin typeface="+mj-lt"/>
              </a:rPr>
              <a:t>Current estimates put U.S. health care spending at approximately </a:t>
            </a:r>
            <a:r>
              <a:rPr lang="en-US" sz="1600" dirty="0">
                <a:solidFill>
                  <a:srgbClr val="FF0000"/>
                </a:solidFill>
                <a:latin typeface="+mj-lt"/>
              </a:rPr>
              <a:t>16% of </a:t>
            </a:r>
            <a:r>
              <a:rPr lang="en-US" sz="1600" dirty="0" smtClean="0">
                <a:solidFill>
                  <a:srgbClr val="FF0000"/>
                </a:solidFill>
                <a:latin typeface="+mj-lt"/>
              </a:rPr>
              <a:t>GDP</a:t>
            </a:r>
            <a:r>
              <a:rPr lang="en-US" sz="1600" dirty="0" smtClean="0">
                <a:latin typeface="+mj-lt"/>
              </a:rPr>
              <a:t>. DHHS </a:t>
            </a:r>
            <a:r>
              <a:rPr lang="en-US" sz="1600" dirty="0">
                <a:latin typeface="+mj-lt"/>
              </a:rPr>
              <a:t>expects that the health share of GDP will </a:t>
            </a:r>
            <a:r>
              <a:rPr lang="en-US" sz="1600" dirty="0" smtClean="0">
                <a:latin typeface="+mj-lt"/>
              </a:rPr>
              <a:t>reach </a:t>
            </a:r>
            <a:r>
              <a:rPr lang="en-US" sz="1600" dirty="0">
                <a:solidFill>
                  <a:srgbClr val="FF0000"/>
                </a:solidFill>
                <a:latin typeface="+mj-lt"/>
              </a:rPr>
              <a:t>19.5% of GDP by 2017</a:t>
            </a:r>
            <a:r>
              <a:rPr lang="en-US" sz="1600" dirty="0">
                <a:latin typeface="+mj-lt"/>
              </a:rPr>
              <a:t>.</a:t>
            </a:r>
          </a:p>
          <a:p>
            <a:pPr>
              <a:spcBef>
                <a:spcPts val="1600"/>
              </a:spcBef>
            </a:pPr>
            <a:r>
              <a:rPr lang="en-US" sz="1600" dirty="0">
                <a:latin typeface="+mj-lt"/>
              </a:rPr>
              <a:t>Of each dollar spent on health care in the United States </a:t>
            </a:r>
            <a:r>
              <a:rPr lang="en-US" sz="1600" dirty="0">
                <a:solidFill>
                  <a:srgbClr val="FF0000"/>
                </a:solidFill>
                <a:latin typeface="+mj-lt"/>
              </a:rPr>
              <a:t>31% goes to hospital care</a:t>
            </a:r>
            <a:r>
              <a:rPr lang="en-US" sz="1600" dirty="0">
                <a:latin typeface="+mj-lt"/>
              </a:rPr>
              <a:t>, 21% goes to physician services, 10% to pharmaceuticals, 8% to nursing homes, 7% to administrative costs, and 23% to all other </a:t>
            </a:r>
            <a:r>
              <a:rPr lang="en-US" sz="1600" dirty="0" smtClean="0">
                <a:latin typeface="+mj-lt"/>
              </a:rPr>
              <a:t>categories.</a:t>
            </a:r>
            <a:endParaRPr lang="en-US" sz="1600" dirty="0">
              <a:latin typeface="+mj-lt"/>
            </a:endParaRPr>
          </a:p>
          <a:p>
            <a:pPr>
              <a:spcBef>
                <a:spcPts val="1600"/>
              </a:spcBef>
            </a:pPr>
            <a:r>
              <a:rPr lang="en-US" sz="1600" dirty="0">
                <a:latin typeface="+mj-lt"/>
              </a:rPr>
              <a:t>In 2007, the U.S. spent </a:t>
            </a:r>
            <a:r>
              <a:rPr lang="en-US" sz="1600" dirty="0">
                <a:solidFill>
                  <a:srgbClr val="FF0000"/>
                </a:solidFill>
                <a:latin typeface="+mj-lt"/>
              </a:rPr>
              <a:t>$2.26 trillion on health </a:t>
            </a:r>
            <a:r>
              <a:rPr lang="en-US" sz="1600" dirty="0" smtClean="0">
                <a:solidFill>
                  <a:srgbClr val="FF0000"/>
                </a:solidFill>
                <a:latin typeface="+mj-lt"/>
              </a:rPr>
              <a:t>care</a:t>
            </a:r>
            <a:r>
              <a:rPr lang="en-US" sz="1600" dirty="0" smtClean="0">
                <a:latin typeface="+mj-lt"/>
              </a:rPr>
              <a:t> </a:t>
            </a:r>
            <a:r>
              <a:rPr lang="en-US" sz="1600" dirty="0">
                <a:latin typeface="+mj-lt"/>
              </a:rPr>
              <a:t>or $7,439 per </a:t>
            </a:r>
            <a:r>
              <a:rPr lang="en-US" sz="1600" dirty="0" smtClean="0">
                <a:latin typeface="+mj-lt"/>
              </a:rPr>
              <a:t>person. </a:t>
            </a:r>
          </a:p>
          <a:p>
            <a:pPr>
              <a:spcBef>
                <a:spcPts val="1600"/>
              </a:spcBef>
            </a:pPr>
            <a:r>
              <a:rPr lang="en-US" sz="1600" dirty="0" smtClean="0">
                <a:latin typeface="+mj-lt"/>
              </a:rPr>
              <a:t>Medical </a:t>
            </a:r>
            <a:r>
              <a:rPr lang="en-US" sz="1600" dirty="0">
                <a:latin typeface="+mj-lt"/>
              </a:rPr>
              <a:t>causes were cited by about </a:t>
            </a:r>
            <a:r>
              <a:rPr lang="en-US" sz="1600" dirty="0">
                <a:solidFill>
                  <a:srgbClr val="FF0000"/>
                </a:solidFill>
                <a:latin typeface="+mj-lt"/>
              </a:rPr>
              <a:t>half of bankruptcy filers </a:t>
            </a:r>
            <a:r>
              <a:rPr lang="en-US" sz="1600" dirty="0">
                <a:latin typeface="+mj-lt"/>
              </a:rPr>
              <a:t>in the US in 2001</a:t>
            </a:r>
            <a:r>
              <a:rPr lang="en-US" sz="1600" dirty="0" smtClean="0">
                <a:latin typeface="+mj-lt"/>
              </a:rPr>
              <a:t>.</a:t>
            </a:r>
            <a:endParaRPr lang="en-US" sz="1600" dirty="0">
              <a:latin typeface="+mj-lt"/>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t="5273" b="5273"/>
          <a:stretch>
            <a:fillRect/>
          </a:stretch>
        </p:blipFill>
        <p:spPr bwMode="auto">
          <a:xfrm>
            <a:off x="5529580" y="1131887"/>
            <a:ext cx="32512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p:cNvSpPr txBox="1">
            <a:spLocks noChangeArrowheads="1"/>
          </p:cNvSpPr>
          <p:nvPr/>
        </p:nvSpPr>
        <p:spPr bwMode="auto">
          <a:xfrm>
            <a:off x="5598795" y="5802630"/>
            <a:ext cx="31127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a:latin typeface="+mj-lt"/>
              </a:rPr>
              <a:t>Historical U.S. Healthcare </a:t>
            </a:r>
            <a:r>
              <a:rPr lang="en-US" altLang="en-US" sz="1400" dirty="0" smtClean="0">
                <a:latin typeface="+mj-lt"/>
              </a:rPr>
              <a:t/>
            </a:r>
            <a:br>
              <a:rPr lang="en-US" altLang="en-US" sz="1400" dirty="0" smtClean="0">
                <a:latin typeface="+mj-lt"/>
              </a:rPr>
            </a:br>
            <a:r>
              <a:rPr lang="en-US" altLang="en-US" sz="1400" dirty="0" smtClean="0">
                <a:latin typeface="+mj-lt"/>
              </a:rPr>
              <a:t>Spending </a:t>
            </a:r>
            <a:r>
              <a:rPr lang="en-US" altLang="en-US" sz="1400" dirty="0">
                <a:latin typeface="+mj-lt"/>
              </a:rPr>
              <a:t>as % of GDP</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a:t>
            </a:fld>
            <a:endParaRPr lang="en-US" dirty="0"/>
          </a:p>
        </p:txBody>
      </p:sp>
    </p:spTree>
    <p:extLst>
      <p:ext uri="{BB962C8B-B14F-4D97-AF65-F5344CB8AC3E}">
        <p14:creationId xmlns:p14="http://schemas.microsoft.com/office/powerpoint/2010/main" val="32797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ICD</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smtClean="0">
                <a:latin typeface="+mj-lt"/>
              </a:rPr>
              <a:t>One </a:t>
            </a:r>
            <a:r>
              <a:rPr lang="en-US" sz="1600" dirty="0">
                <a:latin typeface="+mj-lt"/>
              </a:rPr>
              <a:t>of the best known terminologies is the International Classification of Diseases (ICD). First published in 1893, it has been revised at roughly 10-year intervals, first by the Statistical International Institute and later by the World Health </a:t>
            </a:r>
            <a:r>
              <a:rPr lang="en-US" sz="1600" dirty="0" smtClean="0">
                <a:latin typeface="+mj-lt"/>
              </a:rPr>
              <a:t>Organization.</a:t>
            </a:r>
          </a:p>
          <a:p>
            <a:pPr>
              <a:spcBef>
                <a:spcPts val="1200"/>
              </a:spcBef>
            </a:pPr>
            <a:endParaRPr lang="en-US" sz="1600" dirty="0">
              <a:latin typeface="+mj-lt"/>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2" y="2021469"/>
            <a:ext cx="3906837" cy="400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750276" y="6029446"/>
            <a:ext cx="3821723" cy="381000"/>
          </a:xfrm>
        </p:spPr>
        <p:txBody>
          <a:bodyPr/>
          <a:lstStyle/>
          <a:p>
            <a:pPr marL="0" indent="0" algn="ctr">
              <a:buFont typeface="Wingdings" pitchFamily="2" charset="2"/>
              <a:buNone/>
            </a:pPr>
            <a:r>
              <a:rPr lang="en-US" altLang="en-US" sz="1200" dirty="0" smtClean="0"/>
              <a:t>Examples of codes in ICD-9 and ICD-9-CM (*)</a:t>
            </a:r>
            <a:endParaRPr lang="en-US" altLang="en-US" sz="3600" dirty="0" smtClean="0"/>
          </a:p>
        </p:txBody>
      </p:sp>
      <p:pic>
        <p:nvPicPr>
          <p:cNvPr id="6" name="Picture 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4571999" y="2021469"/>
            <a:ext cx="3736140" cy="393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txBox="1">
            <a:spLocks/>
          </p:cNvSpPr>
          <p:nvPr/>
        </p:nvSpPr>
        <p:spPr>
          <a:xfrm>
            <a:off x="4495800" y="6029446"/>
            <a:ext cx="3821723" cy="381000"/>
          </a:xfrm>
          <a:prstGeom prst="rect">
            <a:avLst/>
          </a:prstGeom>
        </p:spPr>
        <p:txBody>
          <a:bodyPr/>
          <a:lst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mj-lt"/>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mj-lt"/>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mj-lt"/>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mj-lt"/>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mj-lt"/>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marL="0" indent="0" algn="ctr">
              <a:buFont typeface="Wingdings" pitchFamily="2" charset="2"/>
              <a:buNone/>
            </a:pPr>
            <a:r>
              <a:rPr lang="en-US" altLang="en-US" sz="1200" kern="0" dirty="0" smtClean="0"/>
              <a:t>Examples of codes in ICD-10 and ICD-10-CM (*)</a:t>
            </a:r>
            <a:endParaRPr lang="en-US" altLang="en-US" sz="3600" kern="0" dirty="0" smtClean="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60</a:t>
            </a:fld>
            <a:endParaRPr lang="en-US" dirty="0"/>
          </a:p>
        </p:txBody>
      </p:sp>
    </p:spTree>
    <p:extLst>
      <p:ext uri="{BB962C8B-B14F-4D97-AF65-F5344CB8AC3E}">
        <p14:creationId xmlns:p14="http://schemas.microsoft.com/office/powerpoint/2010/main" val="27969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5" grpId="0" build="p"/>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DRG</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a:latin typeface="+mj-lt"/>
              </a:rPr>
              <a:t>The coding system is an abstraction of an abstraction; it is applied to lists of ICD-9-CM codes that are themselves derived from medical records. The principal bases for the groupings are factors that affect cost and length of stay.</a:t>
            </a:r>
          </a:p>
          <a:p>
            <a:pPr>
              <a:spcBef>
                <a:spcPts val="1200"/>
              </a:spcBef>
            </a:pPr>
            <a:endParaRPr lang="en-US" sz="1600" dirty="0" smtClean="0">
              <a:latin typeface="+mj-lt"/>
            </a:endParaRPr>
          </a:p>
          <a:p>
            <a:pPr>
              <a:spcBef>
                <a:spcPts val="1200"/>
              </a:spcBef>
            </a:pPr>
            <a:endParaRPr lang="en-US" sz="1600" dirty="0">
              <a:latin typeface="+mj-l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592" y="2646364"/>
            <a:ext cx="6124816" cy="300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txBox="1">
            <a:spLocks/>
          </p:cNvSpPr>
          <p:nvPr/>
        </p:nvSpPr>
        <p:spPr bwMode="auto">
          <a:xfrm>
            <a:off x="381000" y="59436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US" altLang="en-US" sz="1600">
                <a:latin typeface="+mj-lt"/>
              </a:rPr>
              <a:t>Diagnosis-related group codes assigned to cases of bacterial pneumonia</a:t>
            </a:r>
            <a:endParaRPr lang="en-US" altLang="en-US" sz="440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61</a:t>
            </a:fld>
            <a:endParaRPr lang="en-US" dirty="0"/>
          </a:p>
        </p:txBody>
      </p:sp>
    </p:spTree>
    <p:extLst>
      <p:ext uri="{BB962C8B-B14F-4D97-AF65-F5344CB8AC3E}">
        <p14:creationId xmlns:p14="http://schemas.microsoft.com/office/powerpoint/2010/main" val="142781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CPT</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a:latin typeface="+mj-lt"/>
              </a:rPr>
              <a:t>The American Medical Association developed the Current Procedural Terminology (CPT) in 1966 to provide a </a:t>
            </a:r>
            <a:r>
              <a:rPr lang="en-US" sz="1600" dirty="0" err="1">
                <a:latin typeface="+mj-lt"/>
              </a:rPr>
              <a:t>precoordinated</a:t>
            </a:r>
            <a:r>
              <a:rPr lang="en-US" sz="1600" dirty="0">
                <a:latin typeface="+mj-lt"/>
              </a:rPr>
              <a:t> coding scheme for diagnostic and therapeutic procedures that has since been adopted in the United States for billing and reimbursement</a:t>
            </a:r>
            <a:r>
              <a:rPr lang="en-US" sz="1600" dirty="0" smtClean="0">
                <a:latin typeface="+mj-lt"/>
              </a:rPr>
              <a:t>.</a:t>
            </a:r>
          </a:p>
        </p:txBody>
      </p:sp>
      <p:sp>
        <p:nvSpPr>
          <p:cNvPr id="5" name="Content Placeholder 4"/>
          <p:cNvSpPr txBox="1">
            <a:spLocks/>
          </p:cNvSpPr>
          <p:nvPr/>
        </p:nvSpPr>
        <p:spPr bwMode="auto">
          <a:xfrm>
            <a:off x="381000" y="59436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US" altLang="en-US" sz="1600" dirty="0" smtClean="0">
                <a:latin typeface="+mj-lt"/>
              </a:rPr>
              <a:t>Sample CPT codes used for physician procedure reporting</a:t>
            </a:r>
            <a:endParaRPr lang="en-US" altLang="en-US" sz="4400" dirty="0">
              <a:latin typeface="+mj-lt"/>
            </a:endParaRPr>
          </a:p>
        </p:txBody>
      </p:sp>
      <p:pic>
        <p:nvPicPr>
          <p:cNvPr id="10242" name="Picture 2" descr="http://www.automatedmedicalassistant.com/wp-content/uploads/2011/07/AM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44" y="2380516"/>
            <a:ext cx="4819650" cy="35242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62</a:t>
            </a:fld>
            <a:endParaRPr lang="en-US" dirty="0"/>
          </a:p>
        </p:txBody>
      </p:sp>
    </p:spTree>
    <p:extLst>
      <p:ext uri="{BB962C8B-B14F-4D97-AF65-F5344CB8AC3E}">
        <p14:creationId xmlns:p14="http://schemas.microsoft.com/office/powerpoint/2010/main" val="72394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SNOMED</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smtClean="0">
                <a:latin typeface="+mj-lt"/>
              </a:rPr>
              <a:t>The </a:t>
            </a:r>
            <a:r>
              <a:rPr lang="en-US" sz="1600" dirty="0">
                <a:latin typeface="+mj-lt"/>
              </a:rPr>
              <a:t>College of American Pathologists developed Systematized Nomenclature of Medicine (</a:t>
            </a:r>
            <a:r>
              <a:rPr lang="en-US" sz="1600" dirty="0" smtClean="0">
                <a:latin typeface="+mj-lt"/>
              </a:rPr>
              <a:t>SNOMED) </a:t>
            </a:r>
            <a:r>
              <a:rPr lang="en-US" sz="1600" dirty="0">
                <a:latin typeface="+mj-lt"/>
              </a:rPr>
              <a:t>as a </a:t>
            </a:r>
            <a:r>
              <a:rPr lang="en-US" sz="1600" dirty="0" err="1">
                <a:latin typeface="+mj-lt"/>
              </a:rPr>
              <a:t>multiaxial</a:t>
            </a:r>
            <a:r>
              <a:rPr lang="en-US" sz="1600" dirty="0">
                <a:latin typeface="+mj-lt"/>
              </a:rPr>
              <a:t> system for describing pathologic findings </a:t>
            </a:r>
            <a:r>
              <a:rPr lang="en-US" sz="1600" dirty="0" smtClean="0">
                <a:latin typeface="+mj-lt"/>
              </a:rPr>
              <a:t>through </a:t>
            </a:r>
            <a:r>
              <a:rPr lang="en-US" sz="1600" dirty="0" err="1">
                <a:latin typeface="+mj-lt"/>
              </a:rPr>
              <a:t>postcoordination</a:t>
            </a:r>
            <a:r>
              <a:rPr lang="en-US" sz="1600" dirty="0">
                <a:latin typeface="+mj-lt"/>
              </a:rPr>
              <a:t> of topographic (anatomic), morphologic, etiologic, and functional terms.</a:t>
            </a:r>
            <a:endParaRPr lang="en-US" sz="1600" dirty="0" smtClean="0">
              <a:latin typeface="+mj-lt"/>
            </a:endParaRPr>
          </a:p>
          <a:p>
            <a:pPr>
              <a:spcBef>
                <a:spcPts val="1200"/>
              </a:spcBef>
            </a:pPr>
            <a:endParaRPr lang="en-US" sz="1600" dirty="0">
              <a:latin typeface="+mj-lt"/>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21" y="2662846"/>
            <a:ext cx="428466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228600" y="5985362"/>
            <a:ext cx="8534400" cy="381000"/>
          </a:xfrm>
        </p:spPr>
        <p:txBody>
          <a:bodyPr/>
          <a:lstStyle/>
          <a:p>
            <a:pPr marL="0" indent="0" algn="ctr">
              <a:buFont typeface="Wingdings" pitchFamily="2" charset="2"/>
              <a:buNone/>
            </a:pPr>
            <a:r>
              <a:rPr lang="en-US" altLang="en-US" sz="1400" dirty="0" smtClean="0"/>
              <a:t>Description-logic representation of the SNOMED-CT term “Bacterial pneumonia.”</a:t>
            </a:r>
            <a:endParaRPr lang="en-US" altLang="en-US" sz="4000" dirty="0" smtClean="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469" y="2069121"/>
            <a:ext cx="427672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63</a:t>
            </a:fld>
            <a:endParaRPr lang="en-US" dirty="0"/>
          </a:p>
        </p:txBody>
      </p:sp>
    </p:spTree>
    <p:extLst>
      <p:ext uri="{BB962C8B-B14F-4D97-AF65-F5344CB8AC3E}">
        <p14:creationId xmlns:p14="http://schemas.microsoft.com/office/powerpoint/2010/main" val="7180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LOINC</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dirty="0">
                <a:latin typeface="+mj-lt"/>
              </a:rPr>
              <a:t>Originally called Laboratory Observations, Identifiers, Names and Codes (LOINC), the system has been extended to include non-laboratory observations (vital signs, </a:t>
            </a:r>
            <a:r>
              <a:rPr lang="en-US" sz="1600" dirty="0" smtClean="0">
                <a:latin typeface="+mj-lt"/>
              </a:rPr>
              <a:t>electrocardiograms), </a:t>
            </a:r>
            <a:r>
              <a:rPr lang="en-US" sz="1600" dirty="0">
                <a:latin typeface="+mj-lt"/>
              </a:rPr>
              <a:t>so Logical has replaced Laboratory to reflect the </a:t>
            </a:r>
            <a:r>
              <a:rPr lang="en-US" sz="1600" dirty="0" smtClean="0">
                <a:latin typeface="+mj-lt"/>
              </a:rPr>
              <a:t>change.</a:t>
            </a:r>
          </a:p>
          <a:p>
            <a:pPr>
              <a:spcBef>
                <a:spcPts val="1200"/>
              </a:spcBef>
            </a:pPr>
            <a:endParaRPr lang="en-US" sz="1600" dirty="0">
              <a:latin typeface="+mj-lt"/>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50" y="2013441"/>
            <a:ext cx="5478897" cy="407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228600" y="6082074"/>
            <a:ext cx="8534400" cy="381000"/>
          </a:xfrm>
        </p:spPr>
        <p:txBody>
          <a:bodyPr/>
          <a:lstStyle/>
          <a:p>
            <a:pPr marL="0" indent="0" algn="ctr">
              <a:buFont typeface="Wingdings" pitchFamily="2" charset="2"/>
              <a:buNone/>
            </a:pPr>
            <a:r>
              <a:rPr lang="en-US" altLang="en-US" sz="1400" dirty="0" smtClean="0"/>
              <a:t>LOINC Code examples</a:t>
            </a:r>
            <a:endParaRPr lang="en-US" altLang="en-US" sz="4000" dirty="0" smtClean="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64</a:t>
            </a:fld>
            <a:endParaRPr lang="en-US" dirty="0"/>
          </a:p>
        </p:txBody>
      </p:sp>
    </p:spTree>
    <p:extLst>
      <p:ext uri="{BB962C8B-B14F-4D97-AF65-F5344CB8AC3E}">
        <p14:creationId xmlns:p14="http://schemas.microsoft.com/office/powerpoint/2010/main" val="16464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a:t>
            </a:r>
            <a:r>
              <a:rPr lang="en-US" dirty="0" err="1" smtClean="0">
                <a:sym typeface="Wingdings" panose="05000000000000000000" pitchFamily="2" charset="2"/>
              </a:rPr>
              <a:t>RxNorm</a:t>
            </a:r>
            <a:r>
              <a:rPr lang="en-US" dirty="0" smtClean="0">
                <a:sym typeface="Wingdings" panose="05000000000000000000" pitchFamily="2" charset="2"/>
              </a:rPr>
              <a:t> / NDC</a:t>
            </a:r>
            <a:endParaRPr lang="en-US" dirty="0"/>
          </a:p>
        </p:txBody>
      </p:sp>
      <p:sp>
        <p:nvSpPr>
          <p:cNvPr id="13" name="Content Placeholder 1"/>
          <p:cNvSpPr>
            <a:spLocks noGrp="1"/>
          </p:cNvSpPr>
          <p:nvPr>
            <p:ph sz="quarter" idx="4294967295"/>
          </p:nvPr>
        </p:nvSpPr>
        <p:spPr>
          <a:xfrm>
            <a:off x="457199" y="1123950"/>
            <a:ext cx="8507185" cy="5029200"/>
          </a:xfrm>
          <a:prstGeom prst="rect">
            <a:avLst/>
          </a:prstGeom>
        </p:spPr>
        <p:txBody>
          <a:bodyPr/>
          <a:lstStyle/>
          <a:p>
            <a:pPr>
              <a:spcBef>
                <a:spcPts val="1200"/>
              </a:spcBef>
            </a:pPr>
            <a:r>
              <a:rPr lang="en-US" sz="1600" dirty="0">
                <a:latin typeface="+mj-lt"/>
              </a:rPr>
              <a:t>The WHO Drug Dictionary is an international classification of drugs that provides proprietary drug names used in different </a:t>
            </a:r>
            <a:r>
              <a:rPr lang="en-US" sz="1600" dirty="0" smtClean="0">
                <a:latin typeface="+mj-lt"/>
              </a:rPr>
              <a:t>countries.</a:t>
            </a:r>
          </a:p>
          <a:p>
            <a:pPr>
              <a:spcBef>
                <a:spcPts val="1200"/>
              </a:spcBef>
            </a:pPr>
            <a:r>
              <a:rPr lang="en-US" sz="1600" dirty="0">
                <a:latin typeface="+mj-lt"/>
              </a:rPr>
              <a:t>Drugs are classified according to the Anatomical-Therapeutic-Chemical (ATC) classification, with cross-references to manufacturers and reference sources</a:t>
            </a:r>
            <a:r>
              <a:rPr lang="en-US" sz="1600" dirty="0" smtClean="0">
                <a:latin typeface="+mj-lt"/>
              </a:rPr>
              <a:t>.</a:t>
            </a:r>
          </a:p>
          <a:p>
            <a:pPr>
              <a:spcBef>
                <a:spcPts val="1200"/>
              </a:spcBef>
            </a:pPr>
            <a:r>
              <a:rPr lang="en-US" sz="1600" dirty="0">
                <a:latin typeface="+mj-lt"/>
              </a:rPr>
              <a:t>The National Drug Codes (NDC), produced by the </a:t>
            </a:r>
            <a:r>
              <a:rPr lang="en-US" sz="1600" dirty="0" smtClean="0">
                <a:latin typeface="+mj-lt"/>
              </a:rPr>
              <a:t>FDA, </a:t>
            </a:r>
            <a:r>
              <a:rPr lang="en-US" sz="1600" dirty="0">
                <a:latin typeface="+mj-lt"/>
              </a:rPr>
              <a:t>is applied to all drug </a:t>
            </a:r>
            <a:r>
              <a:rPr lang="en-US" sz="1600" dirty="0" smtClean="0">
                <a:latin typeface="+mj-lt"/>
              </a:rPr>
              <a:t>packages.</a:t>
            </a:r>
          </a:p>
          <a:p>
            <a:pPr>
              <a:spcBef>
                <a:spcPts val="1200"/>
              </a:spcBef>
            </a:pPr>
            <a:r>
              <a:rPr lang="en-US" sz="1600" dirty="0" err="1" smtClean="0">
                <a:latin typeface="+mj-lt"/>
              </a:rPr>
              <a:t>RxNorm</a:t>
            </a:r>
            <a:r>
              <a:rPr lang="en-US" sz="1600" dirty="0" smtClean="0">
                <a:latin typeface="+mj-lt"/>
              </a:rPr>
              <a:t> is the results of a </a:t>
            </a:r>
            <a:r>
              <a:rPr lang="en-US" sz="1600" dirty="0">
                <a:latin typeface="+mj-lt"/>
              </a:rPr>
              <a:t>collaboration between the FDA, the </a:t>
            </a:r>
            <a:r>
              <a:rPr lang="en-US" sz="1600" dirty="0" smtClean="0">
                <a:latin typeface="+mj-lt"/>
              </a:rPr>
              <a:t>NLM, </a:t>
            </a:r>
            <a:r>
              <a:rPr lang="en-US" sz="1600" dirty="0">
                <a:latin typeface="+mj-lt"/>
              </a:rPr>
              <a:t>the </a:t>
            </a:r>
            <a:r>
              <a:rPr lang="en-US" sz="1600" dirty="0" smtClean="0">
                <a:latin typeface="+mj-lt"/>
              </a:rPr>
              <a:t>VA, </a:t>
            </a:r>
            <a:r>
              <a:rPr lang="en-US" sz="1600" dirty="0">
                <a:latin typeface="+mj-lt"/>
              </a:rPr>
              <a:t>and the pharmacy knowledge base </a:t>
            </a:r>
            <a:r>
              <a:rPr lang="en-US" sz="1600" dirty="0" smtClean="0">
                <a:latin typeface="+mj-lt"/>
              </a:rPr>
              <a:t>vendors.</a:t>
            </a:r>
            <a:endParaRPr lang="en-US" sz="1600" dirty="0">
              <a:latin typeface="+mj-lt"/>
            </a:endParaRPr>
          </a:p>
          <a:p>
            <a:pPr>
              <a:spcBef>
                <a:spcPts val="1200"/>
              </a:spcBef>
            </a:pPr>
            <a:endParaRPr lang="en-US" sz="1600" dirty="0" smtClean="0">
              <a:latin typeface="+mj-lt"/>
            </a:endParaRPr>
          </a:p>
          <a:p>
            <a:pPr>
              <a:spcBef>
                <a:spcPts val="1200"/>
              </a:spcBef>
            </a:pPr>
            <a:endParaRPr lang="en-US" sz="1600" dirty="0">
              <a:latin typeface="+mj-lt"/>
            </a:endParaRPr>
          </a:p>
        </p:txBody>
      </p:sp>
      <p:pic>
        <p:nvPicPr>
          <p:cNvPr id="17410" name="Picture 2" descr="http://rxnav.nlm.nih.gov/images/rxnorm-properties.png"/>
          <p:cNvPicPr>
            <a:picLocks noChangeAspect="1" noChangeArrowheads="1"/>
          </p:cNvPicPr>
          <p:nvPr/>
        </p:nvPicPr>
        <p:blipFill rotWithShape="1">
          <a:blip r:embed="rId2">
            <a:extLst>
              <a:ext uri="{28A0092B-C50C-407E-A947-70E740481C1C}">
                <a14:useLocalDpi xmlns:a14="http://schemas.microsoft.com/office/drawing/2010/main" val="0"/>
              </a:ext>
            </a:extLst>
          </a:blip>
          <a:srcRect l="3801" t="17966" r="4253" b="10601"/>
          <a:stretch/>
        </p:blipFill>
        <p:spPr bwMode="auto">
          <a:xfrm>
            <a:off x="1934307" y="3514859"/>
            <a:ext cx="5802924" cy="26309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65</a:t>
            </a:fld>
            <a:endParaRPr lang="en-US" dirty="0"/>
          </a:p>
        </p:txBody>
      </p:sp>
    </p:spTree>
    <p:extLst>
      <p:ext uri="{BB962C8B-B14F-4D97-AF65-F5344CB8AC3E}">
        <p14:creationId xmlns:p14="http://schemas.microsoft.com/office/powerpoint/2010/main" val="33149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0"/>
                                        </p:tgtEl>
                                        <p:attrNameLst>
                                          <p:attrName>style.visibility</p:attrName>
                                        </p:attrNameLst>
                                      </p:cBhvr>
                                      <p:to>
                                        <p:strVal val="visible"/>
                                      </p:to>
                                    </p:set>
                                    <p:animEffect transition="in" filter="fade">
                                      <p:cBhvr>
                                        <p:cTn id="2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UMLS</a:t>
            </a:r>
            <a:endParaRPr lang="en-US" dirty="0"/>
          </a:p>
        </p:txBody>
      </p:sp>
      <p:sp>
        <p:nvSpPr>
          <p:cNvPr id="13" name="Content Placeholder 1"/>
          <p:cNvSpPr>
            <a:spLocks noGrp="1"/>
          </p:cNvSpPr>
          <p:nvPr>
            <p:ph sz="quarter" idx="4294967295"/>
          </p:nvPr>
        </p:nvSpPr>
        <p:spPr>
          <a:xfrm>
            <a:off x="457200" y="1123950"/>
            <a:ext cx="3472962" cy="5029200"/>
          </a:xfrm>
          <a:prstGeom prst="rect">
            <a:avLst/>
          </a:prstGeom>
        </p:spPr>
        <p:txBody>
          <a:bodyPr/>
          <a:lstStyle/>
          <a:p>
            <a:pPr>
              <a:spcBef>
                <a:spcPts val="1200"/>
              </a:spcBef>
            </a:pPr>
            <a:r>
              <a:rPr lang="en-US" sz="1600" dirty="0">
                <a:latin typeface="+mj-lt"/>
              </a:rPr>
              <a:t>In 1986, the NLM, began consulting contractors to identify ways to construct a resource that would bring together and disseminate controlled medical terminologies. </a:t>
            </a:r>
            <a:r>
              <a:rPr lang="en-US" sz="1600" dirty="0" smtClean="0">
                <a:latin typeface="+mj-lt"/>
              </a:rPr>
              <a:t>The Unified Medical Language System has </a:t>
            </a:r>
            <a:r>
              <a:rPr lang="en-US" sz="1600" dirty="0">
                <a:latin typeface="+mj-lt"/>
              </a:rPr>
              <a:t>been updated annually since then. </a:t>
            </a:r>
          </a:p>
          <a:p>
            <a:pPr>
              <a:spcBef>
                <a:spcPts val="1200"/>
              </a:spcBef>
            </a:pPr>
            <a:r>
              <a:rPr lang="en-US" sz="1600" dirty="0" smtClean="0">
                <a:latin typeface="+mj-lt"/>
              </a:rPr>
              <a:t>Its </a:t>
            </a:r>
            <a:r>
              <a:rPr lang="en-US" sz="1600" dirty="0">
                <a:latin typeface="+mj-lt"/>
              </a:rPr>
              <a:t>principal component is the </a:t>
            </a:r>
            <a:r>
              <a:rPr lang="en-US" sz="1600" dirty="0" err="1">
                <a:latin typeface="+mj-lt"/>
              </a:rPr>
              <a:t>Metathesaurus</a:t>
            </a:r>
            <a:r>
              <a:rPr lang="en-US" sz="1600" dirty="0">
                <a:latin typeface="+mj-lt"/>
              </a:rPr>
              <a:t>, which contains over one million terms collected from over 100 different sources (including many of those that we have discussed), and attempts to relate synonymous and similar terms from across the different sources</a:t>
            </a:r>
            <a:r>
              <a:rPr lang="en-US" sz="1600" dirty="0" smtClean="0">
                <a:latin typeface="+mj-lt"/>
              </a:rPr>
              <a:t>.</a:t>
            </a:r>
            <a:endParaRPr lang="en-US" sz="1600" dirty="0">
              <a:latin typeface="+mj-l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283" y="1230922"/>
            <a:ext cx="4773211" cy="409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a:spLocks noGrp="1"/>
          </p:cNvSpPr>
          <p:nvPr>
            <p:ph idx="1"/>
          </p:nvPr>
        </p:nvSpPr>
        <p:spPr>
          <a:xfrm>
            <a:off x="4303326" y="5503985"/>
            <a:ext cx="4355123" cy="304800"/>
          </a:xfrm>
        </p:spPr>
        <p:txBody>
          <a:bodyPr/>
          <a:lstStyle/>
          <a:p>
            <a:pPr algn="ctr">
              <a:buFont typeface="Wingdings" pitchFamily="2" charset="2"/>
              <a:buNone/>
            </a:pPr>
            <a:r>
              <a:rPr lang="en-US" altLang="en-US" sz="1400" dirty="0" smtClean="0"/>
              <a:t>Some of the bacterial pneumonia concepts in the UMLS </a:t>
            </a:r>
            <a:r>
              <a:rPr lang="en-US" altLang="en-US" sz="1400" dirty="0" err="1" smtClean="0"/>
              <a:t>Metathesaurus</a:t>
            </a:r>
            <a:endParaRPr lang="en-US" altLang="en-US" sz="1400" dirty="0" smtClean="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66</a:t>
            </a:fld>
            <a:endParaRPr lang="en-US" dirty="0"/>
          </a:p>
        </p:txBody>
      </p:sp>
    </p:spTree>
    <p:extLst>
      <p:ext uri="{BB962C8B-B14F-4D97-AF65-F5344CB8AC3E}">
        <p14:creationId xmlns:p14="http://schemas.microsoft.com/office/powerpoint/2010/main" val="35874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Terminologies / Coding Systems  UMLS</a:t>
            </a:r>
            <a:r>
              <a:rPr lang="en-US" sz="1400" b="0" dirty="0" smtClean="0">
                <a:sym typeface="Wingdings" panose="05000000000000000000" pitchFamily="2" charset="2"/>
              </a:rPr>
              <a:t> (cont.)</a:t>
            </a:r>
            <a:endParaRPr lang="en-US" b="0" dirty="0"/>
          </a:p>
        </p:txBody>
      </p:sp>
      <p:sp>
        <p:nvSpPr>
          <p:cNvPr id="7" name="Content Placeholder 4"/>
          <p:cNvSpPr txBox="1">
            <a:spLocks/>
          </p:cNvSpPr>
          <p:nvPr/>
        </p:nvSpPr>
        <p:spPr>
          <a:xfrm>
            <a:off x="76200" y="6037384"/>
            <a:ext cx="9220200" cy="304800"/>
          </a:xfrm>
          <a:prstGeom prst="rect">
            <a:avLst/>
          </a:prstGeom>
        </p:spPr>
        <p:txBody>
          <a:bodyPr/>
          <a:lst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mj-lt"/>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mj-lt"/>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mj-lt"/>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mj-lt"/>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mj-lt"/>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lgn="ctr">
              <a:buFont typeface="Wingdings" pitchFamily="2" charset="2"/>
              <a:buNone/>
            </a:pPr>
            <a:r>
              <a:rPr lang="en-US" altLang="en-US" sz="1400" kern="0" smtClean="0"/>
              <a:t>Some of the information available in the UMLS about selected pneumonia concepts.</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1133475"/>
            <a:ext cx="54006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67</a:t>
            </a:fld>
            <a:endParaRPr lang="en-US" dirty="0"/>
          </a:p>
        </p:txBody>
      </p:sp>
    </p:spTree>
    <p:extLst>
      <p:ext uri="{BB962C8B-B14F-4D97-AF65-F5344CB8AC3E}">
        <p14:creationId xmlns:p14="http://schemas.microsoft.com/office/powerpoint/2010/main" val="18363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Standards of Info Exchange  </a:t>
            </a:r>
            <a:r>
              <a:rPr lang="en-US" dirty="0" smtClean="0">
                <a:sym typeface="Wingdings" panose="05000000000000000000" pitchFamily="2" charset="2"/>
              </a:rPr>
              <a:t>HL7</a:t>
            </a:r>
            <a:endParaRPr lang="en-US" b="0" dirty="0"/>
          </a:p>
        </p:txBody>
      </p:sp>
      <p:sp>
        <p:nvSpPr>
          <p:cNvPr id="13" name="Content Placeholder 1"/>
          <p:cNvSpPr>
            <a:spLocks noGrp="1"/>
          </p:cNvSpPr>
          <p:nvPr>
            <p:ph sz="quarter" idx="4294967295"/>
          </p:nvPr>
        </p:nvSpPr>
        <p:spPr>
          <a:xfrm>
            <a:off x="457199" y="1123950"/>
            <a:ext cx="8507185" cy="5029200"/>
          </a:xfrm>
          <a:prstGeom prst="rect">
            <a:avLst/>
          </a:prstGeom>
        </p:spPr>
        <p:txBody>
          <a:bodyPr/>
          <a:lstStyle/>
          <a:p>
            <a:pPr>
              <a:spcBef>
                <a:spcPts val="1200"/>
              </a:spcBef>
            </a:pPr>
            <a:r>
              <a:rPr lang="en-US" sz="1600" dirty="0">
                <a:latin typeface="+mj-lt"/>
              </a:rPr>
              <a:t>The purpose of a data-interchange standard is to permit one system, the sender, to transmit to another system, the receiver, all the data required to accomplish a specific communication, or transaction set, in a precise, unambiguous fashion</a:t>
            </a:r>
            <a:r>
              <a:rPr lang="en-US" sz="1600" dirty="0" smtClean="0">
                <a:latin typeface="+mj-lt"/>
              </a:rPr>
              <a:t>.</a:t>
            </a:r>
          </a:p>
          <a:p>
            <a:pPr>
              <a:spcBef>
                <a:spcPts val="1200"/>
              </a:spcBef>
            </a:pPr>
            <a:r>
              <a:rPr lang="en-US" sz="1600" dirty="0">
                <a:latin typeface="+mj-lt"/>
              </a:rPr>
              <a:t>Open Systems Interconnection (OSI) reference model: describes seven levels of requirements or specifications for a communications exchange: physical, data link, network, transport, session, presentation, and application.</a:t>
            </a:r>
          </a:p>
          <a:p>
            <a:pPr>
              <a:spcBef>
                <a:spcPts val="1200"/>
              </a:spcBef>
            </a:pPr>
            <a:r>
              <a:rPr lang="en-US" sz="1600" dirty="0" smtClean="0">
                <a:latin typeface="+mj-lt"/>
              </a:rPr>
              <a:t>Level </a:t>
            </a:r>
            <a:r>
              <a:rPr lang="en-US" sz="1600" dirty="0">
                <a:latin typeface="+mj-lt"/>
              </a:rPr>
              <a:t>7, the application level, deals primarily with the semantics or data-content specification of the transaction set or </a:t>
            </a:r>
            <a:r>
              <a:rPr lang="en-US" sz="1600" dirty="0" smtClean="0">
                <a:latin typeface="+mj-lt"/>
              </a:rPr>
              <a:t>message </a:t>
            </a:r>
            <a:r>
              <a:rPr lang="en-US" sz="1600" dirty="0" smtClean="0">
                <a:latin typeface="+mj-lt"/>
                <a:sym typeface="Wingdings" panose="05000000000000000000" pitchFamily="2" charset="2"/>
              </a:rPr>
              <a:t> reflected in HL7 name.</a:t>
            </a:r>
            <a:r>
              <a:rPr lang="en-US" sz="1600" dirty="0" smtClean="0">
                <a:latin typeface="+mj-lt"/>
              </a:rPr>
              <a:t> </a:t>
            </a:r>
          </a:p>
          <a:p>
            <a:pPr>
              <a:spcBef>
                <a:spcPts val="1200"/>
              </a:spcBef>
            </a:pPr>
            <a:r>
              <a:rPr lang="en-US" sz="1600" dirty="0">
                <a:latin typeface="+mj-lt"/>
              </a:rPr>
              <a:t>HL7 is the most widely implemented health care data-messaging standard and is in use at over 1,500 health care facilities.</a:t>
            </a:r>
          </a:p>
          <a:p>
            <a:pPr>
              <a:spcBef>
                <a:spcPts val="1200"/>
              </a:spcBef>
            </a:pPr>
            <a:r>
              <a:rPr lang="en-US" sz="1600" dirty="0" smtClean="0">
                <a:latin typeface="+mj-lt"/>
              </a:rPr>
              <a:t>Version </a:t>
            </a:r>
            <a:r>
              <a:rPr lang="en-US" sz="1600" dirty="0">
                <a:latin typeface="+mj-lt"/>
              </a:rPr>
              <a:t>1.0: served mainly to define the scope and format of standards.</a:t>
            </a:r>
          </a:p>
          <a:p>
            <a:pPr>
              <a:spcBef>
                <a:spcPts val="1200"/>
              </a:spcBef>
            </a:pPr>
            <a:r>
              <a:rPr lang="en-US" sz="1600" dirty="0" smtClean="0">
                <a:latin typeface="+mj-lt"/>
              </a:rPr>
              <a:t>Version </a:t>
            </a:r>
            <a:r>
              <a:rPr lang="en-US" sz="1600" dirty="0">
                <a:latin typeface="+mj-lt"/>
              </a:rPr>
              <a:t>2.0: was the basis for several data-interchange demonstrations involving more than 10 vendors</a:t>
            </a:r>
            <a:r>
              <a:rPr lang="en-US" sz="1600" dirty="0" smtClean="0">
                <a:latin typeface="+mj-lt"/>
              </a:rPr>
              <a:t>.</a:t>
            </a:r>
          </a:p>
          <a:p>
            <a:pPr>
              <a:spcBef>
                <a:spcPts val="1200"/>
              </a:spcBef>
            </a:pPr>
            <a:r>
              <a:rPr lang="en-US" sz="1600" dirty="0">
                <a:latin typeface="+mj-lt"/>
              </a:rPr>
              <a:t>Version 2.2: it was approved by ANSI as the first health care data-interchange American National Standard.</a:t>
            </a:r>
          </a:p>
          <a:p>
            <a:pPr>
              <a:spcBef>
                <a:spcPts val="1200"/>
              </a:spcBef>
            </a:pPr>
            <a:r>
              <a:rPr lang="en-US" sz="1600" dirty="0">
                <a:latin typeface="+mj-lt"/>
              </a:rPr>
              <a:t>Version 3.0: is object oriented and based on a Reference Information Model (RIM).</a:t>
            </a:r>
          </a:p>
          <a:p>
            <a:pPr>
              <a:spcBef>
                <a:spcPts val="1200"/>
              </a:spcBef>
            </a:pPr>
            <a:endParaRPr lang="en-US" sz="1600" dirty="0">
              <a:latin typeface="+mj-lt"/>
            </a:endParaRPr>
          </a:p>
          <a:p>
            <a:pPr>
              <a:spcBef>
                <a:spcPts val="1200"/>
              </a:spcBef>
            </a:pPr>
            <a:endParaRPr lang="en-US" sz="1600" dirty="0">
              <a:latin typeface="+mj-lt"/>
            </a:endParaRPr>
          </a:p>
          <a:p>
            <a:pPr>
              <a:spcBef>
                <a:spcPts val="1200"/>
              </a:spcBef>
            </a:pPr>
            <a:endParaRPr lang="en-US" sz="1600" dirty="0" smtClean="0">
              <a:latin typeface="+mj-lt"/>
            </a:endParaRPr>
          </a:p>
          <a:p>
            <a:pPr>
              <a:spcBef>
                <a:spcPts val="1200"/>
              </a:spcBef>
            </a:pPr>
            <a:endParaRPr lang="en-US" sz="16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68</a:t>
            </a:fld>
            <a:endParaRPr lang="en-US" dirty="0"/>
          </a:p>
        </p:txBody>
      </p:sp>
    </p:spTree>
    <p:extLst>
      <p:ext uri="{BB962C8B-B14F-4D97-AF65-F5344CB8AC3E}">
        <p14:creationId xmlns:p14="http://schemas.microsoft.com/office/powerpoint/2010/main" val="40132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fade">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Standards of Info Exchange  HL7</a:t>
            </a:r>
            <a:r>
              <a:rPr lang="en-US" sz="1400" b="0" dirty="0" smtClean="0">
                <a:sym typeface="Wingdings" panose="05000000000000000000" pitchFamily="2" charset="2"/>
              </a:rPr>
              <a:t> (cont.)</a:t>
            </a:r>
            <a:endParaRPr lang="en-US" b="0" dirty="0"/>
          </a:p>
        </p:txBody>
      </p:sp>
      <p:sp>
        <p:nvSpPr>
          <p:cNvPr id="5" name="Content Placeholder 4"/>
          <p:cNvSpPr>
            <a:spLocks noGrp="1"/>
          </p:cNvSpPr>
          <p:nvPr>
            <p:ph idx="1"/>
          </p:nvPr>
        </p:nvSpPr>
        <p:spPr>
          <a:xfrm>
            <a:off x="381000" y="5574323"/>
            <a:ext cx="8305800" cy="750277"/>
          </a:xfrm>
        </p:spPr>
        <p:txBody>
          <a:bodyPr/>
          <a:lstStyle/>
          <a:p>
            <a:pPr marL="0" indent="0" algn="ctr">
              <a:buFont typeface="Wingdings" pitchFamily="2" charset="2"/>
              <a:buNone/>
            </a:pPr>
            <a:r>
              <a:rPr lang="en-US" altLang="en-US" sz="1400" dirty="0" smtClean="0"/>
              <a:t>An example of an HL7 v2.3 ADT transaction message. This message includes the Message Heading segment, the EVN trigger definition segment, the PID patient-identification segment, the PV1 patient-visit segment, the OBR general-order segment, and several OBX results segments.</a:t>
            </a:r>
            <a:endParaRPr lang="en-US" altLang="en-US" sz="4000"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255843"/>
            <a:ext cx="65341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69</a:t>
            </a:fld>
            <a:endParaRPr lang="en-US" dirty="0"/>
          </a:p>
        </p:txBody>
      </p:sp>
    </p:spTree>
    <p:extLst>
      <p:ext uri="{BB962C8B-B14F-4D97-AF65-F5344CB8AC3E}">
        <p14:creationId xmlns:p14="http://schemas.microsoft.com/office/powerpoint/2010/main" val="29057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a:t>
            </a:r>
            <a:r>
              <a:rPr lang="en-US" dirty="0"/>
              <a:t>Healthcare – </a:t>
            </a:r>
            <a:r>
              <a:rPr lang="en-US" dirty="0" smtClean="0"/>
              <a:t>Cost</a:t>
            </a:r>
            <a:r>
              <a:rPr lang="en-US" dirty="0">
                <a:sym typeface="Wingdings" panose="05000000000000000000" pitchFamily="2" charset="2"/>
              </a:rPr>
              <a:t> </a:t>
            </a:r>
            <a:r>
              <a:rPr lang="en-US" dirty="0" smtClean="0"/>
              <a:t> Compare</a:t>
            </a:r>
            <a:endParaRPr lang="en-US" dirty="0"/>
          </a:p>
        </p:txBody>
      </p:sp>
      <p:sp>
        <p:nvSpPr>
          <p:cNvPr id="6" name="TextBox 8"/>
          <p:cNvSpPr txBox="1">
            <a:spLocks noChangeArrowheads="1"/>
          </p:cNvSpPr>
          <p:nvPr/>
        </p:nvSpPr>
        <p:spPr bwMode="auto">
          <a:xfrm>
            <a:off x="685800" y="5867400"/>
            <a:ext cx="769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a:latin typeface="+mj-lt"/>
              </a:rPr>
              <a:t>Healthcare Spending as % of GDP</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t="12469" b="12830"/>
          <a:stretch>
            <a:fillRect/>
          </a:stretch>
        </p:blipFill>
        <p:spPr bwMode="auto">
          <a:xfrm>
            <a:off x="406400" y="1143000"/>
            <a:ext cx="8331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a:t>
            </a:fld>
            <a:endParaRPr lang="en-US" dirty="0"/>
          </a:p>
        </p:txBody>
      </p:sp>
    </p:spTree>
    <p:extLst>
      <p:ext uri="{BB962C8B-B14F-4D97-AF65-F5344CB8AC3E}">
        <p14:creationId xmlns:p14="http://schemas.microsoft.com/office/powerpoint/2010/main" val="41536441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Common Issues </a:t>
            </a:r>
            <a:r>
              <a:rPr lang="en-US" dirty="0" smtClean="0">
                <a:sym typeface="Wingdings" panose="05000000000000000000" pitchFamily="2" charset="2"/>
              </a:rPr>
              <a:t> Standards of Info Exchange  HL7</a:t>
            </a:r>
            <a:r>
              <a:rPr lang="en-US" sz="1400" b="0" dirty="0" smtClean="0">
                <a:sym typeface="Wingdings" panose="05000000000000000000" pitchFamily="2" charset="2"/>
              </a:rPr>
              <a:t> (cont.)</a:t>
            </a:r>
            <a:endParaRPr lang="en-US" b="0" dirty="0"/>
          </a:p>
        </p:txBody>
      </p:sp>
      <p:sp>
        <p:nvSpPr>
          <p:cNvPr id="5" name="Content Placeholder 4"/>
          <p:cNvSpPr>
            <a:spLocks noGrp="1"/>
          </p:cNvSpPr>
          <p:nvPr>
            <p:ph idx="1"/>
          </p:nvPr>
        </p:nvSpPr>
        <p:spPr>
          <a:xfrm>
            <a:off x="381000" y="6040313"/>
            <a:ext cx="8305800" cy="354623"/>
          </a:xfrm>
        </p:spPr>
        <p:txBody>
          <a:bodyPr/>
          <a:lstStyle/>
          <a:p>
            <a:pPr marL="0" indent="0" algn="ctr">
              <a:buFont typeface="Wingdings" pitchFamily="2" charset="2"/>
              <a:buNone/>
            </a:pPr>
            <a:r>
              <a:rPr lang="en-US" altLang="en-US" sz="1200" dirty="0" smtClean="0"/>
              <a:t>An example of an HL7 v3 CCDA (Consolidated Clinical Doc Architecture) formatted discharge summary.</a:t>
            </a:r>
            <a:endParaRPr lang="en-US" altLang="en-US" sz="3600" dirty="0" smtClean="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6" t="21890" r="8716" b="4135"/>
          <a:stretch/>
        </p:blipFill>
        <p:spPr bwMode="auto">
          <a:xfrm>
            <a:off x="1383320" y="1020003"/>
            <a:ext cx="6087210" cy="498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312877" y="2875085"/>
            <a:ext cx="1380392" cy="298938"/>
          </a:xfrm>
          <a:prstGeom prst="rect">
            <a:avLst/>
          </a:prstGeom>
          <a:no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7" name="Rectangle 6"/>
          <p:cNvSpPr/>
          <p:nvPr/>
        </p:nvSpPr>
        <p:spPr bwMode="auto">
          <a:xfrm>
            <a:off x="4138246" y="1565031"/>
            <a:ext cx="1163516" cy="298938"/>
          </a:xfrm>
          <a:prstGeom prst="rect">
            <a:avLst/>
          </a:prstGeom>
          <a:no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3" name="Slide Number Placeholder 2"/>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70</a:t>
            </a:fld>
            <a:endParaRPr lang="en-US" dirty="0"/>
          </a:p>
        </p:txBody>
      </p:sp>
    </p:spTree>
    <p:extLst>
      <p:ext uri="{BB962C8B-B14F-4D97-AF65-F5344CB8AC3E}">
        <p14:creationId xmlns:p14="http://schemas.microsoft.com/office/powerpoint/2010/main" val="39796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Standards of Info Exchange  </a:t>
            </a:r>
            <a:r>
              <a:rPr lang="en-US" dirty="0" smtClean="0">
                <a:sym typeface="Wingdings" panose="05000000000000000000" pitchFamily="2" charset="2"/>
              </a:rPr>
              <a:t>Others</a:t>
            </a:r>
            <a:endParaRPr lang="en-US" b="0" dirty="0"/>
          </a:p>
        </p:txBody>
      </p:sp>
      <p:sp>
        <p:nvSpPr>
          <p:cNvPr id="13" name="Content Placeholder 1"/>
          <p:cNvSpPr>
            <a:spLocks noGrp="1"/>
          </p:cNvSpPr>
          <p:nvPr>
            <p:ph sz="quarter" idx="4294967295"/>
          </p:nvPr>
        </p:nvSpPr>
        <p:spPr>
          <a:xfrm>
            <a:off x="457199" y="1123950"/>
            <a:ext cx="8507185" cy="5029200"/>
          </a:xfrm>
          <a:prstGeom prst="rect">
            <a:avLst/>
          </a:prstGeom>
        </p:spPr>
        <p:txBody>
          <a:bodyPr/>
          <a:lstStyle/>
          <a:p>
            <a:pPr>
              <a:spcBef>
                <a:spcPts val="1200"/>
              </a:spcBef>
            </a:pPr>
            <a:r>
              <a:rPr lang="en-US" sz="1600" b="1" dirty="0">
                <a:latin typeface="+mj-lt"/>
              </a:rPr>
              <a:t>Digital Imaging and Communications in Medicine (DICOM)</a:t>
            </a:r>
            <a:r>
              <a:rPr lang="en-US" sz="1600" dirty="0">
                <a:latin typeface="+mj-lt"/>
              </a:rPr>
              <a:t>: The purposes of the ACR/NEMA standard were to promote a generic digital-image communication format, to facilitate the development and expansion of picture-archiving and communication </a:t>
            </a:r>
            <a:r>
              <a:rPr lang="en-US" sz="1600" dirty="0" smtClean="0">
                <a:latin typeface="+mj-lt"/>
              </a:rPr>
              <a:t>systems.</a:t>
            </a:r>
          </a:p>
          <a:p>
            <a:pPr>
              <a:spcBef>
                <a:spcPts val="1200"/>
              </a:spcBef>
            </a:pPr>
            <a:r>
              <a:rPr lang="en-US" sz="1600" dirty="0">
                <a:latin typeface="+mj-lt"/>
              </a:rPr>
              <a:t> </a:t>
            </a:r>
            <a:r>
              <a:rPr lang="en-US" sz="1600" b="1" dirty="0">
                <a:latin typeface="+mj-lt"/>
              </a:rPr>
              <a:t>ASTM </a:t>
            </a:r>
            <a:r>
              <a:rPr lang="en-US" sz="1600" b="1" dirty="0" smtClean="0">
                <a:latin typeface="+mj-lt"/>
              </a:rPr>
              <a:t>E1238</a:t>
            </a:r>
            <a:r>
              <a:rPr lang="en-US" sz="1600" dirty="0" smtClean="0">
                <a:latin typeface="+mj-lt"/>
              </a:rPr>
              <a:t>: </a:t>
            </a:r>
            <a:r>
              <a:rPr lang="en-US" sz="1600" dirty="0">
                <a:latin typeface="+mj-lt"/>
              </a:rPr>
              <a:t>Standard Specification for Transferring Clinical Observations Between Independent Systems used in commercial and reference clinical laboratories</a:t>
            </a:r>
            <a:r>
              <a:rPr lang="en-US" sz="1600" dirty="0" smtClean="0">
                <a:latin typeface="+mj-lt"/>
              </a:rPr>
              <a:t>.</a:t>
            </a:r>
          </a:p>
          <a:p>
            <a:pPr>
              <a:spcBef>
                <a:spcPts val="1200"/>
              </a:spcBef>
            </a:pPr>
            <a:r>
              <a:rPr lang="en-US" sz="1600" b="1" dirty="0">
                <a:latin typeface="+mj-lt"/>
              </a:rPr>
              <a:t>IEEE </a:t>
            </a:r>
            <a:r>
              <a:rPr lang="en-US" sz="1600" b="1" dirty="0" smtClean="0">
                <a:latin typeface="+mj-lt"/>
              </a:rPr>
              <a:t>1073</a:t>
            </a:r>
            <a:r>
              <a:rPr lang="en-US" sz="1600" dirty="0" smtClean="0">
                <a:latin typeface="+mj-lt"/>
              </a:rPr>
              <a:t>: </a:t>
            </a:r>
            <a:r>
              <a:rPr lang="en-US" sz="1600" dirty="0">
                <a:latin typeface="+mj-lt"/>
              </a:rPr>
              <a:t>Standard for Medical Device Communications, has produced a family of documents that defines the entire seven-layer communications requirements for the Medical Information Bus (MIB</a:t>
            </a:r>
            <a:r>
              <a:rPr lang="en-US" sz="1600" dirty="0" smtClean="0">
                <a:latin typeface="+mj-lt"/>
              </a:rPr>
              <a:t>)/</a:t>
            </a:r>
          </a:p>
          <a:p>
            <a:pPr>
              <a:spcBef>
                <a:spcPts val="1200"/>
              </a:spcBef>
            </a:pPr>
            <a:r>
              <a:rPr lang="en-US" sz="1600" b="1" dirty="0">
                <a:latin typeface="+mj-lt"/>
              </a:rPr>
              <a:t>ASC X12</a:t>
            </a:r>
            <a:r>
              <a:rPr lang="en-US" sz="1600" dirty="0">
                <a:latin typeface="+mj-lt"/>
              </a:rPr>
              <a:t>, an independent organization accredited by ANSI, has developed message standards for purchase-order data, invoice data, and other commonly used business documents</a:t>
            </a:r>
            <a:r>
              <a:rPr lang="en-US" sz="1600" dirty="0" smtClean="0">
                <a:latin typeface="+mj-lt"/>
              </a:rPr>
              <a:t>.</a:t>
            </a:r>
          </a:p>
          <a:p>
            <a:pPr>
              <a:spcBef>
                <a:spcPts val="1200"/>
              </a:spcBef>
            </a:pPr>
            <a:r>
              <a:rPr lang="en-US" sz="1600" b="1" dirty="0">
                <a:latin typeface="+mj-lt"/>
              </a:rPr>
              <a:t>UCC</a:t>
            </a:r>
            <a:r>
              <a:rPr lang="en-US" sz="1600" dirty="0">
                <a:latin typeface="+mj-lt"/>
              </a:rPr>
              <a:t> is an ANSI-approved organization that defines the universal product code. Standards include specifications for the printing of machine-readable representations (bar codes</a:t>
            </a:r>
            <a:r>
              <a:rPr lang="en-US" sz="1600" dirty="0" smtClean="0">
                <a:latin typeface="+mj-lt"/>
              </a:rPr>
              <a:t>).</a:t>
            </a:r>
          </a:p>
          <a:p>
            <a:pPr>
              <a:spcBef>
                <a:spcPts val="1200"/>
              </a:spcBef>
            </a:pPr>
            <a:r>
              <a:rPr lang="en-US" sz="1600" b="1" dirty="0">
                <a:latin typeface="+mj-lt"/>
              </a:rPr>
              <a:t>The National Council for Prescription Drug </a:t>
            </a:r>
            <a:r>
              <a:rPr lang="en-US" sz="1600" b="1" dirty="0" smtClean="0">
                <a:latin typeface="+mj-lt"/>
              </a:rPr>
              <a:t>Programs (NCPDP)</a:t>
            </a:r>
            <a:r>
              <a:rPr lang="en-US" sz="1600" dirty="0" smtClean="0">
                <a:latin typeface="+mj-lt"/>
              </a:rPr>
              <a:t>: have created a set of standards to communicate medication orders and other Rx related issues.</a:t>
            </a:r>
            <a:endParaRPr lang="en-US" sz="1600" dirty="0">
              <a:latin typeface="+mj-lt"/>
            </a:endParaRPr>
          </a:p>
          <a:p>
            <a:pPr>
              <a:spcBef>
                <a:spcPts val="1200"/>
              </a:spcBef>
            </a:pPr>
            <a:endParaRPr lang="en-US" sz="16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71</a:t>
            </a:fld>
            <a:endParaRPr lang="en-US" dirty="0"/>
          </a:p>
        </p:txBody>
      </p:sp>
    </p:spTree>
    <p:extLst>
      <p:ext uri="{BB962C8B-B14F-4D97-AF65-F5344CB8AC3E}">
        <p14:creationId xmlns:p14="http://schemas.microsoft.com/office/powerpoint/2010/main" val="50153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Usability Issues / Human </a:t>
            </a:r>
            <a:r>
              <a:rPr lang="en-US" dirty="0" smtClean="0">
                <a:sym typeface="Wingdings" panose="05000000000000000000" pitchFamily="2" charset="2"/>
              </a:rPr>
              <a:t>Factors</a:t>
            </a:r>
            <a:endParaRPr lang="en-US" dirty="0">
              <a:sym typeface="Wingdings" panose="05000000000000000000" pitchFamily="2" charset="2"/>
            </a:endParaRPr>
          </a:p>
        </p:txBody>
      </p:sp>
      <p:sp>
        <p:nvSpPr>
          <p:cNvPr id="13" name="Content Placeholder 1"/>
          <p:cNvSpPr>
            <a:spLocks noGrp="1"/>
          </p:cNvSpPr>
          <p:nvPr>
            <p:ph sz="quarter" idx="4294967295"/>
          </p:nvPr>
        </p:nvSpPr>
        <p:spPr>
          <a:xfrm>
            <a:off x="457199" y="1123950"/>
            <a:ext cx="8507185" cy="5029200"/>
          </a:xfrm>
          <a:prstGeom prst="rect">
            <a:avLst/>
          </a:prstGeom>
        </p:spPr>
        <p:txBody>
          <a:bodyPr/>
          <a:lstStyle/>
          <a:p>
            <a:pPr>
              <a:spcBef>
                <a:spcPts val="1200"/>
              </a:spcBef>
            </a:pPr>
            <a:r>
              <a:rPr lang="en-US" sz="1600" b="1" dirty="0">
                <a:latin typeface="+mj-lt"/>
              </a:rPr>
              <a:t>Usability</a:t>
            </a:r>
            <a:r>
              <a:rPr lang="en-US" sz="1600" dirty="0">
                <a:latin typeface="+mj-lt"/>
              </a:rPr>
              <a:t> is defined as:</a:t>
            </a:r>
          </a:p>
          <a:p>
            <a:pPr lvl="1">
              <a:spcBef>
                <a:spcPts val="600"/>
              </a:spcBef>
              <a:buFont typeface="Arial" panose="020B0604020202020204" pitchFamily="34" charset="0"/>
              <a:buChar char="•"/>
            </a:pPr>
            <a:r>
              <a:rPr lang="en-US" sz="1600" u="sng" dirty="0">
                <a:latin typeface="+mj-lt"/>
              </a:rPr>
              <a:t>Learnability</a:t>
            </a:r>
            <a:r>
              <a:rPr lang="en-US" sz="1600" dirty="0">
                <a:latin typeface="+mj-lt"/>
              </a:rPr>
              <a:t>: system should be relatively easy to learn</a:t>
            </a:r>
          </a:p>
          <a:p>
            <a:pPr lvl="1">
              <a:spcBef>
                <a:spcPts val="600"/>
              </a:spcBef>
              <a:buFont typeface="Arial" panose="020B0604020202020204" pitchFamily="34" charset="0"/>
              <a:buChar char="•"/>
            </a:pPr>
            <a:r>
              <a:rPr lang="en-US" sz="1600" u="sng" dirty="0">
                <a:latin typeface="+mj-lt"/>
              </a:rPr>
              <a:t>Efficiency</a:t>
            </a:r>
            <a:r>
              <a:rPr lang="en-US" sz="1600" dirty="0">
                <a:latin typeface="+mj-lt"/>
              </a:rPr>
              <a:t>: an experienced user can attain a high level of productivity</a:t>
            </a:r>
          </a:p>
          <a:p>
            <a:pPr lvl="1">
              <a:spcBef>
                <a:spcPts val="600"/>
              </a:spcBef>
              <a:buFont typeface="Arial" panose="020B0604020202020204" pitchFamily="34" charset="0"/>
              <a:buChar char="•"/>
            </a:pPr>
            <a:r>
              <a:rPr lang="en-US" sz="1600" u="sng" dirty="0">
                <a:latin typeface="+mj-lt"/>
              </a:rPr>
              <a:t>Memorability</a:t>
            </a:r>
            <a:r>
              <a:rPr lang="en-US" sz="1600" dirty="0">
                <a:latin typeface="+mj-lt"/>
              </a:rPr>
              <a:t>: </a:t>
            </a:r>
            <a:r>
              <a:rPr lang="en-US" sz="1600" dirty="0" smtClean="0">
                <a:latin typeface="+mj-lt"/>
              </a:rPr>
              <a:t>system features should </a:t>
            </a:r>
            <a:r>
              <a:rPr lang="en-US" sz="1600" dirty="0">
                <a:latin typeface="+mj-lt"/>
              </a:rPr>
              <a:t>be easy to retain once </a:t>
            </a:r>
            <a:r>
              <a:rPr lang="en-US" sz="1600" dirty="0" smtClean="0">
                <a:latin typeface="+mj-lt"/>
              </a:rPr>
              <a:t>learned</a:t>
            </a:r>
            <a:endParaRPr lang="en-US" sz="1600" dirty="0">
              <a:latin typeface="+mj-lt"/>
            </a:endParaRPr>
          </a:p>
          <a:p>
            <a:pPr lvl="1">
              <a:spcBef>
                <a:spcPts val="600"/>
              </a:spcBef>
              <a:buFont typeface="Arial" panose="020B0604020202020204" pitchFamily="34" charset="0"/>
              <a:buChar char="•"/>
            </a:pPr>
            <a:r>
              <a:rPr lang="en-US" sz="1600" u="sng" dirty="0">
                <a:latin typeface="+mj-lt"/>
              </a:rPr>
              <a:t>Errors</a:t>
            </a:r>
            <a:r>
              <a:rPr lang="en-US" sz="1600" dirty="0">
                <a:latin typeface="+mj-lt"/>
              </a:rPr>
              <a:t>: system should be designed to minimize errors and support error </a:t>
            </a:r>
            <a:r>
              <a:rPr lang="en-US" sz="1600" dirty="0" smtClean="0">
                <a:latin typeface="+mj-lt"/>
              </a:rPr>
              <a:t>detection</a:t>
            </a:r>
            <a:endParaRPr lang="en-US" sz="1600" dirty="0">
              <a:latin typeface="+mj-lt"/>
            </a:endParaRPr>
          </a:p>
          <a:p>
            <a:pPr lvl="1">
              <a:spcBef>
                <a:spcPts val="600"/>
              </a:spcBef>
              <a:buFont typeface="Arial" panose="020B0604020202020204" pitchFamily="34" charset="0"/>
              <a:buChar char="•"/>
            </a:pPr>
            <a:r>
              <a:rPr lang="en-US" sz="1600" u="sng" dirty="0">
                <a:latin typeface="+mj-lt"/>
              </a:rPr>
              <a:t>Satisfaction</a:t>
            </a:r>
            <a:r>
              <a:rPr lang="en-US" sz="1600" dirty="0">
                <a:latin typeface="+mj-lt"/>
              </a:rPr>
              <a:t>: the user experience should be subjectively satisfying</a:t>
            </a:r>
          </a:p>
          <a:p>
            <a:pPr>
              <a:spcBef>
                <a:spcPts val="1200"/>
              </a:spcBef>
            </a:pPr>
            <a:r>
              <a:rPr lang="en-US" sz="1600" b="1" dirty="0" smtClean="0">
                <a:latin typeface="+mj-lt"/>
              </a:rPr>
              <a:t>Heuristic </a:t>
            </a:r>
            <a:r>
              <a:rPr lang="en-US" sz="1600" b="1" dirty="0">
                <a:latin typeface="+mj-lt"/>
              </a:rPr>
              <a:t>evaluation</a:t>
            </a:r>
            <a:r>
              <a:rPr lang="en-US" sz="1600" dirty="0">
                <a:latin typeface="+mj-lt"/>
              </a:rPr>
              <a:t> is a usability inspection method, in which the system is evaluated on the basis of a small set of well-tested design principles. This methodology embodies a particular philosophy, which emphasizes simplicity and functionality over intricacy of design and presentation.</a:t>
            </a:r>
          </a:p>
          <a:p>
            <a:pPr>
              <a:spcBef>
                <a:spcPts val="1200"/>
              </a:spcBef>
            </a:pPr>
            <a:r>
              <a:rPr lang="en-US" sz="1600" b="1" dirty="0" smtClean="0">
                <a:latin typeface="+mj-lt"/>
              </a:rPr>
              <a:t>Human Computer Interaction (HCI)</a:t>
            </a:r>
            <a:r>
              <a:rPr lang="en-US" sz="1600" dirty="0" smtClean="0">
                <a:latin typeface="+mj-lt"/>
              </a:rPr>
              <a:t> </a:t>
            </a:r>
            <a:r>
              <a:rPr lang="en-US" sz="1600" dirty="0">
                <a:latin typeface="+mj-lt"/>
              </a:rPr>
              <a:t>is a multifaceted discipline devoted to the study and practice of usability. HCI has emerged as a central area of both computer science research and development and applied behavioral and social science</a:t>
            </a:r>
            <a:r>
              <a:rPr lang="en-US" sz="1600" dirty="0" smtClean="0">
                <a:latin typeface="+mj-lt"/>
              </a:rPr>
              <a:t>.</a:t>
            </a:r>
          </a:p>
          <a:p>
            <a:pPr>
              <a:spcBef>
                <a:spcPts val="1200"/>
              </a:spcBef>
            </a:pPr>
            <a:r>
              <a:rPr lang="en-US" sz="1600" dirty="0" smtClean="0">
                <a:latin typeface="+mj-lt"/>
              </a:rPr>
              <a:t>C</a:t>
            </a:r>
            <a:r>
              <a:rPr lang="en-US" sz="1600" b="1" dirty="0" smtClean="0">
                <a:latin typeface="+mj-lt"/>
              </a:rPr>
              <a:t>ognitive </a:t>
            </a:r>
            <a:r>
              <a:rPr lang="en-US" sz="1600" b="1" dirty="0">
                <a:latin typeface="+mj-lt"/>
              </a:rPr>
              <a:t>walkthrough (CW)</a:t>
            </a:r>
            <a:r>
              <a:rPr lang="en-US" sz="1600" dirty="0">
                <a:latin typeface="+mj-lt"/>
              </a:rPr>
              <a:t> is a cognitive task-analytic method that has been applied to the study of usability and learnability of several distinct medical information technologies. The method involves identifying sequences of actions and goals needed to accomplish a given task.</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72</a:t>
            </a:fld>
            <a:endParaRPr lang="en-US" dirty="0"/>
          </a:p>
        </p:txBody>
      </p:sp>
    </p:spTree>
    <p:extLst>
      <p:ext uri="{BB962C8B-B14F-4D97-AF65-F5344CB8AC3E}">
        <p14:creationId xmlns:p14="http://schemas.microsoft.com/office/powerpoint/2010/main" val="41665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animEffect transition="in" filter="fade">
                                      <p:cBhvr>
                                        <p:cTn id="37"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Usability Issues / Human </a:t>
            </a:r>
            <a:r>
              <a:rPr lang="en-US" dirty="0" smtClean="0">
                <a:sym typeface="Wingdings" panose="05000000000000000000" pitchFamily="2" charset="2"/>
              </a:rPr>
              <a:t>Factors</a:t>
            </a:r>
            <a:r>
              <a:rPr lang="en-US" sz="1400" b="0" dirty="0" smtClean="0">
                <a:sym typeface="Wingdings" panose="05000000000000000000" pitchFamily="2" charset="2"/>
              </a:rPr>
              <a:t> (cont.)</a:t>
            </a:r>
            <a:endParaRPr lang="en-US" b="0" dirty="0">
              <a:sym typeface="Wingdings" panose="05000000000000000000" pitchFamily="2" charset="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350" y="1216272"/>
            <a:ext cx="41158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381000" y="6034454"/>
            <a:ext cx="8305800" cy="381000"/>
          </a:xfrm>
        </p:spPr>
        <p:txBody>
          <a:bodyPr/>
          <a:lstStyle/>
          <a:p>
            <a:pPr marL="0" indent="0" algn="ctr">
              <a:buFont typeface="Wingdings" pitchFamily="2" charset="2"/>
              <a:buNone/>
            </a:pPr>
            <a:r>
              <a:rPr lang="en-US" altLang="en-US" sz="1600" smtClean="0"/>
              <a:t>Norman’s seven-stage model of action.</a:t>
            </a:r>
            <a:endParaRPr lang="en-US" altLang="en-US" sz="4400" smtClean="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73</a:t>
            </a:fld>
            <a:endParaRPr lang="en-US" dirty="0"/>
          </a:p>
        </p:txBody>
      </p:sp>
    </p:spTree>
    <p:extLst>
      <p:ext uri="{BB962C8B-B14F-4D97-AF65-F5344CB8AC3E}">
        <p14:creationId xmlns:p14="http://schemas.microsoft.com/office/powerpoint/2010/main" val="1762719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3" y="59311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Usability Issues / Human </a:t>
            </a:r>
            <a:r>
              <a:rPr lang="en-US" dirty="0" smtClean="0">
                <a:sym typeface="Wingdings" panose="05000000000000000000" pitchFamily="2" charset="2"/>
              </a:rPr>
              <a:t>Factors</a:t>
            </a:r>
            <a:r>
              <a:rPr lang="en-US" sz="1400" b="0" dirty="0" smtClean="0">
                <a:sym typeface="Wingdings" panose="05000000000000000000" pitchFamily="2" charset="2"/>
              </a:rPr>
              <a:t> (cont.)</a:t>
            </a:r>
            <a:endParaRPr lang="en-US" b="0" dirty="0">
              <a:sym typeface="Wingdings" panose="05000000000000000000" pitchFamily="2" charset="2"/>
            </a:endParaRPr>
          </a:p>
        </p:txBody>
      </p:sp>
      <p:sp>
        <p:nvSpPr>
          <p:cNvPr id="5" name="Content Placeholder 4"/>
          <p:cNvSpPr>
            <a:spLocks noGrp="1"/>
          </p:cNvSpPr>
          <p:nvPr>
            <p:ph idx="1"/>
          </p:nvPr>
        </p:nvSpPr>
        <p:spPr>
          <a:xfrm>
            <a:off x="381000" y="6069622"/>
            <a:ext cx="8305800" cy="381000"/>
          </a:xfrm>
        </p:spPr>
        <p:txBody>
          <a:bodyPr/>
          <a:lstStyle/>
          <a:p>
            <a:pPr marL="0" indent="0" algn="ctr">
              <a:buFont typeface="Wingdings" pitchFamily="2" charset="2"/>
              <a:buNone/>
            </a:pPr>
            <a:r>
              <a:rPr lang="en-US" altLang="en-US" sz="1400" dirty="0" smtClean="0"/>
              <a:t>EHR </a:t>
            </a:r>
            <a:r>
              <a:rPr lang="en-US" altLang="en-US" sz="1400" dirty="0"/>
              <a:t>navigation with no feedback on completed steps</a:t>
            </a:r>
            <a:endParaRPr lang="en-US" altLang="en-US" sz="4000" dirty="0" smtClean="0"/>
          </a:p>
        </p:txBody>
      </p:sp>
      <p:pic>
        <p:nvPicPr>
          <p:cNvPr id="21506" name="Picture 2" descr="http://www.upassoc.org/upa_publications/jus/2009february/images/smelcer3-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153" y="1061308"/>
            <a:ext cx="7136805" cy="50229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48104" y="6127780"/>
            <a:ext cx="1342034" cy="215444"/>
          </a:xfrm>
          <a:prstGeom prst="rect">
            <a:avLst/>
          </a:prstGeom>
          <a:noFill/>
        </p:spPr>
        <p:txBody>
          <a:bodyPr wrap="none" rtlCol="0">
            <a:spAutoFit/>
          </a:bodyPr>
          <a:lstStyle/>
          <a:p>
            <a:pPr algn="r"/>
            <a:r>
              <a:rPr lang="en-US" sz="800" i="1" dirty="0" smtClean="0">
                <a:latin typeface="Verdana" pitchFamily="34" charset="0"/>
                <a:ea typeface="Verdana" pitchFamily="34" charset="0"/>
                <a:cs typeface="Verdana" pitchFamily="34" charset="0"/>
              </a:rPr>
              <a:t>Copyright </a:t>
            </a:r>
            <a:r>
              <a:rPr lang="en-US" sz="800" i="1" dirty="0">
                <a:latin typeface="Verdana" pitchFamily="34" charset="0"/>
                <a:ea typeface="Verdana" pitchFamily="34" charset="0"/>
                <a:cs typeface="Verdana" pitchFamily="34" charset="0"/>
              </a:rPr>
              <a:t>upassoc.org</a:t>
            </a: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74</a:t>
            </a:fld>
            <a:endParaRPr lang="en-US" dirty="0"/>
          </a:p>
        </p:txBody>
      </p:sp>
    </p:spTree>
    <p:extLst>
      <p:ext uri="{BB962C8B-B14F-4D97-AF65-F5344CB8AC3E}">
        <p14:creationId xmlns:p14="http://schemas.microsoft.com/office/powerpoint/2010/main" val="2687447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3" y="59311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a:t>Common Issues </a:t>
            </a:r>
            <a:r>
              <a:rPr lang="en-US" dirty="0">
                <a:sym typeface="Wingdings" panose="05000000000000000000" pitchFamily="2" charset="2"/>
              </a:rPr>
              <a:t> </a:t>
            </a:r>
            <a:r>
              <a:rPr lang="en-US" dirty="0" smtClean="0">
                <a:sym typeface="Wingdings" panose="05000000000000000000" pitchFamily="2" charset="2"/>
              </a:rPr>
              <a:t>Value-Added</a:t>
            </a:r>
            <a:endParaRPr lang="en-US" b="0" dirty="0">
              <a:sym typeface="Wingdings" panose="05000000000000000000" pitchFamily="2" charset="2"/>
            </a:endParaRPr>
          </a:p>
        </p:txBody>
      </p:sp>
      <p:sp>
        <p:nvSpPr>
          <p:cNvPr id="5" name="Content Placeholder 4"/>
          <p:cNvSpPr>
            <a:spLocks noGrp="1"/>
          </p:cNvSpPr>
          <p:nvPr>
            <p:ph idx="1"/>
          </p:nvPr>
        </p:nvSpPr>
        <p:spPr>
          <a:xfrm>
            <a:off x="381000" y="5902574"/>
            <a:ext cx="8305800" cy="381000"/>
          </a:xfrm>
        </p:spPr>
        <p:txBody>
          <a:bodyPr/>
          <a:lstStyle/>
          <a:p>
            <a:pPr marL="0" indent="0" algn="ctr">
              <a:buFont typeface="Wingdings" pitchFamily="2" charset="2"/>
              <a:buNone/>
            </a:pPr>
            <a:r>
              <a:rPr lang="en-US" altLang="en-US" sz="1400" dirty="0" smtClean="0"/>
              <a:t>Academic and other publications on HIT value-added (mainly cost) are available but  </a:t>
            </a:r>
            <a:br>
              <a:rPr lang="en-US" altLang="en-US" sz="1400" dirty="0" smtClean="0"/>
            </a:br>
            <a:r>
              <a:rPr lang="en-US" altLang="en-US" sz="1400" dirty="0" smtClean="0"/>
              <a:t>impact on other triple aims (clinical outcomes) are still missing rigor scientific evidence…</a:t>
            </a:r>
            <a:endParaRPr lang="en-US" altLang="en-US" sz="4000" dirty="0" smtClean="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73" y="1034562"/>
            <a:ext cx="7028462" cy="38565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92" y="1194059"/>
            <a:ext cx="6198577" cy="42938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78" y="1517291"/>
            <a:ext cx="6169863" cy="36473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1629" y="1781059"/>
            <a:ext cx="6086475" cy="3867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350" y="1912692"/>
            <a:ext cx="4419600" cy="3876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827" y="1299566"/>
            <a:ext cx="4556910" cy="4572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75</a:t>
            </a:fld>
            <a:endParaRPr lang="en-US" dirty="0"/>
          </a:p>
        </p:txBody>
      </p:sp>
    </p:spTree>
    <p:extLst>
      <p:ext uri="{BB962C8B-B14F-4D97-AF65-F5344CB8AC3E}">
        <p14:creationId xmlns:p14="http://schemas.microsoft.com/office/powerpoint/2010/main" val="29823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500"/>
                                        <p:tgtEl>
                                          <p:spTgt spid="296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fade">
                                      <p:cBhvr>
                                        <p:cTn id="17" dur="500"/>
                                        <p:tgtEl>
                                          <p:spTgt spid="297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01"/>
                                        </p:tgtEl>
                                        <p:attrNameLst>
                                          <p:attrName>style.visibility</p:attrName>
                                        </p:attrNameLst>
                                      </p:cBhvr>
                                      <p:to>
                                        <p:strVal val="visible"/>
                                      </p:to>
                                    </p:set>
                                    <p:animEffect transition="in" filter="fade">
                                      <p:cBhvr>
                                        <p:cTn id="22" dur="500"/>
                                        <p:tgtEl>
                                          <p:spTgt spid="297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702"/>
                                        </p:tgtEl>
                                        <p:attrNameLst>
                                          <p:attrName>style.visibility</p:attrName>
                                        </p:attrNameLst>
                                      </p:cBhvr>
                                      <p:to>
                                        <p:strVal val="visible"/>
                                      </p:to>
                                    </p:set>
                                    <p:animEffect transition="in" filter="fade">
                                      <p:cBhvr>
                                        <p:cTn id="27" dur="500"/>
                                        <p:tgtEl>
                                          <p:spTgt spid="297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703"/>
                                        </p:tgtEl>
                                        <p:attrNameLst>
                                          <p:attrName>style.visibility</p:attrName>
                                        </p:attrNameLst>
                                      </p:cBhvr>
                                      <p:to>
                                        <p:strVal val="visible"/>
                                      </p:to>
                                    </p:set>
                                    <p:animEffect transition="in" filter="fade">
                                      <p:cBhvr>
                                        <p:cTn id="32"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4663" y="3517900"/>
            <a:ext cx="7772400" cy="546100"/>
          </a:xfrm>
        </p:spPr>
        <p:txBody>
          <a:bodyPr/>
          <a:lstStyle/>
          <a:p>
            <a:r>
              <a:rPr lang="en-US" dirty="0" smtClean="0"/>
              <a:t>Additional Resources</a:t>
            </a:r>
            <a:endParaRPr lang="en-US" sz="2400" dirty="0"/>
          </a:p>
        </p:txBody>
      </p:sp>
    </p:spTree>
    <p:extLst>
      <p:ext uri="{BB962C8B-B14F-4D97-AF65-F5344CB8AC3E}">
        <p14:creationId xmlns:p14="http://schemas.microsoft.com/office/powerpoint/2010/main" val="336514335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Resources – Books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54058341"/>
              </p:ext>
            </p:extLst>
          </p:nvPr>
        </p:nvGraphicFramePr>
        <p:xfrm>
          <a:off x="1295400" y="4267200"/>
          <a:ext cx="6807200" cy="1754186"/>
        </p:xfrm>
        <a:graphic>
          <a:graphicData uri="http://schemas.openxmlformats.org/drawingml/2006/table">
            <a:tbl>
              <a:tblPr/>
              <a:tblGrid>
                <a:gridCol w="987721"/>
                <a:gridCol w="5819479"/>
              </a:tblGrid>
              <a:tr h="250598">
                <a:tc>
                  <a:txBody>
                    <a:bodyPr/>
                    <a:lstStyle/>
                    <a:p>
                      <a:pPr marL="0" marR="0" algn="just">
                        <a:spcBef>
                          <a:spcPts val="0"/>
                        </a:spcBef>
                        <a:spcAft>
                          <a:spcPts val="0"/>
                        </a:spcAft>
                      </a:pPr>
                      <a:r>
                        <a:rPr lang="en-US" sz="1200" dirty="0">
                          <a:latin typeface="+mj-lt"/>
                          <a:ea typeface="Times New Roman"/>
                          <a:cs typeface="Times New Roman"/>
                        </a:rPr>
                        <a:t>Title</a:t>
                      </a:r>
                      <a:endParaRPr lang="en-US" sz="1500" dirty="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Guide to Health Informatics</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a:latin typeface="+mj-lt"/>
                          <a:ea typeface="Times New Roman"/>
                          <a:cs typeface="Times New Roman"/>
                        </a:rPr>
                        <a:t>Authors</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Coiera, E</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a:latin typeface="+mj-lt"/>
                          <a:ea typeface="Times New Roman"/>
                          <a:cs typeface="Times New Roman"/>
                        </a:rPr>
                        <a:t>Year</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2003</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a:latin typeface="+mj-lt"/>
                          <a:ea typeface="Times New Roman"/>
                          <a:cs typeface="Times New Roman"/>
                        </a:rPr>
                        <a:t>Hardcover</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472 pages</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a:latin typeface="+mj-lt"/>
                          <a:ea typeface="Times New Roman"/>
                          <a:cs typeface="Times New Roman"/>
                        </a:rPr>
                        <a:t>Publisher</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Hodder Arnold Publication</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a:latin typeface="+mj-lt"/>
                          <a:ea typeface="Times New Roman"/>
                          <a:cs typeface="Times New Roman"/>
                        </a:rPr>
                        <a:t>Language</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a:latin typeface="+mj-lt"/>
                          <a:ea typeface="Times New Roman"/>
                          <a:cs typeface="Times New Roman"/>
                        </a:rPr>
                        <a:t>English</a:t>
                      </a:r>
                      <a:endParaRPr lang="en-US" sz="150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8">
                <a:tc>
                  <a:txBody>
                    <a:bodyPr/>
                    <a:lstStyle/>
                    <a:p>
                      <a:pPr marL="0" marR="0" algn="just">
                        <a:spcBef>
                          <a:spcPts val="0"/>
                        </a:spcBef>
                        <a:spcAft>
                          <a:spcPts val="0"/>
                        </a:spcAft>
                      </a:pPr>
                      <a:r>
                        <a:rPr lang="en-US" sz="1200" dirty="0">
                          <a:latin typeface="+mj-lt"/>
                          <a:ea typeface="Times New Roman"/>
                          <a:cs typeface="Times New Roman"/>
                        </a:rPr>
                        <a:t>ISBN</a:t>
                      </a:r>
                      <a:endParaRPr lang="en-US" sz="1500" dirty="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a:latin typeface="+mj-lt"/>
                          <a:ea typeface="Times New Roman"/>
                          <a:cs typeface="Times New Roman"/>
                        </a:rPr>
                        <a:t>0340764252</a:t>
                      </a:r>
                      <a:endParaRPr lang="en-US" sz="1500" dirty="0">
                        <a:latin typeface="+mj-lt"/>
                        <a:ea typeface="Times New Roman"/>
                        <a:cs typeface="Times New Roman"/>
                      </a:endParaRPr>
                    </a:p>
                  </a:txBody>
                  <a:tcPr marL="88395" marR="88395" marT="33054" marB="330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14400"/>
            <a:ext cx="23622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77</a:t>
            </a:fld>
            <a:endParaRPr lang="en-US" dirty="0"/>
          </a:p>
        </p:txBody>
      </p:sp>
    </p:spTree>
    <p:extLst>
      <p:ext uri="{BB962C8B-B14F-4D97-AF65-F5344CB8AC3E}">
        <p14:creationId xmlns:p14="http://schemas.microsoft.com/office/powerpoint/2010/main" val="34622855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Resources – Books</a:t>
            </a:r>
            <a:r>
              <a:rPr lang="en-US" sz="1400" b="0" dirty="0" smtClean="0"/>
              <a:t> (cont.)</a:t>
            </a:r>
            <a:endParaRPr lang="en-US" b="0" dirty="0"/>
          </a:p>
        </p:txBody>
      </p:sp>
      <p:graphicFrame>
        <p:nvGraphicFramePr>
          <p:cNvPr id="6" name="Table 5"/>
          <p:cNvGraphicFramePr>
            <a:graphicFrameLocks noGrp="1"/>
          </p:cNvGraphicFramePr>
          <p:nvPr>
            <p:extLst>
              <p:ext uri="{D42A27DB-BD31-4B8C-83A1-F6EECF244321}">
                <p14:modId xmlns:p14="http://schemas.microsoft.com/office/powerpoint/2010/main" val="3095613527"/>
              </p:ext>
            </p:extLst>
          </p:nvPr>
        </p:nvGraphicFramePr>
        <p:xfrm>
          <a:off x="1219200" y="4171503"/>
          <a:ext cx="6858000" cy="2019304"/>
        </p:xfrm>
        <a:graphic>
          <a:graphicData uri="http://schemas.openxmlformats.org/drawingml/2006/table">
            <a:tbl>
              <a:tblPr/>
              <a:tblGrid>
                <a:gridCol w="995091"/>
                <a:gridCol w="5862909"/>
              </a:tblGrid>
              <a:tr h="252413">
                <a:tc>
                  <a:txBody>
                    <a:bodyPr/>
                    <a:lstStyle/>
                    <a:p>
                      <a:pPr marL="0" marR="0" algn="just">
                        <a:spcBef>
                          <a:spcPts val="0"/>
                        </a:spcBef>
                        <a:spcAft>
                          <a:spcPts val="0"/>
                        </a:spcAft>
                      </a:pPr>
                      <a:r>
                        <a:rPr lang="en-US" sz="1200" dirty="0">
                          <a:latin typeface="+mj-lt"/>
                          <a:ea typeface="Times New Roman"/>
                          <a:cs typeface="Times New Roman"/>
                        </a:rPr>
                        <a:t>Title</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smtClean="0">
                          <a:latin typeface="+mj-lt"/>
                          <a:ea typeface="Times New Roman"/>
                          <a:cs typeface="Times New Roman"/>
                        </a:rPr>
                        <a:t>Biomedical Informatics: Computer Applications in HealthCare and Biomedicine</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a:latin typeface="+mj-lt"/>
                          <a:ea typeface="Times New Roman"/>
                          <a:cs typeface="Times New Roman"/>
                        </a:rPr>
                        <a:t>Authors</a:t>
                      </a:r>
                      <a:endParaRPr lang="en-US" sz="150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err="1">
                          <a:latin typeface="+mj-lt"/>
                          <a:ea typeface="Times New Roman"/>
                          <a:cs typeface="Times New Roman"/>
                        </a:rPr>
                        <a:t>Shortliffe</a:t>
                      </a:r>
                      <a:r>
                        <a:rPr lang="en-US" sz="1200" dirty="0">
                          <a:latin typeface="+mj-lt"/>
                          <a:ea typeface="Times New Roman"/>
                          <a:cs typeface="Times New Roman"/>
                        </a:rPr>
                        <a:t>, E.H. and </a:t>
                      </a:r>
                      <a:r>
                        <a:rPr lang="en-US" sz="1200" dirty="0" err="1">
                          <a:latin typeface="+mj-lt"/>
                          <a:ea typeface="Times New Roman"/>
                          <a:cs typeface="Times New Roman"/>
                        </a:rPr>
                        <a:t>Cimino</a:t>
                      </a:r>
                      <a:r>
                        <a:rPr lang="en-US" sz="1200" dirty="0">
                          <a:latin typeface="+mj-lt"/>
                          <a:ea typeface="Times New Roman"/>
                          <a:cs typeface="Times New Roman"/>
                        </a:rPr>
                        <a:t>, J.J (</a:t>
                      </a:r>
                      <a:r>
                        <a:rPr lang="en-US" sz="1200" dirty="0" err="1">
                          <a:latin typeface="+mj-lt"/>
                          <a:ea typeface="Times New Roman"/>
                          <a:cs typeface="Times New Roman"/>
                        </a:rPr>
                        <a:t>eds</a:t>
                      </a:r>
                      <a:r>
                        <a:rPr lang="en-US" sz="1200" dirty="0">
                          <a:latin typeface="+mj-lt"/>
                          <a:ea typeface="Times New Roman"/>
                          <a:cs typeface="Times New Roman"/>
                        </a:rPr>
                        <a:t>)</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a:latin typeface="+mj-lt"/>
                          <a:ea typeface="Times New Roman"/>
                          <a:cs typeface="Times New Roman"/>
                        </a:rPr>
                        <a:t>Year</a:t>
                      </a:r>
                      <a:endParaRPr lang="en-US" sz="150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smtClean="0">
                          <a:latin typeface="+mj-lt"/>
                          <a:ea typeface="Times New Roman"/>
                          <a:cs typeface="Times New Roman"/>
                        </a:rPr>
                        <a:t>2014</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a:latin typeface="+mj-lt"/>
                          <a:ea typeface="Times New Roman"/>
                          <a:cs typeface="Times New Roman"/>
                        </a:rPr>
                        <a:t>Hardcover</a:t>
                      </a:r>
                      <a:endParaRPr lang="en-US" sz="150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a:latin typeface="+mj-lt"/>
                          <a:ea typeface="Times New Roman"/>
                          <a:cs typeface="Times New Roman"/>
                        </a:rPr>
                        <a:t>1024 pages</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a:latin typeface="+mj-lt"/>
                          <a:ea typeface="Times New Roman"/>
                          <a:cs typeface="Times New Roman"/>
                        </a:rPr>
                        <a:t>Publisher</a:t>
                      </a:r>
                      <a:endParaRPr lang="en-US" sz="150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a:latin typeface="+mj-lt"/>
                          <a:ea typeface="Times New Roman"/>
                          <a:cs typeface="Times New Roman"/>
                        </a:rPr>
                        <a:t>Springer; </a:t>
                      </a:r>
                      <a:r>
                        <a:rPr lang="en-US" sz="1200" dirty="0" smtClean="0">
                          <a:latin typeface="+mj-lt"/>
                          <a:ea typeface="Times New Roman"/>
                          <a:cs typeface="Times New Roman"/>
                        </a:rPr>
                        <a:t>4</a:t>
                      </a:r>
                      <a:r>
                        <a:rPr lang="en-US" sz="1200" baseline="30000" dirty="0" smtClean="0">
                          <a:latin typeface="+mj-lt"/>
                          <a:ea typeface="Times New Roman"/>
                          <a:cs typeface="Times New Roman"/>
                        </a:rPr>
                        <a:t>th</a:t>
                      </a:r>
                      <a:r>
                        <a:rPr lang="en-US" sz="1200" dirty="0" smtClean="0">
                          <a:latin typeface="+mj-lt"/>
                          <a:ea typeface="Times New Roman"/>
                          <a:cs typeface="Times New Roman"/>
                        </a:rPr>
                        <a:t> edition (2014)</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a:latin typeface="+mj-lt"/>
                          <a:ea typeface="Times New Roman"/>
                          <a:cs typeface="Times New Roman"/>
                        </a:rPr>
                        <a:t>Language</a:t>
                      </a:r>
                      <a:endParaRPr lang="en-US" sz="150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a:latin typeface="+mj-lt"/>
                          <a:ea typeface="Times New Roman"/>
                          <a:cs typeface="Times New Roman"/>
                        </a:rPr>
                        <a:t>English</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dirty="0">
                          <a:latin typeface="+mj-lt"/>
                          <a:ea typeface="Times New Roman"/>
                          <a:cs typeface="Times New Roman"/>
                        </a:rPr>
                        <a:t>ISBN</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dirty="0" smtClean="0">
                          <a:latin typeface="+mj-lt"/>
                          <a:ea typeface="Times New Roman"/>
                          <a:cs typeface="Times New Roman"/>
                        </a:rPr>
                        <a:t>978-1-4471-4474-8</a:t>
                      </a:r>
                      <a:endParaRPr lang="en-US" sz="1500" dirty="0">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marL="0" marR="0" algn="just">
                        <a:spcBef>
                          <a:spcPts val="0"/>
                        </a:spcBef>
                        <a:spcAft>
                          <a:spcPts val="0"/>
                        </a:spcAft>
                      </a:pPr>
                      <a:r>
                        <a:rPr lang="en-US" sz="1200" kern="1200" dirty="0" smtClean="0">
                          <a:solidFill>
                            <a:schemeClr val="tx1"/>
                          </a:solidFill>
                          <a:latin typeface="+mj-lt"/>
                          <a:ea typeface="Times New Roman"/>
                          <a:cs typeface="Times New Roman"/>
                        </a:rPr>
                        <a:t>Link</a:t>
                      </a:r>
                      <a:endParaRPr lang="en-US" sz="1200" kern="1200" dirty="0">
                        <a:solidFill>
                          <a:schemeClr val="tx1"/>
                        </a:solidFill>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spcBef>
                          <a:spcPts val="0"/>
                        </a:spcBef>
                        <a:spcAft>
                          <a:spcPts val="0"/>
                        </a:spcAft>
                      </a:pPr>
                      <a:r>
                        <a:rPr lang="en-US" sz="1200" kern="1200" dirty="0" smtClean="0">
                          <a:solidFill>
                            <a:schemeClr val="tx1"/>
                          </a:solidFill>
                          <a:latin typeface="+mj-lt"/>
                          <a:ea typeface="Times New Roman"/>
                          <a:cs typeface="Times New Roman"/>
                          <a:hlinkClick r:id="rId2"/>
                        </a:rPr>
                        <a:t>http://www.springer.com/us/book/9781447144731</a:t>
                      </a:r>
                      <a:r>
                        <a:rPr lang="en-US" sz="1200" kern="1200" dirty="0" smtClean="0">
                          <a:solidFill>
                            <a:schemeClr val="tx1"/>
                          </a:solidFill>
                          <a:latin typeface="+mj-lt"/>
                          <a:ea typeface="Times New Roman"/>
                          <a:cs typeface="Times New Roman"/>
                        </a:rPr>
                        <a:t> </a:t>
                      </a:r>
                      <a:endParaRPr lang="en-US" sz="1200" kern="1200" dirty="0">
                        <a:solidFill>
                          <a:schemeClr val="tx1"/>
                        </a:solidFill>
                        <a:latin typeface="+mj-lt"/>
                        <a:ea typeface="Times New Roman"/>
                        <a:cs typeface="Times New Roman"/>
                      </a:endParaRPr>
                    </a:p>
                  </a:txBody>
                  <a:tcPr marL="89055" marR="89055" marT="33294" marB="332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894903"/>
            <a:ext cx="21018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78</a:t>
            </a:fld>
            <a:endParaRPr lang="en-US" dirty="0"/>
          </a:p>
        </p:txBody>
      </p:sp>
    </p:spTree>
    <p:extLst>
      <p:ext uri="{BB962C8B-B14F-4D97-AF65-F5344CB8AC3E}">
        <p14:creationId xmlns:p14="http://schemas.microsoft.com/office/powerpoint/2010/main" val="37439857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Resources – Web</a:t>
            </a:r>
            <a:endParaRPr lang="en-US" dirty="0"/>
          </a:p>
        </p:txBody>
      </p:sp>
      <p:sp>
        <p:nvSpPr>
          <p:cNvPr id="13" name="Content Placeholder 1"/>
          <p:cNvSpPr>
            <a:spLocks noGrp="1"/>
          </p:cNvSpPr>
          <p:nvPr>
            <p:ph sz="quarter" idx="4294967295"/>
          </p:nvPr>
        </p:nvSpPr>
        <p:spPr>
          <a:xfrm>
            <a:off x="457200" y="1123950"/>
            <a:ext cx="8229600" cy="5029200"/>
          </a:xfrm>
          <a:prstGeom prst="rect">
            <a:avLst/>
          </a:prstGeom>
        </p:spPr>
        <p:txBody>
          <a:bodyPr/>
          <a:lstStyle/>
          <a:p>
            <a:pPr>
              <a:spcBef>
                <a:spcPts val="1200"/>
              </a:spcBef>
            </a:pPr>
            <a:r>
              <a:rPr lang="en-US" sz="1600" b="1" dirty="0" smtClean="0">
                <a:latin typeface="+mj-lt"/>
              </a:rPr>
              <a:t>Associations</a:t>
            </a:r>
            <a:r>
              <a:rPr lang="en-US" sz="1600" dirty="0" smtClean="0">
                <a:latin typeface="+mj-lt"/>
              </a:rPr>
              <a:t>:</a:t>
            </a:r>
          </a:p>
          <a:p>
            <a:pPr marL="633413" lvl="1" indent="-290513">
              <a:spcBef>
                <a:spcPts val="600"/>
              </a:spcBef>
              <a:buFont typeface="Arial" panose="020B0604020202020204" pitchFamily="34" charset="0"/>
              <a:buChar char="•"/>
            </a:pPr>
            <a:r>
              <a:rPr lang="en-US" sz="1400" dirty="0" smtClean="0">
                <a:latin typeface="+mj-lt"/>
              </a:rPr>
              <a:t>AMIA (American Medical </a:t>
            </a:r>
            <a:r>
              <a:rPr lang="en-US" sz="1400" dirty="0">
                <a:latin typeface="+mj-lt"/>
              </a:rPr>
              <a:t>Information Association): </a:t>
            </a:r>
            <a:r>
              <a:rPr lang="en-US" sz="1400" dirty="0" smtClean="0">
                <a:latin typeface="+mj-lt"/>
              </a:rPr>
              <a:t>www.amia.org</a:t>
            </a:r>
          </a:p>
          <a:p>
            <a:pPr marL="633413" lvl="1" indent="-290513">
              <a:spcBef>
                <a:spcPts val="600"/>
              </a:spcBef>
              <a:buFont typeface="Arial" panose="020B0604020202020204" pitchFamily="34" charset="0"/>
              <a:buChar char="•"/>
            </a:pPr>
            <a:r>
              <a:rPr lang="en-US" sz="1400" dirty="0" smtClean="0">
                <a:latin typeface="+mj-lt"/>
              </a:rPr>
              <a:t>IMIA (International Medical </a:t>
            </a:r>
            <a:r>
              <a:rPr lang="en-US" sz="1400" dirty="0">
                <a:latin typeface="+mj-lt"/>
              </a:rPr>
              <a:t>Information Association): </a:t>
            </a:r>
            <a:r>
              <a:rPr lang="en-US" sz="1400" dirty="0" smtClean="0">
                <a:latin typeface="+mj-lt"/>
              </a:rPr>
              <a:t>www.imia-medinfo.org</a:t>
            </a:r>
          </a:p>
          <a:p>
            <a:pPr marL="633413" lvl="1" indent="-290513">
              <a:spcBef>
                <a:spcPts val="600"/>
              </a:spcBef>
              <a:buFont typeface="Arial" panose="020B0604020202020204" pitchFamily="34" charset="0"/>
              <a:buChar char="•"/>
            </a:pPr>
            <a:r>
              <a:rPr lang="en-US" sz="1400" dirty="0">
                <a:latin typeface="+mj-lt"/>
              </a:rPr>
              <a:t>HIMSS (Healthcare Information and Management Systems </a:t>
            </a:r>
            <a:r>
              <a:rPr lang="en-US" sz="1400" dirty="0" smtClean="0">
                <a:latin typeface="+mj-lt"/>
              </a:rPr>
              <a:t>Society): www.himss.org</a:t>
            </a:r>
          </a:p>
          <a:p>
            <a:pPr marL="633413" lvl="1" indent="-290513">
              <a:spcBef>
                <a:spcPts val="600"/>
              </a:spcBef>
              <a:buFont typeface="Arial" panose="020B0604020202020204" pitchFamily="34" charset="0"/>
              <a:buChar char="•"/>
            </a:pPr>
            <a:r>
              <a:rPr lang="en-US" sz="1400" dirty="0">
                <a:latin typeface="+mj-lt"/>
              </a:rPr>
              <a:t>Academy </a:t>
            </a:r>
            <a:r>
              <a:rPr lang="en-US" sz="1400" dirty="0" smtClean="0">
                <a:latin typeface="+mj-lt"/>
              </a:rPr>
              <a:t>Health (HIT Interest Group): </a:t>
            </a:r>
            <a:r>
              <a:rPr lang="en-US" sz="1400" dirty="0">
                <a:latin typeface="+mj-lt"/>
              </a:rPr>
              <a:t>www.academyhealth.org</a:t>
            </a:r>
            <a:endParaRPr lang="en-US" sz="1400" dirty="0" smtClean="0">
              <a:latin typeface="+mj-lt"/>
            </a:endParaRPr>
          </a:p>
          <a:p>
            <a:pPr>
              <a:spcBef>
                <a:spcPts val="1200"/>
              </a:spcBef>
            </a:pPr>
            <a:r>
              <a:rPr lang="en-US" sz="1600" b="1" dirty="0" smtClean="0">
                <a:latin typeface="+mj-lt"/>
              </a:rPr>
              <a:t>Government and Non-for-profit</a:t>
            </a:r>
            <a:r>
              <a:rPr lang="en-US" sz="1600" dirty="0" smtClean="0">
                <a:latin typeface="+mj-lt"/>
              </a:rPr>
              <a:t>:</a:t>
            </a:r>
          </a:p>
          <a:p>
            <a:pPr marL="633413" lvl="1" indent="-290513">
              <a:spcBef>
                <a:spcPts val="600"/>
              </a:spcBef>
              <a:buFont typeface="Arial" panose="020B0604020202020204" pitchFamily="34" charset="0"/>
              <a:buChar char="•"/>
            </a:pPr>
            <a:r>
              <a:rPr lang="en-US" sz="1400" dirty="0">
                <a:latin typeface="+mj-lt"/>
              </a:rPr>
              <a:t>ONC: www.healthit.gov</a:t>
            </a:r>
          </a:p>
          <a:p>
            <a:pPr marL="633413" lvl="1" indent="-290513">
              <a:spcBef>
                <a:spcPts val="600"/>
              </a:spcBef>
              <a:buFont typeface="Arial" panose="020B0604020202020204" pitchFamily="34" charset="0"/>
              <a:buChar char="•"/>
            </a:pPr>
            <a:r>
              <a:rPr lang="en-US" sz="1400" dirty="0">
                <a:latin typeface="+mj-lt"/>
              </a:rPr>
              <a:t>CMS MU: </a:t>
            </a:r>
            <a:r>
              <a:rPr lang="en-US" sz="1400" dirty="0" smtClean="0">
                <a:latin typeface="+mj-lt"/>
              </a:rPr>
              <a:t>www.cms.gov/Regulations-and-Guidance/Legislation/EHRIncentivePrograms</a:t>
            </a:r>
            <a:endParaRPr lang="en-US" sz="1400" dirty="0">
              <a:latin typeface="+mj-lt"/>
            </a:endParaRPr>
          </a:p>
          <a:p>
            <a:pPr marL="633413" lvl="1" indent="-290513">
              <a:spcBef>
                <a:spcPts val="600"/>
              </a:spcBef>
              <a:buFont typeface="Arial" panose="020B0604020202020204" pitchFamily="34" charset="0"/>
              <a:buChar char="•"/>
            </a:pPr>
            <a:r>
              <a:rPr lang="en-US" sz="1400" dirty="0" smtClean="0">
                <a:latin typeface="+mj-lt"/>
              </a:rPr>
              <a:t>HL7: hl7.org</a:t>
            </a:r>
          </a:p>
          <a:p>
            <a:pPr marL="633413" lvl="1" indent="-290513">
              <a:spcBef>
                <a:spcPts val="600"/>
              </a:spcBef>
              <a:buFont typeface="Arial" panose="020B0604020202020204" pitchFamily="34" charset="0"/>
              <a:buChar char="•"/>
            </a:pPr>
            <a:r>
              <a:rPr lang="en-US" sz="1400" dirty="0" smtClean="0">
                <a:latin typeface="+mj-lt"/>
              </a:rPr>
              <a:t>NLM</a:t>
            </a:r>
            <a:r>
              <a:rPr lang="en-US" sz="1400" dirty="0">
                <a:latin typeface="+mj-lt"/>
              </a:rPr>
              <a:t>: https://www.nlm.nih.gov</a:t>
            </a:r>
            <a:endParaRPr lang="en-US" sz="1400" dirty="0" smtClean="0">
              <a:latin typeface="+mj-lt"/>
            </a:endParaRPr>
          </a:p>
          <a:p>
            <a:pPr>
              <a:spcBef>
                <a:spcPts val="1200"/>
              </a:spcBef>
            </a:pPr>
            <a:r>
              <a:rPr lang="en-US" sz="1600" b="1" dirty="0" smtClean="0">
                <a:latin typeface="+mj-lt"/>
              </a:rPr>
              <a:t>Journals</a:t>
            </a:r>
            <a:r>
              <a:rPr lang="en-US" sz="1600" dirty="0" smtClean="0">
                <a:latin typeface="+mj-lt"/>
              </a:rPr>
              <a:t>:</a:t>
            </a:r>
            <a:endParaRPr lang="en-US" sz="1600" dirty="0">
              <a:latin typeface="+mj-lt"/>
            </a:endParaRPr>
          </a:p>
          <a:p>
            <a:pPr marL="633413" lvl="1" indent="-290513">
              <a:spcBef>
                <a:spcPts val="600"/>
              </a:spcBef>
              <a:buFont typeface="Arial" panose="020B0604020202020204" pitchFamily="34" charset="0"/>
              <a:buChar char="•"/>
            </a:pPr>
            <a:r>
              <a:rPr lang="en-US" sz="1400" dirty="0" smtClean="0">
                <a:latin typeface="+mj-lt"/>
              </a:rPr>
              <a:t>JAMIA (Journal of AMIA</a:t>
            </a:r>
            <a:r>
              <a:rPr lang="en-US" sz="1400" dirty="0">
                <a:latin typeface="+mj-lt"/>
              </a:rPr>
              <a:t>): </a:t>
            </a:r>
            <a:r>
              <a:rPr lang="en-US" sz="1400" dirty="0" smtClean="0">
                <a:latin typeface="+mj-lt"/>
              </a:rPr>
              <a:t>jamia.bmj.com</a:t>
            </a:r>
          </a:p>
          <a:p>
            <a:pPr marL="633413" lvl="1" indent="-290513">
              <a:spcBef>
                <a:spcPts val="600"/>
              </a:spcBef>
              <a:buFont typeface="Arial" panose="020B0604020202020204" pitchFamily="34" charset="0"/>
              <a:buChar char="•"/>
            </a:pPr>
            <a:r>
              <a:rPr lang="en-US" sz="1400" dirty="0" smtClean="0">
                <a:latin typeface="+mj-lt"/>
              </a:rPr>
              <a:t>JMIR (Journal </a:t>
            </a:r>
            <a:r>
              <a:rPr lang="en-US" sz="1400" dirty="0">
                <a:latin typeface="+mj-lt"/>
              </a:rPr>
              <a:t>of Medical Internet </a:t>
            </a:r>
            <a:r>
              <a:rPr lang="en-US" sz="1400" dirty="0" smtClean="0">
                <a:latin typeface="+mj-lt"/>
              </a:rPr>
              <a:t>Research): www.jmir.org</a:t>
            </a:r>
          </a:p>
          <a:p>
            <a:pPr marL="633413" lvl="1" indent="-290513">
              <a:spcBef>
                <a:spcPts val="600"/>
              </a:spcBef>
              <a:buFont typeface="Arial" panose="020B0604020202020204" pitchFamily="34" charset="0"/>
              <a:buChar char="•"/>
            </a:pPr>
            <a:r>
              <a:rPr lang="en-US" sz="1400" dirty="0" smtClean="0">
                <a:latin typeface="+mj-lt"/>
              </a:rPr>
              <a:t>IJMI (International Journal of Medical Informatics</a:t>
            </a:r>
            <a:r>
              <a:rPr lang="en-US" sz="1400" dirty="0">
                <a:latin typeface="+mj-lt"/>
              </a:rPr>
              <a:t>): www.ijmijournal.com</a:t>
            </a:r>
            <a:endParaRPr lang="en-US" sz="1400" dirty="0" smtClean="0">
              <a:latin typeface="+mj-lt"/>
            </a:endParaRPr>
          </a:p>
          <a:p>
            <a:pPr marL="633413" lvl="1" indent="-290513">
              <a:spcBef>
                <a:spcPts val="600"/>
              </a:spcBef>
              <a:buFont typeface="Arial" panose="020B0604020202020204" pitchFamily="34" charset="0"/>
              <a:buChar char="•"/>
            </a:pPr>
            <a:r>
              <a:rPr lang="en-US" sz="1400" dirty="0" smtClean="0">
                <a:latin typeface="+mj-lt"/>
              </a:rPr>
              <a:t>HIJ (Health Informatics Journal</a:t>
            </a:r>
            <a:r>
              <a:rPr lang="en-US" sz="1400" dirty="0">
                <a:latin typeface="+mj-lt"/>
              </a:rPr>
              <a:t>): jhi.sagepub.com</a:t>
            </a:r>
          </a:p>
          <a:p>
            <a:pPr marL="633413" lvl="1" indent="-290513">
              <a:spcBef>
                <a:spcPts val="600"/>
              </a:spcBef>
              <a:buFont typeface="Arial" panose="020B0604020202020204" pitchFamily="34" charset="0"/>
              <a:buChar char="•"/>
            </a:pPr>
            <a:r>
              <a:rPr lang="en-US" sz="1400" dirty="0" smtClean="0">
                <a:latin typeface="+mj-lt"/>
              </a:rPr>
              <a:t>ACI (Applied </a:t>
            </a:r>
            <a:r>
              <a:rPr lang="en-US" sz="1400" dirty="0">
                <a:latin typeface="+mj-lt"/>
              </a:rPr>
              <a:t>Clinical Informatics): </a:t>
            </a:r>
            <a:r>
              <a:rPr lang="en-US" sz="1400" dirty="0" smtClean="0">
                <a:latin typeface="+mj-lt"/>
              </a:rPr>
              <a:t>aci.schattauer.de</a:t>
            </a:r>
          </a:p>
          <a:p>
            <a:pPr marL="633413" lvl="1" indent="-290513">
              <a:spcBef>
                <a:spcPts val="600"/>
              </a:spcBef>
              <a:buFont typeface="Arial" panose="020B0604020202020204" pitchFamily="34" charset="0"/>
              <a:buChar char="•"/>
            </a:pPr>
            <a:endParaRPr lang="en-US" sz="1400" dirty="0">
              <a:latin typeface="+mj-lt"/>
            </a:endParaRPr>
          </a:p>
          <a:p>
            <a:pPr>
              <a:spcBef>
                <a:spcPts val="1200"/>
              </a:spcBef>
            </a:pPr>
            <a:endParaRPr lang="en-US" sz="1600" dirty="0">
              <a:latin typeface="+mj-lt"/>
            </a:endParaRPr>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79</a:t>
            </a:fld>
            <a:endParaRPr lang="en-US" dirty="0"/>
          </a:p>
        </p:txBody>
      </p:sp>
    </p:spTree>
    <p:extLst>
      <p:ext uri="{BB962C8B-B14F-4D97-AF65-F5344CB8AC3E}">
        <p14:creationId xmlns:p14="http://schemas.microsoft.com/office/powerpoint/2010/main" val="9909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fade">
                                      <p:cBhvr>
                                        <p:cTn id="24" dur="500"/>
                                        <p:tgtEl>
                                          <p:spTgt spid="1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fade">
                                      <p:cBhvr>
                                        <p:cTn id="30" dur="500"/>
                                        <p:tgtEl>
                                          <p:spTgt spid="1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animEffect transition="in" filter="fade">
                                      <p:cBhvr>
                                        <p:cTn id="33" dur="500"/>
                                        <p:tgtEl>
                                          <p:spTgt spid="1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xEl>
                                              <p:pRg st="9" end="9"/>
                                            </p:txEl>
                                          </p:spTgt>
                                        </p:tgtEl>
                                        <p:attrNameLst>
                                          <p:attrName>style.visibility</p:attrName>
                                        </p:attrNameLst>
                                      </p:cBhvr>
                                      <p:to>
                                        <p:strVal val="visible"/>
                                      </p:to>
                                    </p:set>
                                    <p:animEffect transition="in" filter="fade">
                                      <p:cBhvr>
                                        <p:cTn id="36" dur="500"/>
                                        <p:tgtEl>
                                          <p:spTgt spid="1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10" end="10"/>
                                            </p:txEl>
                                          </p:spTgt>
                                        </p:tgtEl>
                                        <p:attrNameLst>
                                          <p:attrName>style.visibility</p:attrName>
                                        </p:attrNameLst>
                                      </p:cBhvr>
                                      <p:to>
                                        <p:strVal val="visible"/>
                                      </p:to>
                                    </p:set>
                                    <p:animEffect transition="in" filter="fade">
                                      <p:cBhvr>
                                        <p:cTn id="41" dur="500"/>
                                        <p:tgtEl>
                                          <p:spTgt spid="1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xEl>
                                              <p:pRg st="11" end="11"/>
                                            </p:txEl>
                                          </p:spTgt>
                                        </p:tgtEl>
                                        <p:attrNameLst>
                                          <p:attrName>style.visibility</p:attrName>
                                        </p:attrNameLst>
                                      </p:cBhvr>
                                      <p:to>
                                        <p:strVal val="visible"/>
                                      </p:to>
                                    </p:set>
                                    <p:animEffect transition="in" filter="fade">
                                      <p:cBhvr>
                                        <p:cTn id="44" dur="500"/>
                                        <p:tgtEl>
                                          <p:spTgt spid="1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xEl>
                                              <p:pRg st="12" end="12"/>
                                            </p:txEl>
                                          </p:spTgt>
                                        </p:tgtEl>
                                        <p:attrNameLst>
                                          <p:attrName>style.visibility</p:attrName>
                                        </p:attrNameLst>
                                      </p:cBhvr>
                                      <p:to>
                                        <p:strVal val="visible"/>
                                      </p:to>
                                    </p:set>
                                    <p:animEffect transition="in" filter="fade">
                                      <p:cBhvr>
                                        <p:cTn id="47" dur="500"/>
                                        <p:tgtEl>
                                          <p:spTgt spid="1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xEl>
                                              <p:pRg st="13" end="13"/>
                                            </p:txEl>
                                          </p:spTgt>
                                        </p:tgtEl>
                                        <p:attrNameLst>
                                          <p:attrName>style.visibility</p:attrName>
                                        </p:attrNameLst>
                                      </p:cBhvr>
                                      <p:to>
                                        <p:strVal val="visible"/>
                                      </p:to>
                                    </p:set>
                                    <p:animEffect transition="in" filter="fade">
                                      <p:cBhvr>
                                        <p:cTn id="50" dur="500"/>
                                        <p:tgtEl>
                                          <p:spTgt spid="13">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xEl>
                                              <p:pRg st="14" end="14"/>
                                            </p:txEl>
                                          </p:spTgt>
                                        </p:tgtEl>
                                        <p:attrNameLst>
                                          <p:attrName>style.visibility</p:attrName>
                                        </p:attrNameLst>
                                      </p:cBhvr>
                                      <p:to>
                                        <p:strVal val="visible"/>
                                      </p:to>
                                    </p:set>
                                    <p:animEffect transition="in" filter="fade">
                                      <p:cBhvr>
                                        <p:cTn id="53" dur="500"/>
                                        <p:tgtEl>
                                          <p:spTgt spid="13">
                                            <p:txEl>
                                              <p:pRg st="14" end="1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xEl>
                                              <p:pRg st="15" end="15"/>
                                            </p:txEl>
                                          </p:spTgt>
                                        </p:tgtEl>
                                        <p:attrNameLst>
                                          <p:attrName>style.visibility</p:attrName>
                                        </p:attrNameLst>
                                      </p:cBhvr>
                                      <p:to>
                                        <p:strVal val="visible"/>
                                      </p:to>
                                    </p:set>
                                    <p:animEffect transition="in" filter="fade">
                                      <p:cBhvr>
                                        <p:cTn id="56" dur="500"/>
                                        <p:tgtEl>
                                          <p:spTgt spid="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a:t>
            </a:r>
            <a:r>
              <a:rPr lang="en-US" dirty="0"/>
              <a:t>Healthcare – </a:t>
            </a:r>
            <a:r>
              <a:rPr lang="en-US" dirty="0" smtClean="0"/>
              <a:t>Cost</a:t>
            </a:r>
            <a:r>
              <a:rPr lang="en-US" dirty="0">
                <a:sym typeface="Wingdings" panose="05000000000000000000" pitchFamily="2" charset="2"/>
              </a:rPr>
              <a:t> </a:t>
            </a:r>
            <a:r>
              <a:rPr lang="en-US" dirty="0" smtClean="0"/>
              <a:t> Rise</a:t>
            </a:r>
            <a:endParaRPr lang="en-US" dirty="0"/>
          </a:p>
        </p:txBody>
      </p:sp>
      <p:sp>
        <p:nvSpPr>
          <p:cNvPr id="5" name="TextBox 8"/>
          <p:cNvSpPr txBox="1">
            <a:spLocks noChangeArrowheads="1"/>
          </p:cNvSpPr>
          <p:nvPr/>
        </p:nvSpPr>
        <p:spPr bwMode="auto">
          <a:xfrm>
            <a:off x="685800" y="5574665"/>
            <a:ext cx="769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a:latin typeface="+mj-lt"/>
              </a:rPr>
              <a:t>Historical Healthcare Spending Rise</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447800"/>
            <a:ext cx="8451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8</a:t>
            </a:fld>
            <a:endParaRPr lang="en-US" dirty="0"/>
          </a:p>
        </p:txBody>
      </p:sp>
    </p:spTree>
    <p:extLst>
      <p:ext uri="{BB962C8B-B14F-4D97-AF65-F5344CB8AC3E}">
        <p14:creationId xmlns:p14="http://schemas.microsoft.com/office/powerpoint/2010/main" val="11983317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tabLst>
                <a:tab pos="2000250" algn="l"/>
              </a:tabLst>
            </a:pPr>
            <a:r>
              <a:rPr lang="en-US" dirty="0" smtClean="0"/>
              <a:t>Resources – Web</a:t>
            </a:r>
            <a:r>
              <a:rPr lang="en-US" sz="1400" b="0" dirty="0" smtClean="0"/>
              <a:t> (cont.)</a:t>
            </a:r>
            <a:endParaRPr lang="en-US" b="0"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0" t="13117" r="2583" b="10729"/>
          <a:stretch/>
        </p:blipFill>
        <p:spPr bwMode="auto">
          <a:xfrm>
            <a:off x="397205" y="1178169"/>
            <a:ext cx="8384755" cy="4796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23290" y="5971077"/>
            <a:ext cx="5433649" cy="307777"/>
          </a:xfrm>
          <a:prstGeom prst="rect">
            <a:avLst/>
          </a:prstGeom>
        </p:spPr>
        <p:txBody>
          <a:bodyPr wrap="square">
            <a:spAutoFit/>
          </a:bodyPr>
          <a:lstStyle/>
          <a:p>
            <a:pPr marL="342900" lvl="1">
              <a:spcBef>
                <a:spcPts val="600"/>
              </a:spcBef>
            </a:pPr>
            <a:r>
              <a:rPr lang="en-US" sz="1400" dirty="0"/>
              <a:t>AMIA (American Medical Information Association): www.amia.org</a:t>
            </a:r>
          </a:p>
        </p:txBody>
      </p:sp>
      <p:sp>
        <p:nvSpPr>
          <p:cNvPr id="3" name="Slide Number Placeholder 2"/>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80</a:t>
            </a:fld>
            <a:endParaRPr lang="en-US" dirty="0"/>
          </a:p>
        </p:txBody>
      </p:sp>
    </p:spTree>
    <p:extLst>
      <p:ext uri="{BB962C8B-B14F-4D97-AF65-F5344CB8AC3E}">
        <p14:creationId xmlns:p14="http://schemas.microsoft.com/office/powerpoint/2010/main" val="35097014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txBox="1">
            <a:spLocks/>
          </p:cNvSpPr>
          <p:nvPr/>
        </p:nvSpPr>
        <p:spPr>
          <a:xfrm>
            <a:off x="206829" y="566285"/>
            <a:ext cx="8784771" cy="423862"/>
          </a:xfrm>
          <a:prstGeom prst="rect">
            <a:avLst/>
          </a:prstGeom>
          <a:noFill/>
          <a:ln w="9525">
            <a:noFill/>
            <a:miter lim="800000"/>
            <a:headEnd/>
            <a:tailEnd/>
          </a:ln>
        </p:spPr>
        <p:txBody>
          <a:bodyPr anchor="ctr"/>
          <a:lstStyle>
            <a:lvl1pPr marL="0" indent="0" eaLnBrk="1" hangingPunct="1">
              <a:spcBef>
                <a:spcPct val="155000"/>
              </a:spcBef>
              <a:buClr>
                <a:srgbClr val="126F90"/>
              </a:buClr>
              <a:buSzPct val="70000"/>
              <a:buFont typeface="Wingdings" pitchFamily="-84" charset="2"/>
              <a:buNone/>
              <a:defRPr lang="en-US" sz="1600" b="1" smtClean="0">
                <a:latin typeface="+mj-lt"/>
              </a:defRPr>
            </a:lvl1pPr>
            <a:lvl2pPr marL="857250" indent="-393700" eaLnBrk="1" hangingPunct="1">
              <a:spcBef>
                <a:spcPct val="25000"/>
              </a:spcBef>
              <a:buClr>
                <a:srgbClr val="126F90"/>
              </a:buClr>
              <a:buSzPct val="140000"/>
              <a:buFont typeface="Symbol" pitchFamily="-84" charset="2"/>
              <a:buChar char=""/>
              <a:defRPr lang="en-US" smtClean="0"/>
            </a:lvl2pPr>
            <a:lvl3pPr marL="1428750" indent="-349250" eaLnBrk="1" hangingPunct="1">
              <a:spcBef>
                <a:spcPct val="25000"/>
              </a:spcBef>
              <a:buClr>
                <a:srgbClr val="126F90"/>
              </a:buClr>
              <a:buSzPct val="70000"/>
              <a:buFont typeface="Wingdings 3" pitchFamily="-84" charset="2"/>
              <a:buChar char="u"/>
              <a:defRPr lang="en-US" smtClean="0"/>
            </a:lvl3pPr>
            <a:lvl4pPr marL="2063750" indent="-349250" eaLnBrk="1" hangingPunct="1">
              <a:spcBef>
                <a:spcPct val="25000"/>
              </a:spcBef>
              <a:buClr>
                <a:srgbClr val="126F90"/>
              </a:buClr>
              <a:buSzPct val="125000"/>
              <a:buFont typeface="Symbol" pitchFamily="-84" charset="2"/>
              <a:buChar char=""/>
              <a:defRPr lang="en-US" smtClean="0"/>
            </a:lvl4pPr>
            <a:lvl5pPr marL="2571750" indent="-285750" eaLnBrk="1" hangingPunct="1">
              <a:spcBef>
                <a:spcPct val="25000"/>
              </a:spcBef>
              <a:buClr>
                <a:srgbClr val="126F90"/>
              </a:buClr>
              <a:buSzPct val="70000"/>
              <a:buFont typeface="Wingdings" pitchFamily="-84" charset="2"/>
              <a:buChar char="l"/>
              <a:defRPr lang="en-US"/>
            </a:lvl5pPr>
            <a:lvl6pPr marL="30289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6pPr>
            <a:lvl7pPr marL="34861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7pPr>
            <a:lvl8pPr marL="39433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8pPr>
            <a:lvl9pPr marL="4400550" indent="-285750" fontAlgn="base">
              <a:spcBef>
                <a:spcPct val="25000"/>
              </a:spcBef>
              <a:spcAft>
                <a:spcPct val="0"/>
              </a:spcAft>
              <a:buClr>
                <a:schemeClr val="accent1"/>
              </a:buClr>
              <a:buSzPct val="70000"/>
              <a:buFont typeface="Wingdings" pitchFamily="-108" charset="2"/>
              <a:buChar char="l"/>
              <a:defRPr sz="2000">
                <a:latin typeface="+mn-lt"/>
                <a:ea typeface="ＭＳ Ｐゴシック" pitchFamily="-108" charset="-128"/>
              </a:defRPr>
            </a:lvl9pPr>
          </a:lstStyle>
          <a:p>
            <a:r>
              <a:rPr lang="en-US" dirty="0" smtClean="0"/>
              <a:t>Summary</a:t>
            </a:r>
            <a:endParaRPr lang="en-US" dirty="0"/>
          </a:p>
        </p:txBody>
      </p:sp>
      <p:sp>
        <p:nvSpPr>
          <p:cNvPr id="4" name="Rectangle 3"/>
          <p:cNvSpPr txBox="1">
            <a:spLocks noChangeArrowheads="1"/>
          </p:cNvSpPr>
          <p:nvPr/>
        </p:nvSpPr>
        <p:spPr>
          <a:xfrm>
            <a:off x="255814" y="1151792"/>
            <a:ext cx="8686800" cy="5172808"/>
          </a:xfrm>
          <a:prstGeom prst="rect">
            <a:avLst/>
          </a:prstGeom>
        </p:spPr>
        <p:txBody>
          <a:bodyPr numCol="2" spcCol="365760"/>
          <a:lstStyle>
            <a:lvl1pPr marL="349250" indent="-349250" algn="l" rtl="0" eaLnBrk="1" fontAlgn="base" hangingPunct="1">
              <a:spcBef>
                <a:spcPct val="155000"/>
              </a:spcBef>
              <a:spcAft>
                <a:spcPct val="0"/>
              </a:spcAft>
              <a:buClr>
                <a:srgbClr val="126F90"/>
              </a:buClr>
              <a:buSzPct val="70000"/>
              <a:buFont typeface="Wingdings" pitchFamily="-84" charset="2"/>
              <a:buChar char="n"/>
              <a:defRPr sz="2000">
                <a:solidFill>
                  <a:schemeClr val="tx1"/>
                </a:solidFill>
                <a:latin typeface="+mj-lt"/>
                <a:ea typeface="Verdana" pitchFamily="34" charset="0"/>
                <a:cs typeface="Verdana" pitchFamily="34"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sz="2000">
                <a:solidFill>
                  <a:schemeClr val="tx1"/>
                </a:solidFill>
                <a:latin typeface="+mj-lt"/>
                <a:ea typeface="Verdana" pitchFamily="34" charset="0"/>
                <a:cs typeface="Verdana" pitchFamily="34" charset="0"/>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sz="2000">
                <a:solidFill>
                  <a:schemeClr val="tx1"/>
                </a:solidFill>
                <a:latin typeface="+mj-lt"/>
                <a:ea typeface="Verdana" pitchFamily="34" charset="0"/>
                <a:cs typeface="Verdana" pitchFamily="34" charset="0"/>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sz="2000">
                <a:solidFill>
                  <a:schemeClr val="tx1"/>
                </a:solidFill>
                <a:latin typeface="+mj-lt"/>
                <a:ea typeface="Verdana" pitchFamily="34" charset="0"/>
                <a:cs typeface="Verdana" pitchFamily="34" charset="0"/>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sz="2000">
                <a:solidFill>
                  <a:schemeClr val="tx1"/>
                </a:solidFill>
                <a:latin typeface="+mj-lt"/>
                <a:ea typeface="Verdana" pitchFamily="34" charset="0"/>
                <a:cs typeface="Verdana" pitchFamily="34" charset="0"/>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pPr>
              <a:spcBef>
                <a:spcPts val="1800"/>
              </a:spcBef>
              <a:buClr>
                <a:schemeClr val="tx1"/>
              </a:buClr>
              <a:buSzPct val="110000"/>
              <a:buFont typeface="Wingdings" panose="05000000000000000000" pitchFamily="2" charset="2"/>
              <a:buChar char="v"/>
            </a:pPr>
            <a:r>
              <a:rPr lang="en-US" sz="1600" dirty="0" smtClean="0"/>
              <a:t>US Healthcare</a:t>
            </a:r>
          </a:p>
          <a:p>
            <a:pPr lvl="1">
              <a:spcBef>
                <a:spcPts val="600"/>
              </a:spcBef>
              <a:buClr>
                <a:schemeClr val="tx1"/>
              </a:buClr>
              <a:buSzPct val="110000"/>
              <a:buFont typeface="Wingdings" panose="05000000000000000000" pitchFamily="2" charset="2"/>
              <a:buChar char="§"/>
            </a:pPr>
            <a:r>
              <a:rPr lang="en-US" sz="1600" dirty="0" smtClean="0"/>
              <a:t>General, Cost, Triple Aims</a:t>
            </a:r>
          </a:p>
          <a:p>
            <a:pPr>
              <a:spcBef>
                <a:spcPts val="1800"/>
              </a:spcBef>
              <a:buClr>
                <a:schemeClr val="tx1"/>
              </a:buClr>
              <a:buSzPct val="110000"/>
              <a:buFont typeface="Wingdings" panose="05000000000000000000" pitchFamily="2" charset="2"/>
              <a:buChar char="v"/>
            </a:pPr>
            <a:r>
              <a:rPr lang="en-US" sz="1600" dirty="0" smtClean="0"/>
              <a:t>Biomedical / Health Informatics</a:t>
            </a:r>
          </a:p>
          <a:p>
            <a:pPr lvl="1">
              <a:spcBef>
                <a:spcPts val="600"/>
              </a:spcBef>
              <a:buClr>
                <a:schemeClr val="tx1"/>
              </a:buClr>
              <a:buSzPct val="110000"/>
              <a:buFont typeface="Wingdings" panose="05000000000000000000" pitchFamily="2" charset="2"/>
              <a:buChar char="§"/>
            </a:pPr>
            <a:r>
              <a:rPr lang="en-US" sz="1600" dirty="0" smtClean="0"/>
              <a:t>Concept &amp; Definition</a:t>
            </a:r>
            <a:endParaRPr lang="en-US" sz="1600" dirty="0"/>
          </a:p>
          <a:p>
            <a:pPr lvl="1">
              <a:spcBef>
                <a:spcPts val="600"/>
              </a:spcBef>
              <a:buClr>
                <a:schemeClr val="tx1"/>
              </a:buClr>
              <a:buSzPct val="110000"/>
              <a:buFont typeface="Wingdings" panose="05000000000000000000" pitchFamily="2" charset="2"/>
              <a:buChar char="§"/>
            </a:pPr>
            <a:r>
              <a:rPr lang="en-US" sz="1600" dirty="0"/>
              <a:t>History</a:t>
            </a:r>
          </a:p>
          <a:p>
            <a:pPr lvl="1">
              <a:spcBef>
                <a:spcPts val="600"/>
              </a:spcBef>
              <a:buClr>
                <a:schemeClr val="tx1"/>
              </a:buClr>
              <a:buSzPct val="110000"/>
              <a:buFont typeface="Wingdings" panose="05000000000000000000" pitchFamily="2" charset="2"/>
              <a:buChar char="§"/>
            </a:pPr>
            <a:r>
              <a:rPr lang="en-US" sz="1600" dirty="0" smtClean="0"/>
              <a:t>Subdomains</a:t>
            </a:r>
          </a:p>
          <a:p>
            <a:pPr lvl="1">
              <a:spcBef>
                <a:spcPts val="600"/>
              </a:spcBef>
              <a:buClr>
                <a:schemeClr val="tx1"/>
              </a:buClr>
              <a:buSzPct val="110000"/>
              <a:buFont typeface="Wingdings" panose="05000000000000000000" pitchFamily="2" charset="2"/>
              <a:buChar char="§"/>
            </a:pPr>
            <a:r>
              <a:rPr lang="en-US" sz="1600" dirty="0" smtClean="0"/>
              <a:t>Data Sources (EHR, claims…)</a:t>
            </a:r>
            <a:endParaRPr lang="en-US" sz="1600" dirty="0"/>
          </a:p>
          <a:p>
            <a:pPr lvl="1">
              <a:spcBef>
                <a:spcPts val="600"/>
              </a:spcBef>
              <a:buClr>
                <a:schemeClr val="tx1"/>
              </a:buClr>
              <a:buSzPct val="110000"/>
              <a:buFont typeface="Wingdings" panose="05000000000000000000" pitchFamily="2" charset="2"/>
              <a:buChar char="§"/>
            </a:pPr>
            <a:r>
              <a:rPr lang="en-US" sz="1600" dirty="0"/>
              <a:t>Systems </a:t>
            </a:r>
            <a:r>
              <a:rPr lang="en-US" sz="1600" dirty="0" smtClean="0"/>
              <a:t>(provider</a:t>
            </a:r>
            <a:r>
              <a:rPr lang="en-US" sz="1600" dirty="0"/>
              <a:t>, </a:t>
            </a:r>
            <a:r>
              <a:rPr lang="en-US" sz="1600" dirty="0" smtClean="0"/>
              <a:t>payers</a:t>
            </a:r>
            <a:r>
              <a:rPr lang="en-US" sz="1600" dirty="0"/>
              <a:t>, </a:t>
            </a:r>
            <a:r>
              <a:rPr lang="en-US" sz="1600" dirty="0" smtClean="0"/>
              <a:t>patients</a:t>
            </a:r>
            <a:r>
              <a:rPr lang="en-US" sz="1600" dirty="0"/>
              <a:t>, </a:t>
            </a:r>
            <a:r>
              <a:rPr lang="en-US" sz="1600" dirty="0" smtClean="0"/>
              <a:t>public/government)</a:t>
            </a:r>
          </a:p>
          <a:p>
            <a:pPr lvl="1">
              <a:spcBef>
                <a:spcPts val="600"/>
              </a:spcBef>
              <a:buClr>
                <a:schemeClr val="tx1"/>
              </a:buClr>
              <a:buSzPct val="110000"/>
              <a:buFont typeface="Wingdings" panose="05000000000000000000" pitchFamily="2" charset="2"/>
              <a:buChar char="§"/>
            </a:pPr>
            <a:r>
              <a:rPr lang="en-US" sz="1600" dirty="0" smtClean="0"/>
              <a:t>Methods (logic, probability, expert system, NN, GA, DM, IR/NLP, BD)</a:t>
            </a:r>
          </a:p>
          <a:p>
            <a:pPr>
              <a:spcBef>
                <a:spcPts val="1800"/>
              </a:spcBef>
              <a:buClr>
                <a:schemeClr val="tx1"/>
              </a:buClr>
              <a:buSzPct val="110000"/>
              <a:buFont typeface="Wingdings" panose="05000000000000000000" pitchFamily="2" charset="2"/>
              <a:buChar char="v"/>
            </a:pPr>
            <a:r>
              <a:rPr lang="en-US" sz="1600" dirty="0"/>
              <a:t>Use Cases </a:t>
            </a:r>
            <a:r>
              <a:rPr lang="en-US" sz="1600" dirty="0" smtClean="0"/>
              <a:t>(population health examples</a:t>
            </a:r>
            <a:r>
              <a:rPr lang="en-US" sz="1600" dirty="0"/>
              <a:t>)</a:t>
            </a:r>
          </a:p>
          <a:p>
            <a:pPr lvl="1">
              <a:spcBef>
                <a:spcPts val="600"/>
              </a:spcBef>
              <a:buClr>
                <a:schemeClr val="tx1"/>
              </a:buClr>
              <a:buSzPct val="110000"/>
              <a:buFont typeface="Wingdings" panose="05000000000000000000" pitchFamily="2" charset="2"/>
              <a:buChar char="§"/>
            </a:pPr>
            <a:r>
              <a:rPr lang="en-US" sz="1600" dirty="0"/>
              <a:t>Clinical</a:t>
            </a:r>
          </a:p>
          <a:p>
            <a:pPr lvl="1">
              <a:spcBef>
                <a:spcPts val="600"/>
              </a:spcBef>
              <a:buClr>
                <a:schemeClr val="tx1"/>
              </a:buClr>
              <a:buSzPct val="110000"/>
              <a:buFont typeface="Wingdings" panose="05000000000000000000" pitchFamily="2" charset="2"/>
              <a:buChar char="§"/>
            </a:pPr>
            <a:r>
              <a:rPr lang="en-US" sz="1600" dirty="0" smtClean="0"/>
              <a:t>Consumer</a:t>
            </a:r>
          </a:p>
          <a:p>
            <a:pPr lvl="1">
              <a:spcBef>
                <a:spcPts val="600"/>
              </a:spcBef>
              <a:buClr>
                <a:schemeClr val="tx1"/>
              </a:buClr>
              <a:buSzPct val="110000"/>
              <a:buFont typeface="Wingdings" panose="05000000000000000000" pitchFamily="2" charset="2"/>
              <a:buChar char="§"/>
            </a:pPr>
            <a:r>
              <a:rPr lang="en-US" sz="1600" dirty="0" smtClean="0"/>
              <a:t>Community </a:t>
            </a:r>
            <a:r>
              <a:rPr lang="en-US" sz="1600" dirty="0"/>
              <a:t>/ Population / </a:t>
            </a:r>
            <a:r>
              <a:rPr lang="en-US" sz="1600" dirty="0" smtClean="0"/>
              <a:t>Public</a:t>
            </a:r>
          </a:p>
          <a:p>
            <a:pPr lvl="1">
              <a:spcBef>
                <a:spcPts val="600"/>
              </a:spcBef>
              <a:buClr>
                <a:schemeClr val="tx1"/>
              </a:buClr>
              <a:buSzPct val="110000"/>
              <a:buFont typeface="Wingdings" panose="05000000000000000000" pitchFamily="2" charset="2"/>
              <a:buChar char="§"/>
            </a:pPr>
            <a:endParaRPr lang="en-US" sz="1600" dirty="0"/>
          </a:p>
          <a:p>
            <a:pPr lvl="1">
              <a:spcBef>
                <a:spcPts val="600"/>
              </a:spcBef>
              <a:buClr>
                <a:schemeClr val="tx1"/>
              </a:buClr>
              <a:buSzPct val="110000"/>
              <a:buFont typeface="Wingdings" panose="05000000000000000000" pitchFamily="2" charset="2"/>
              <a:buChar char="§"/>
            </a:pPr>
            <a:endParaRPr lang="en-US" sz="1600" dirty="0" smtClean="0"/>
          </a:p>
          <a:p>
            <a:pPr lvl="1">
              <a:spcBef>
                <a:spcPts val="600"/>
              </a:spcBef>
              <a:buClr>
                <a:schemeClr val="tx1"/>
              </a:buClr>
              <a:buSzPct val="110000"/>
              <a:buFont typeface="Wingdings" panose="05000000000000000000" pitchFamily="2" charset="2"/>
              <a:buChar char="§"/>
            </a:pPr>
            <a:endParaRPr lang="en-US" sz="1600" dirty="0" smtClean="0"/>
          </a:p>
          <a:p>
            <a:pPr>
              <a:spcBef>
                <a:spcPts val="1800"/>
              </a:spcBef>
              <a:buClr>
                <a:schemeClr val="tx1"/>
              </a:buClr>
              <a:buSzPct val="110000"/>
              <a:buFont typeface="Wingdings" panose="05000000000000000000" pitchFamily="2" charset="2"/>
              <a:buChar char="v"/>
            </a:pPr>
            <a:r>
              <a:rPr lang="en-US" sz="1600" dirty="0" smtClean="0"/>
              <a:t>Drivers</a:t>
            </a:r>
          </a:p>
          <a:p>
            <a:pPr lvl="1">
              <a:spcBef>
                <a:spcPts val="600"/>
              </a:spcBef>
              <a:buClr>
                <a:schemeClr val="tx1"/>
              </a:buClr>
              <a:buSzPct val="110000"/>
              <a:buFont typeface="Wingdings" panose="05000000000000000000" pitchFamily="2" charset="2"/>
              <a:buChar char="§"/>
            </a:pPr>
            <a:r>
              <a:rPr lang="en-US" sz="1600" dirty="0" smtClean="0"/>
              <a:t>Incentives </a:t>
            </a:r>
            <a:r>
              <a:rPr lang="en-US" sz="1600" dirty="0"/>
              <a:t>(MU, HIE, Beacon)</a:t>
            </a:r>
          </a:p>
          <a:p>
            <a:pPr lvl="1">
              <a:spcBef>
                <a:spcPts val="600"/>
              </a:spcBef>
              <a:buClr>
                <a:schemeClr val="tx1"/>
              </a:buClr>
              <a:buSzPct val="110000"/>
              <a:buFont typeface="Wingdings" panose="05000000000000000000" pitchFamily="2" charset="2"/>
              <a:buChar char="§"/>
            </a:pPr>
            <a:r>
              <a:rPr lang="en-US" sz="1600" dirty="0"/>
              <a:t>Mandates (ACA-P4P: PCMH, </a:t>
            </a:r>
            <a:r>
              <a:rPr lang="en-US" sz="1600" dirty="0" smtClean="0"/>
              <a:t>ACO)</a:t>
            </a:r>
          </a:p>
          <a:p>
            <a:pPr lvl="1">
              <a:spcBef>
                <a:spcPts val="600"/>
              </a:spcBef>
              <a:buClr>
                <a:schemeClr val="tx1"/>
              </a:buClr>
              <a:buSzPct val="110000"/>
              <a:buFont typeface="Wingdings" panose="05000000000000000000" pitchFamily="2" charset="2"/>
              <a:buChar char="§"/>
            </a:pPr>
            <a:r>
              <a:rPr lang="en-US" sz="1600" dirty="0" smtClean="0"/>
              <a:t>Facilitators </a:t>
            </a:r>
            <a:r>
              <a:rPr lang="en-US" sz="1600" dirty="0"/>
              <a:t>(ONC, S&amp;I</a:t>
            </a:r>
            <a:r>
              <a:rPr lang="en-US" sz="1600" dirty="0" smtClean="0"/>
              <a:t>)</a:t>
            </a:r>
          </a:p>
          <a:p>
            <a:pPr>
              <a:spcBef>
                <a:spcPts val="1800"/>
              </a:spcBef>
              <a:buClr>
                <a:schemeClr val="tx1"/>
              </a:buClr>
              <a:buSzPct val="110000"/>
              <a:buFont typeface="Wingdings" panose="05000000000000000000" pitchFamily="2" charset="2"/>
              <a:buChar char="v"/>
            </a:pPr>
            <a:r>
              <a:rPr lang="en-US" sz="1600" dirty="0" smtClean="0"/>
              <a:t>Common Issues</a:t>
            </a:r>
          </a:p>
          <a:p>
            <a:pPr lvl="1">
              <a:spcBef>
                <a:spcPts val="600"/>
              </a:spcBef>
              <a:buClr>
                <a:schemeClr val="tx1"/>
              </a:buClr>
              <a:buSzPct val="110000"/>
              <a:buFont typeface="Wingdings" panose="05000000000000000000" pitchFamily="2" charset="2"/>
              <a:buChar char="§"/>
            </a:pPr>
            <a:r>
              <a:rPr lang="en-US" sz="1600" dirty="0" smtClean="0"/>
              <a:t>Terminologies (ICD, SNOMED, </a:t>
            </a:r>
            <a:r>
              <a:rPr lang="en-US" sz="1600" dirty="0" err="1" smtClean="0"/>
              <a:t>RxNorm</a:t>
            </a:r>
            <a:r>
              <a:rPr lang="en-US" sz="1600" dirty="0" smtClean="0"/>
              <a:t>, LOINC, …)</a:t>
            </a:r>
            <a:endParaRPr lang="en-US" sz="1600" dirty="0"/>
          </a:p>
          <a:p>
            <a:pPr lvl="1">
              <a:spcBef>
                <a:spcPts val="600"/>
              </a:spcBef>
              <a:buClr>
                <a:schemeClr val="tx1"/>
              </a:buClr>
              <a:buSzPct val="110000"/>
              <a:buFont typeface="Wingdings" panose="05000000000000000000" pitchFamily="2" charset="2"/>
              <a:buChar char="§"/>
            </a:pPr>
            <a:r>
              <a:rPr lang="en-US" sz="1600" dirty="0" smtClean="0"/>
              <a:t>Standards of Information Exchange (HL7, </a:t>
            </a:r>
            <a:r>
              <a:rPr lang="en-US" sz="1600" dirty="0"/>
              <a:t>DICOM</a:t>
            </a:r>
            <a:r>
              <a:rPr lang="en-US" sz="1600" dirty="0" smtClean="0"/>
              <a:t>)</a:t>
            </a:r>
          </a:p>
          <a:p>
            <a:pPr lvl="1">
              <a:spcBef>
                <a:spcPts val="600"/>
              </a:spcBef>
              <a:buClr>
                <a:schemeClr val="tx1"/>
              </a:buClr>
              <a:buSzPct val="110000"/>
              <a:buFont typeface="Wingdings" panose="05000000000000000000" pitchFamily="2" charset="2"/>
              <a:buChar char="§"/>
            </a:pPr>
            <a:r>
              <a:rPr lang="en-US" sz="1600" dirty="0" smtClean="0"/>
              <a:t>Usability Issues / Human Factors</a:t>
            </a:r>
          </a:p>
          <a:p>
            <a:pPr lvl="1">
              <a:spcBef>
                <a:spcPts val="600"/>
              </a:spcBef>
              <a:buClr>
                <a:schemeClr val="tx1"/>
              </a:buClr>
              <a:buSzPct val="110000"/>
              <a:buFont typeface="Wingdings" panose="05000000000000000000" pitchFamily="2" charset="2"/>
              <a:buChar char="§"/>
            </a:pPr>
            <a:r>
              <a:rPr lang="en-US" sz="1600" dirty="0" smtClean="0"/>
              <a:t>Value-Added</a:t>
            </a:r>
            <a:endParaRPr lang="en-US" sz="1600" dirty="0"/>
          </a:p>
          <a:p>
            <a:pPr>
              <a:spcBef>
                <a:spcPts val="1800"/>
              </a:spcBef>
              <a:buClr>
                <a:schemeClr val="tx1"/>
              </a:buClr>
              <a:buSzPct val="110000"/>
              <a:buFont typeface="Wingdings" panose="05000000000000000000" pitchFamily="2" charset="2"/>
              <a:buChar char="v"/>
            </a:pPr>
            <a:r>
              <a:rPr lang="en-US" sz="1600" dirty="0" smtClean="0"/>
              <a:t>Resources</a:t>
            </a:r>
            <a:endParaRPr lang="en-US" sz="1600" dirty="0"/>
          </a:p>
          <a:p>
            <a:pPr lvl="1">
              <a:spcBef>
                <a:spcPts val="600"/>
              </a:spcBef>
              <a:buClr>
                <a:schemeClr val="tx1"/>
              </a:buClr>
              <a:buSzPct val="110000"/>
              <a:buFont typeface="Wingdings" panose="05000000000000000000" pitchFamily="2" charset="2"/>
              <a:buChar char="§"/>
            </a:pPr>
            <a:r>
              <a:rPr lang="en-US" sz="1600" dirty="0" smtClean="0"/>
              <a:t>Books</a:t>
            </a:r>
            <a:endParaRPr lang="en-US" sz="1600" dirty="0"/>
          </a:p>
          <a:p>
            <a:pPr lvl="1">
              <a:spcBef>
                <a:spcPts val="600"/>
              </a:spcBef>
              <a:buClr>
                <a:schemeClr val="tx1"/>
              </a:buClr>
              <a:buSzPct val="110000"/>
              <a:buFont typeface="Wingdings" panose="05000000000000000000" pitchFamily="2" charset="2"/>
              <a:buChar char="§"/>
            </a:pPr>
            <a:r>
              <a:rPr lang="en-US" sz="1600" dirty="0" smtClean="0"/>
              <a:t>Web (Associations, Government, Non-profit)</a:t>
            </a:r>
            <a:endParaRPr lang="en-US" sz="1600" dirty="0"/>
          </a:p>
          <a:p>
            <a:pPr>
              <a:spcBef>
                <a:spcPts val="1800"/>
              </a:spcBef>
              <a:buClr>
                <a:schemeClr val="tx1"/>
              </a:buClr>
              <a:buSzPct val="110000"/>
              <a:buFont typeface="Wingdings" panose="05000000000000000000" pitchFamily="2" charset="2"/>
              <a:buChar char="v"/>
            </a:pPr>
            <a:endParaRPr lang="en-US" sz="1600" dirty="0"/>
          </a:p>
        </p:txBody>
      </p:sp>
      <p:sp>
        <p:nvSpPr>
          <p:cNvPr id="2" name="Slide Number Placeholder 1"/>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81</a:t>
            </a:fld>
            <a:endParaRPr lang="en-US" dirty="0"/>
          </a:p>
        </p:txBody>
      </p:sp>
    </p:spTree>
    <p:extLst>
      <p:ext uri="{BB962C8B-B14F-4D97-AF65-F5344CB8AC3E}">
        <p14:creationId xmlns:p14="http://schemas.microsoft.com/office/powerpoint/2010/main" val="26234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6" end="16"/>
                                            </p:txEl>
                                          </p:spTgt>
                                        </p:tgtEl>
                                        <p:attrNameLst>
                                          <p:attrName>style.visibility</p:attrName>
                                        </p:attrNameLst>
                                      </p:cBhvr>
                                      <p:to>
                                        <p:strVal val="visible"/>
                                      </p:to>
                                    </p:set>
                                    <p:animEffect transition="in" filter="fade">
                                      <p:cBhvr>
                                        <p:cTn id="52" dur="500"/>
                                        <p:tgtEl>
                                          <p:spTgt spid="4">
                                            <p:txEl>
                                              <p:pRg st="16" end="16"/>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17" end="17"/>
                                            </p:txEl>
                                          </p:spTgt>
                                        </p:tgtEl>
                                        <p:attrNameLst>
                                          <p:attrName>style.visibility</p:attrName>
                                        </p:attrNameLst>
                                      </p:cBhvr>
                                      <p:to>
                                        <p:strVal val="visible"/>
                                      </p:to>
                                    </p:set>
                                    <p:animEffect transition="in" filter="fade">
                                      <p:cBhvr>
                                        <p:cTn id="55" dur="500"/>
                                        <p:tgtEl>
                                          <p:spTgt spid="4">
                                            <p:txEl>
                                              <p:pRg st="17" end="1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18" end="18"/>
                                            </p:txEl>
                                          </p:spTgt>
                                        </p:tgtEl>
                                        <p:attrNameLst>
                                          <p:attrName>style.visibility</p:attrName>
                                        </p:attrNameLst>
                                      </p:cBhvr>
                                      <p:to>
                                        <p:strVal val="visible"/>
                                      </p:to>
                                    </p:set>
                                    <p:animEffect transition="in" filter="fade">
                                      <p:cBhvr>
                                        <p:cTn id="58" dur="500"/>
                                        <p:tgtEl>
                                          <p:spTgt spid="4">
                                            <p:txEl>
                                              <p:pRg st="18" end="1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animEffect transition="in" filter="fade">
                                      <p:cBhvr>
                                        <p:cTn id="61" dur="500"/>
                                        <p:tgtEl>
                                          <p:spTgt spid="4">
                                            <p:txEl>
                                              <p:pRg st="19" end="1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20" end="20"/>
                                            </p:txEl>
                                          </p:spTgt>
                                        </p:tgtEl>
                                        <p:attrNameLst>
                                          <p:attrName>style.visibility</p:attrName>
                                        </p:attrNameLst>
                                      </p:cBhvr>
                                      <p:to>
                                        <p:strVal val="visible"/>
                                      </p:to>
                                    </p:set>
                                    <p:animEffect transition="in" filter="fade">
                                      <p:cBhvr>
                                        <p:cTn id="66" dur="500"/>
                                        <p:tgtEl>
                                          <p:spTgt spid="4">
                                            <p:txEl>
                                              <p:pRg st="20" end="2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
                                            <p:txEl>
                                              <p:pRg st="21" end="21"/>
                                            </p:txEl>
                                          </p:spTgt>
                                        </p:tgtEl>
                                        <p:attrNameLst>
                                          <p:attrName>style.visibility</p:attrName>
                                        </p:attrNameLst>
                                      </p:cBhvr>
                                      <p:to>
                                        <p:strVal val="visible"/>
                                      </p:to>
                                    </p:set>
                                    <p:animEffect transition="in" filter="fade">
                                      <p:cBhvr>
                                        <p:cTn id="69" dur="500"/>
                                        <p:tgtEl>
                                          <p:spTgt spid="4">
                                            <p:txEl>
                                              <p:pRg st="21" end="21"/>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
                                            <p:txEl>
                                              <p:pRg st="22" end="22"/>
                                            </p:txEl>
                                          </p:spTgt>
                                        </p:tgtEl>
                                        <p:attrNameLst>
                                          <p:attrName>style.visibility</p:attrName>
                                        </p:attrNameLst>
                                      </p:cBhvr>
                                      <p:to>
                                        <p:strVal val="visible"/>
                                      </p:to>
                                    </p:set>
                                    <p:animEffect transition="in" filter="fade">
                                      <p:cBhvr>
                                        <p:cTn id="72" dur="500"/>
                                        <p:tgtEl>
                                          <p:spTgt spid="4">
                                            <p:txEl>
                                              <p:pRg st="22" end="22"/>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xEl>
                                              <p:pRg st="23" end="23"/>
                                            </p:txEl>
                                          </p:spTgt>
                                        </p:tgtEl>
                                        <p:attrNameLst>
                                          <p:attrName>style.visibility</p:attrName>
                                        </p:attrNameLst>
                                      </p:cBhvr>
                                      <p:to>
                                        <p:strVal val="visible"/>
                                      </p:to>
                                    </p:set>
                                    <p:animEffect transition="in" filter="fade">
                                      <p:cBhvr>
                                        <p:cTn id="75" dur="500"/>
                                        <p:tgtEl>
                                          <p:spTgt spid="4">
                                            <p:txEl>
                                              <p:pRg st="23" end="23"/>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xEl>
                                              <p:pRg st="24" end="24"/>
                                            </p:txEl>
                                          </p:spTgt>
                                        </p:tgtEl>
                                        <p:attrNameLst>
                                          <p:attrName>style.visibility</p:attrName>
                                        </p:attrNameLst>
                                      </p:cBhvr>
                                      <p:to>
                                        <p:strVal val="visible"/>
                                      </p:to>
                                    </p:set>
                                    <p:animEffect transition="in" filter="fade">
                                      <p:cBhvr>
                                        <p:cTn id="78" dur="500"/>
                                        <p:tgtEl>
                                          <p:spTgt spid="4">
                                            <p:txEl>
                                              <p:pRg st="24" end="2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
                                            <p:txEl>
                                              <p:pRg st="25" end="25"/>
                                            </p:txEl>
                                          </p:spTgt>
                                        </p:tgtEl>
                                        <p:attrNameLst>
                                          <p:attrName>style.visibility</p:attrName>
                                        </p:attrNameLst>
                                      </p:cBhvr>
                                      <p:to>
                                        <p:strVal val="visible"/>
                                      </p:to>
                                    </p:set>
                                    <p:animEffect transition="in" filter="fade">
                                      <p:cBhvr>
                                        <p:cTn id="83" dur="500"/>
                                        <p:tgtEl>
                                          <p:spTgt spid="4">
                                            <p:txEl>
                                              <p:pRg st="25" end="25"/>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
                                            <p:txEl>
                                              <p:pRg st="26" end="26"/>
                                            </p:txEl>
                                          </p:spTgt>
                                        </p:tgtEl>
                                        <p:attrNameLst>
                                          <p:attrName>style.visibility</p:attrName>
                                        </p:attrNameLst>
                                      </p:cBhvr>
                                      <p:to>
                                        <p:strVal val="visible"/>
                                      </p:to>
                                    </p:set>
                                    <p:animEffect transition="in" filter="fade">
                                      <p:cBhvr>
                                        <p:cTn id="86" dur="500"/>
                                        <p:tgtEl>
                                          <p:spTgt spid="4">
                                            <p:txEl>
                                              <p:pRg st="26" end="26"/>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
                                            <p:txEl>
                                              <p:pRg st="27" end="27"/>
                                            </p:txEl>
                                          </p:spTgt>
                                        </p:tgtEl>
                                        <p:attrNameLst>
                                          <p:attrName>style.visibility</p:attrName>
                                        </p:attrNameLst>
                                      </p:cBhvr>
                                      <p:to>
                                        <p:strVal val="visible"/>
                                      </p:to>
                                    </p:set>
                                    <p:animEffect transition="in" filter="fade">
                                      <p:cBhvr>
                                        <p:cTn id="89" dur="500"/>
                                        <p:tgtEl>
                                          <p:spTgt spid="4">
                                            <p:txEl>
                                              <p:pRg st="27" end="2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79614" y="637076"/>
            <a:ext cx="8784771" cy="423862"/>
          </a:xfrm>
          <a:prstGeom prst="rect">
            <a:avLst/>
          </a:prstGeom>
          <a:noFill/>
          <a:ln w="9525">
            <a:noFill/>
            <a:miter lim="800000"/>
            <a:headEnd/>
            <a:tailEnd/>
          </a:ln>
        </p:spPr>
        <p:txBody>
          <a:bodyPr anchor="ctr"/>
          <a:lstStyle>
            <a:lvl1pPr marL="0" indent="0" algn="l" rtl="0" eaLnBrk="1" fontAlgn="base" hangingPunct="1">
              <a:spcBef>
                <a:spcPct val="155000"/>
              </a:spcBef>
              <a:spcAft>
                <a:spcPct val="0"/>
              </a:spcAft>
              <a:buClr>
                <a:srgbClr val="126F90"/>
              </a:buClr>
              <a:buSzPct val="70000"/>
              <a:buFont typeface="Wingdings" pitchFamily="-84" charset="2"/>
              <a:buNone/>
              <a:defRPr lang="en-US" sz="1600" b="1" kern="1200" smtClean="0">
                <a:solidFill>
                  <a:schemeClr val="tx1"/>
                </a:solidFill>
                <a:latin typeface="Georgia" panose="02040502050405020303" pitchFamily="18" charset="0"/>
                <a:ea typeface="ＭＳ Ｐゴシック" pitchFamily="-84" charset="-128"/>
                <a:cs typeface="Georgia" panose="02040502050405020303" pitchFamily="18" charset="0"/>
              </a:defRPr>
            </a:lvl1pPr>
            <a:lvl2pPr marL="857250" indent="-393700" algn="l" rtl="0" eaLnBrk="1" fontAlgn="base" hangingPunct="1">
              <a:spcBef>
                <a:spcPct val="25000"/>
              </a:spcBef>
              <a:spcAft>
                <a:spcPct val="0"/>
              </a:spcAft>
              <a:buClr>
                <a:srgbClr val="126F90"/>
              </a:buClr>
              <a:buSzPct val="140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2pPr>
            <a:lvl3pPr marL="1428750" indent="-349250" algn="l" rtl="0" eaLnBrk="1" fontAlgn="base" hangingPunct="1">
              <a:spcBef>
                <a:spcPct val="25000"/>
              </a:spcBef>
              <a:spcAft>
                <a:spcPct val="0"/>
              </a:spcAft>
              <a:buClr>
                <a:srgbClr val="126F90"/>
              </a:buClr>
              <a:buSzPct val="70000"/>
              <a:buFont typeface="Wingdings 3" pitchFamily="-84" charset="2"/>
              <a:buChar char="u"/>
              <a:defRPr lang="en-US" sz="2400" kern="1200" smtClean="0">
                <a:solidFill>
                  <a:schemeClr val="tx1"/>
                </a:solidFill>
                <a:latin typeface="Times" pitchFamily="-84" charset="0"/>
                <a:ea typeface="ＭＳ Ｐゴシック" pitchFamily="-84" charset="-128"/>
                <a:cs typeface="ＭＳ Ｐゴシック" pitchFamily="-84" charset="-128"/>
              </a:defRPr>
            </a:lvl3pPr>
            <a:lvl4pPr marL="2063750" indent="-349250" algn="l" rtl="0" eaLnBrk="1" fontAlgn="base" hangingPunct="1">
              <a:spcBef>
                <a:spcPct val="25000"/>
              </a:spcBef>
              <a:spcAft>
                <a:spcPct val="0"/>
              </a:spcAft>
              <a:buClr>
                <a:srgbClr val="126F90"/>
              </a:buClr>
              <a:buSzPct val="125000"/>
              <a:buFont typeface="Symbol" pitchFamily="-84" charset="2"/>
              <a:buChar char=""/>
              <a:defRPr lang="en-US" sz="2400" kern="1200" smtClean="0">
                <a:solidFill>
                  <a:schemeClr val="tx1"/>
                </a:solidFill>
                <a:latin typeface="Times" pitchFamily="-84" charset="0"/>
                <a:ea typeface="ＭＳ Ｐゴシック" pitchFamily="-84" charset="-128"/>
                <a:cs typeface="ＭＳ Ｐゴシック" pitchFamily="-84" charset="-128"/>
              </a:defRPr>
            </a:lvl4pPr>
            <a:lvl5pPr marL="2571750" indent="-285750" algn="l" rtl="0" eaLnBrk="1" fontAlgn="base" hangingPunct="1">
              <a:spcBef>
                <a:spcPct val="25000"/>
              </a:spcBef>
              <a:spcAft>
                <a:spcPct val="0"/>
              </a:spcAft>
              <a:buClr>
                <a:srgbClr val="126F90"/>
              </a:buClr>
              <a:buSzPct val="70000"/>
              <a:buFont typeface="Wingdings" pitchFamily="-84" charset="2"/>
              <a:buChar char="l"/>
              <a:defRPr lang="en-US" sz="2400" kern="1200">
                <a:solidFill>
                  <a:schemeClr val="tx1"/>
                </a:solidFill>
                <a:latin typeface="Times" pitchFamily="-84" charset="0"/>
                <a:ea typeface="ＭＳ Ｐゴシック" pitchFamily="-84" charset="-128"/>
                <a:cs typeface="ＭＳ Ｐゴシック" pitchFamily="-84" charset="-128"/>
              </a:defRPr>
            </a:lvl5pPr>
            <a:lvl6pPr marL="30289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6pPr>
            <a:lvl7pPr marL="34861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7pPr>
            <a:lvl8pPr marL="39433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8pPr>
            <a:lvl9pPr marL="4400550" indent="-285750" algn="l" rtl="0" eaLnBrk="1" fontAlgn="base" hangingPunct="1">
              <a:spcBef>
                <a:spcPct val="25000"/>
              </a:spcBef>
              <a:spcAft>
                <a:spcPct val="0"/>
              </a:spcAft>
              <a:buClr>
                <a:schemeClr val="accent1"/>
              </a:buClr>
              <a:buSzPct val="70000"/>
              <a:buFont typeface="Wingdings" pitchFamily="-108" charset="2"/>
              <a:buChar char="l"/>
              <a:defRPr sz="2000">
                <a:solidFill>
                  <a:schemeClr val="tx1"/>
                </a:solidFill>
                <a:latin typeface="+mn-lt"/>
                <a:ea typeface="ＭＳ Ｐゴシック" pitchFamily="-108" charset="-128"/>
              </a:defRPr>
            </a:lvl9pPr>
          </a:lstStyle>
          <a:p>
            <a:r>
              <a:rPr lang="en-US" dirty="0" smtClean="0"/>
              <a:t>US </a:t>
            </a:r>
            <a:r>
              <a:rPr lang="en-US" dirty="0"/>
              <a:t>Healthcare – </a:t>
            </a:r>
            <a:r>
              <a:rPr lang="en-US" dirty="0" smtClean="0"/>
              <a:t>Cost </a:t>
            </a:r>
            <a:r>
              <a:rPr lang="en-US" dirty="0">
                <a:sym typeface="Wingdings" panose="05000000000000000000" pitchFamily="2" charset="2"/>
              </a:rPr>
              <a:t> </a:t>
            </a:r>
            <a:r>
              <a:rPr lang="en-US" dirty="0" smtClean="0"/>
              <a:t>Breakdown</a:t>
            </a:r>
            <a:endParaRPr lang="en-US" dirty="0"/>
          </a:p>
        </p:txBody>
      </p:sp>
      <p:sp>
        <p:nvSpPr>
          <p:cNvPr id="5" name="TextBox 8"/>
          <p:cNvSpPr txBox="1">
            <a:spLocks noChangeArrowheads="1"/>
          </p:cNvSpPr>
          <p:nvPr/>
        </p:nvSpPr>
        <p:spPr bwMode="auto">
          <a:xfrm>
            <a:off x="685800" y="5894704"/>
            <a:ext cx="769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1400" dirty="0" smtClean="0">
                <a:latin typeface="+mj-lt"/>
              </a:rPr>
              <a:t>US Healthcare Spending Breakdown</a:t>
            </a:r>
            <a:endParaRPr lang="en-US" altLang="en-US" sz="1400" dirty="0">
              <a:latin typeface="+mj-lt"/>
            </a:endParaRPr>
          </a:p>
        </p:txBody>
      </p:sp>
      <p:graphicFrame>
        <p:nvGraphicFramePr>
          <p:cNvPr id="2" name="Chart 1"/>
          <p:cNvGraphicFramePr/>
          <p:nvPr>
            <p:extLst>
              <p:ext uri="{D42A27DB-BD31-4B8C-83A1-F6EECF244321}">
                <p14:modId xmlns:p14="http://schemas.microsoft.com/office/powerpoint/2010/main" val="2732251495"/>
              </p:ext>
            </p:extLst>
          </p:nvPr>
        </p:nvGraphicFramePr>
        <p:xfrm>
          <a:off x="876300" y="1054946"/>
          <a:ext cx="7721600" cy="514773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pPr fontAlgn="auto">
              <a:spcBef>
                <a:spcPts val="0"/>
              </a:spcBef>
              <a:spcAft>
                <a:spcPts val="0"/>
              </a:spcAft>
            </a:pPr>
            <a:fld id="{897D63A6-4080-1647-B8C8-7CE838CA76F0}" type="slidenum">
              <a:rPr lang="en-US" smtClean="0"/>
              <a:pPr fontAlgn="auto">
                <a:spcBef>
                  <a:spcPts val="0"/>
                </a:spcBef>
                <a:spcAft>
                  <a:spcPts val="0"/>
                </a:spcAft>
              </a:pPr>
              <a:t>9</a:t>
            </a:fld>
            <a:endParaRPr lang="en-US" dirty="0"/>
          </a:p>
        </p:txBody>
      </p:sp>
    </p:spTree>
    <p:extLst>
      <p:ext uri="{BB962C8B-B14F-4D97-AF65-F5344CB8AC3E}">
        <p14:creationId xmlns:p14="http://schemas.microsoft.com/office/powerpoint/2010/main" val="29532798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77PHOTO" val="/9j/4AAQSkZJRgABAQAAAQABAAD/2wBDAAMCAgMCAgMDAwMEAwMEBQgFBQQEBQoHBwYIDAoMDAsKCwsNDhIQDQ4RDgsLEBYQERMUFRUVDA8XGBYUGBIUFRT/2wBDAQMEBAUEBQkFBQkUDQsNFBQUFBQUFBQUFBQUFBQUFBQUFBQUFBQUFBQUFBQUFBQUFBQUFBQUFBQUFBQUFBQUFBT/wAARCABu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tw9aWsxZnSpluCq7t3yigC7Tcj8qrNdEbs/w9fyzXLeNfip4d8A2skusahHGy/8u0eHlXjOSM8fjQB2lFfLus/thl7Vr3TdFgt9JTJN1qFywMij+7sAxn1yawND/wCCiPhOXWl07V9Lksy3/LeznMy/X5kX/wBCoA+vpJFiXLNtWvn3VrrT2+JXiSVZlbMA425rofEPxY0nx58MtU1fwfqS6k0ETNLFD/roflPDRnkfWvlrRfH16izXiWs80t0u1jJnOc4oA+gI76yfUPCu3+Cfdngdq+gbWRJYY2RtylRXxA3iS8ijs57q3nhWH5lNfUHwQ1iXV/B0NxOzsztx5npQB6PRTdw9aXdQBiq3y1NGzf55qNY6mhj3zbf4aAPEP2gPjvbfDi1k0OwuPs+svbCea7b/AJcomJ5J/vn5sf8AAq+PLrxxaeJbhpfssrWskod3aQky4OdxPJYseornfH3iK7+LnxA8YalAyyS3GqSTRLIxKbE/dRZ/2VVV47n/AHq9A8C/DGysLWF7+b7dLwxVv9Wp9gKAOd8Uahe+KNPh03SdB86BE2BFz255x2rz1vgDru2Ge90lo97FjHHkvg9sDmvuz4Y6fp8TQ28NvBGv3flUZY+hzXslvpNntZGWBUK/xRgmgD8zbz9mvxB4a8KyeINLa7ulZts9lbt5LqP7wOd3y+uK9Y/Z5/aG8PWc1n4U8b29tJBuMNvrzZLxXK/8sbjd69Ff1r6u8VWsVruiVY2Hby1wP0r4L/am+Htv4X16O/sJvsdvrW9GZWOI7nOVb8aAPvq31b4f6zpscEtxaQtyq7sDn2zXTeEdY0eKFdP064iZEywCsK/Pvxdb3Fv8OfDt5cSMt4I40lK5Q7yvOffisXwH8StS8Fa1b3VrdM2G5VmJ70AfqRu2/wAVHnmvJ/hD8ZLPx5p8KSyKt1tGd3G6vVlicgEdD0oAjXpWb4x1BdD8F69qJbb9k024mP8As7Ynb+lfm23/AAU+1n+HR/vfw1j+LP8AgpJ4v1Twn4ggtdHjkeaykRkk4+Vj5Z6gjoaAPLfgf4mlvNWays7z/j/jMt023O5VLtx9d2f+BV9SeD7yS6kkWeSPyosLvbjaK+I/gr4bvPDPjLfBqEsNk/n28VxIp3xhcAA4xnn/AGTWz4u8K+M9U8UarPrmp6vrmg291GttZabOlpHteJJF8zonfblh/C3HzUAfpj8PZrfb56eXcKiiUSRyBuvHavWFvrdYY3+1R7u6M2DX5C6H4fvNLs5L/wAJeE/FfhvVLXKSRtqkc0eVG4SRhcbfXkV2fh345/tBa58F9Y1CwOgTeF7LV7bQZ9TvIpf7VtpJXQK52soOx5o88fhQB+mfiK1Etn5v7q3Vfm3ySAD9a+W/2uvDov8A4b6gzbvNsLmCZV78SBSK+WfD+rWnhnxNeWHiub4g+KNWlu5VkeOdhGsv3TliCo4689K6rx5rXivSfAOhroOuX2reF/GGqDRJ7PxNEHfTTt81ZEK/OjRqGaRWLoR05oA9O+IFwJ/hfa3Cr5Y8xH2N1XOB/SvHVukRc16Vrl5pd18E/s+l6pPqVvDIFt7q6gML3O1gplKN8w3bXwPTmvIbeR3b5tu2gD2j4I+Mriw1JbeCbbcR/PH1+YDnFfWFt8fLdLaJZWbzAgDfXHNfAPgvVnsPF2nyq23LBCPYmvoo6J55Mg24f5h+NAHyja/BW4fbut49q/x7TW8vwRufss2yOOTepUJt+9gbsH6kYr1Cxh2WLf3u1a1quyNWb73b0oA+QPh/Hq+m6p4iuNXVpNbbVI8t5g8to2xt29gBl93/AAGvbfD+oT6X4iW4utLu9etb9Ut722t7Rpvuj5Jdig9VPlkY6KtYvxAtZNO8YSO9mtrYSyh7KVWD/adq7mLKPu4L4+u6rDeOr3QfBOoazZ30UM8LokLR4J8xztB/A0Aepap8QPB3gv8A4lvhnwbq83iadR5dndWUlpZK7DIknkm2Db6hecdK9S+E/wAEdIX9nnxZoMXiRpL3W5X1C6v1b55Lp2Ev2hU7bJVQhfRa/Pnxh8Rrf4l+D49GbXlhntJ/tH22OcCaaRhsMjnPTnG2ofh/4d8Wxaa2kN8RtSs9IXEqmxnwvJ/vE0Afakk3h3Ubi4bxVo934X1xZNl4tupjtJJBj95bzYwUYKuFHKDspXNc/daK/iXxp4bv7O4nj03TtWhstOjuFkS2kmklAN15cgB4iXG48Guf1L9oS/8ACUfhu98L6hfQ6laQJb6j9qkJTVolHMj5UgSjD4x/s/8AAfSvEniAazfeH7i8uPJW8u45t9w3Me2J25Jxj2oAxfEmm6dqLaxawXXyCUxRrHgJ8vy8Ads7jXncfwrvZ4Wnt7qPbuPG2vctB8C+GLzzmW8j3SLu+Zu+eavWfwj05W2wagvzZwN3egD51h+Huq2eoWtw7LuikDAq3oa9nhlvxDGDI2QozXQzfCWRF2pfbv8AtoDWe/w51hXYC64B4oA890m8+1aezOrKytxWhqGpWWhaVcalqVxHaabax+bPc3DYRABn/Irw2T9pjwf4fhbbqS3W7olnA027+lfOXxu+OWu/GGdoJV/snQIGzbaTHISM/wDPSRv45D78DtQB9CeIPizo3xo0u8fQYbn7Po85hE15jN2HByQgyFHy8E81yHwrmtvEfiD/AIRzUpPsukXUh+1SrH2XkKvIHPrivJvg14oXRPDuoW33S9yHlK9dm3HT2Irpf7e/sbWLXVIJt1qG/wBLVeuCeooA+j7f4f8AgVdWa48M+F9JurhZAhj1CwV1kb+LlgARiuz03w7ok8k1vqPgfwp9nX9zJOtp5JjAx0Ct+v8AtVzvgP4vaJLa6fbvqFldQMpYJwhUkcZYc5r0i18faLql5eIv9n/YnYoXjn8zdKTyee2D/wCPf7NAHlfxK+Evgj7Pb6l4Ihgs3sMy6mkd/I8flLy42O2BxR4X8VXHxh1Zp4riWPQbeTZBC2MKcY4x6CtT4naxo+qeJrfwR4F8i61nXPLt72+tWD2sAbktIRkbvSsuz+Hr/CjUo7Cwvmk06P8AdRDbgtxuYt7/ANKAOq0H4Z3a+IJm/tCXyNvyoshpt9ofijTtSuFtdSuY0DDAaSqtr4k1G1uIZYpm3M235vevXPB/gW58Qx3V/NqHzuo4/umgDzPTbzxkt5HEupTqu0tuZs1HN4k+IqTOq6l8oYgfSrmvf2r4D1Zc3C3SvIVWqL+LL93ZjDyTk9KAPzx2j92393+Go5rNHXcv8VTQ5dWb+Hdtp393/Z/vUAWfCOlvFfXG35UbGR/dBOM1d8RWuoeEpt06+ZZSfMC2fl/CtT4a+TL4ysbOeTbBe/6Kf+uj/d5/3q+pNP8AhfpWs+H7ptbktrWysYy895eMqRwxjjcxOABQB8cx3H2xY3h/d7/mEkLEdK6bwX4B1XXrpf3l35G75lW5KD357GtXxRN8MrjxE2l+HGvlVG/e6xbqUjYg9FX7z57E49q9X8IyeA/hD4y8N6d461K91Cy1WBLoX8f/AB6wFjhRMFwWHHzfMcUAa1np8nwb8FXnjqzWKS+sI43t3VSI5Bu2Sbc9QV43dM13Frq1t4v1iPWbCTzNOvFE0Q3btoYZwf8AaGcVvftcWMEHwH1qWBo5POW18tocGPyzMjJtI4KleRivhfw34y1/wXeLcaNqUtrKFAMf342B7FTxQB9uahCUjX5dvzcdq9W+E8lxFpupP5jbVj4+bheK+MdF/asluIYbXxLoO5x8pu9Lk5YepR+Pyr6q+CPxg8DeN7O4tdG8QWkmo+XzYXTeRddOmyQjd/wGgDl/HF9cXF1C0rNJiR+GrHNxya6zx1puy+hZo23bj/DXHl3BICtgdKAPg2OSS3+SX95EW4kXqp9CKuKw8v8A2aiRVKtkfxCpkQkkE8DpQA9bp7KRbiL78MiSr9VOa++rXwFpvxV037fqs081patFcx6NHP8A6NMHjEsM8hHMp2unB+4a+AW+/X33+zJqD6v8N/CMkxYtdaBcWUjZ5ItLkpE/+95cuP8AgK8nAwAcN+1r8IfD6Wej+MoJF0u9hkt7eV7eMxmaMsdwAQHG1D1xn5a7e/8Ah14S+I/hLUvCl/dNcQ3mmxXuhzySbp4JIiYmwflY/Md2CKtftAt/aEX2GVjE0QQx7QWQnc4OQCndF/Bmq/ptncabr3wvumk3W97DPObQv8qxyfumwQqndvjJ5zwEGchiwB89eMY/F3w0+A3iH4beNXgkksFtrvRLiObzBPZteBHQckgJIMrn/npXz00e5f8Aa4r7i/bV0y1k+DUuoSQRy3f9rW8UE7DDxDILrnup6/WviB/u/lQAxlDSL7dah8kS+Xu2sy9H5JX8DjFSKTuoX71AHp3w3/aM8YfDmaGCWT/hJNEi+X+z9Sk+eMf9M5z8y+1ezxfta/DaeNJLiw8RQXDgNJELSJwjHqN3fB4z3r5Mb79QkS5PzLQB/9k="/>
  <p:tag name="MMPROD_77LOGO" val=""/>
  <p:tag name="MMPROD_NEXTUNIQUEID" val="10008"/>
  <p:tag name="MMPROD_THEME_BG_IMAGE" val=""/>
  <p:tag name="MMPROD_10003PHOTO" val="/9j/4AAQSkZJRgABAQAAAQABAAD/2wBDAAMCAgMCAgMDAwMEAwMEBQgFBQQEBQoHBwYIDAoMDAsKCwsNDhIQDQ4RDgsLEBYQERMUFRUVDA8XGBYUGBIUFRT/2wBDAQMEBAUEBQkFBQkUDQsNFBQUFBQUFBQUFBQUFBQUFBQUFBQUFBQUFBQUFBQUFBQUFBQUFBQUFBQUFBQUFBQUFBT/wAARCABu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tw9aWsxZnSpluCq7t3yigC7Tcj8qrNckbs/w9fyzXKeNfip4d8A20kusahHGV/5do8PKvGckZ4/GgDtqK+XNZ/bBL2jXum6NBb6SmSbrULlgZFH93YBjPrk1g6H/wAFEPCcutLp2r6XJZlv+W9nOZl+vzIv/oVAH19JIsS5Ztor591a609viV4klWZWzAONua6HxD8WNJ8efDLVNX8H6kupNBEzSxQ/66H5Tw0Z5H1r5a0Xx9eos14lrPNLdLtYyZznOKAPoCO+sn1Dwrt/gn3Z4HavoG1kSWGNkbcpUV8QN4kvIo7Oe6t54Vh+ZTX1B8ENYl1fwdDcTs7M7ceZ6UAej0U3cPWl3UAYqt8tTRs3+eajWOpoY9823+GgDw/9oD462vw5tZNDsJ/s+svbCea7b/lyiYnkn++fmx/wKvj268cWniW4aX7LK1rJKHd2kJMuDncTyWLHqK53x94iu/i58QPGGpQMsktxqkk0SyMSmxP3UWf9lVVeO5/3q9A8C/DGysLWF7+b7dLwxVv9Wp9gKAOd8Uahe+KNPh03SdB86BE2BFz255x2rz1vgDru2Ge90lo97FjHHkvg9sDmvuz4Y6fp8TQ28NvBGv3flUZY+hzXslvpNntZGWBUK/xRgmgD8zbz9mvxB4a8KyeINLa7ulZts9lbt5LqP7wOd3y+uK9Y/Z5/aG8PWc1n4U8b29tJBuMNvrzZLxXK/wDLG43evRX9a+rvFVrFa7olWNh28tcD9K+C/wBqb4e2/hfXo7+wm+x2+tb0ZlY4juc5VvxoA++rfVvh/rOmxwS3FpC3KruwOfbNdN4R1jR4oV0/TriJkTLAKwr8+/F1vcW/w58O3lxIy3gjjSUrlDvK859+KxfAfxK1LwVrVvdWt0zYblWYnvQB+pG7b/FR55ryf4Q/GSz8eafCksirdbRndxur1PaPWgBF6Vm+M9QXRPBevaiW2/ZNNuJj/s7Ynb+lfm23/BT7Wf4dH+9/DWP4s/4KSeL9U8J+IILXR45HmspEZJOPlY+WeoI6GgDy34H+JpbzVmsrO8/4/wCMy3Tbc7lUu3H13Z/4FX1J4PvJLqSRZ5I/Kiwu9uNor4j+Cvhu88M+Mt8GoSw2T+fbxXEinfGFwADjGef9k1ueLvCvjPVPE+qz61qer65oNvdRrbWWmzpaR7XiSRfM6J325Yfwtx81AH6XfD2a32+enl3CoolEkcgbrx2r1hb63WGN/tUe7ujNg1+RGieH7zS7OS/8JeE/Ffh3VLXKSRtqkc0eVG4SRhcbfXkV2Hh345/tBa58F9Y1CwOgTeF7LV7bQZ9TvIpf7VtpJXQK52soOx5o88fhQB+mfiK1Etn5v7q3Vfm3ySAD9a+W/wBrrw6L/wCG+oM27zbC5gmVe/EgUivlnw/q1p4Z8TXlh4rm+IPijVpbuVZHjnYRrL905YgqOOvPSuq8ea14r0nwDoa6Drl9q3hfxhqg0Sez8TRB3007fNWRCvzo0ahmkVi6EdOaAPTviBcCf4X2twq+WPMR9jdVzgf0rx1bpEXNela5eaXdfBT7PpeqT6lbwyBbe6uoDC9ztYKZSjfMN218D05ryG3kd2+bbtoA9o+CPjK4sNSW3gm23Efzx9fmA5xX1hbfHaNbeISM28IA31xzXwD4L1Z7Dxdp8qttywQj2Jr6M/sdJv3mF+f5vzoA+T7X4K3D7d1vHtX+Paa3l+CNz9lm2Rxyb1KhNv3sDdg/UjFeoWMOyxb+92rWtV2Rqzfe7elAHyB8P49X03VPEVxq6tJrbapHlvMHltG2Nu3sAMvu/wCA17b4f1CfS/ES3F1pd3r1rfqlve21vaNN90fJLsUHqp8sjHRVrG+IFrJp3jCR3s1tbCWUPZSqwf7TtXcxZR93BfH13VO3jq90HwTqGs2d9FDPC6JC0eCfMc7QfwNAHqWqfEDwd4L/AOJb4Z8G6vN4mnUeXZ3VlJaWSuwyJJ5Jtg2+oXnHSvUvhP8ABHSF/Z58WaDF4kaS91uV9Qur9W+eS6dhL9oVO2yVUIX0Wvz58YfEa3+Jfg+PRm15YZ7Sf7R9tjnAmmkYbDI5z05xtqL4f+HfFsWmtpDfEbUrPSFxKpsZ8Lyf7xNAH2nJN4d1G4uG8VaPd+F9cWTZeLbqY7SSQY/eW82MFGCrhRyg7KVzXP3Wiv4l8aeG7+zuJ49N07VobLTo7hZEtpJpJQDdeXIAeIlxuPBrn9S/aEv/AAlH4bvfC+oX0OpWkCW+o/apCU1aJRzI+VIEow+Mf7P/AAH0rxJ4gGs33h+4vLjyVvLuObfcNzHtiduScY9qAMXxJpunai2sWsF18glMUax4CfL8vAHbO4153H8K72eFp7e6j27jxtr3LQfAvhi885lvI90i7vmbvnmr1n8I9OVtsGoL82cDd3oA+dYfh7qtnqFrcOy7opAwKt6GvZIv7T8pP3jfdFdJN8JZEXal9u/7aA1UPw01TJ/0qgDzjSbz7Vp7M6srK3FaGoalZaFpVxqWpXEdpptrH5s9zcNhEAGf8ivDZP2mPB/h+FtupLdbuiWcDTbv6V86fG745a78YZ2glX+ydAgbNtpMchIz/wA9JG/jkPvwO1AH0F4g+LOjfGjS7x9Bhufs+jzmETXmM3YcHJCDIUfLwTzXIfCua28R+IP+Ec1KT7LpF1IftUqx9l5CryBz64ryf4NeKF0Tw7qFt90vch5SvXZtx09iK6T+3v7G1i11SCbdahv9LVeuCeooA+j7f4f+BV1Zrjwz4X0m6uFkCGPULBXWRv4uWABGK7PTfDuiTyTW+o+B/Cn2df3Mk62nkmMDHQK36/7Vc74D+L2iS2un276hZXUDKWCcIVJHGWHOa9ItfH2i6peXiL/Z/wBidiheOfzN0pPJ57YP/j3+zQB5X8SvhL4I+z2+peCIYLN7DMuppHfyPH5S8uNjtgcUeF/FVx8YdWaeK4lj0G3k2QQtjCnGOMegrU+J2saPqnia38EeBfIutZ1zy7e9vrVg9rAG5LSEZG70rLs/h6/wo1KOwsL5pNOj/dRDbgtxuYt7/wBKAOq0H4Z3a+IJm/tCXyNvyoshpt9ofijTtSuFtdSuY0DDAaSqtr4k1G1uIZYpm3M235vevXPB/gW58Qx3V/NqHzuo4/umgDzPTbzxkt5HEupTqu0tuZs0S634+Erj+0v4jVjXv7V8B6subhbpXkKrVY+MdTPPk9fpQB+dm0fu2/u/w1HNZo67l/iqaHLqzfw7ttO/u/7P96gCz4R0t4r642/KjYyP7oJxmrviK11DwlNunXzLKT5gWz8v4Vq/DXyZfGVjZzybYL3/AEU/9dH+7z/vV9R6f8L9K1nw/dNrclta2VjGXnvLxlSOGMcbmJwAKAPjmO4+2LG8P7vf8wkhYjpXTeC/AOq69dL+8u/I3fMq3JQe/PY1q+KJ/hlceIm0vw418qo373WLdSkbEHoq/efPYnHtXrHhGTwH8IfGXhvTvHWpXuoWWqwJdC/j/wCPWAscKJguCw4+b5jigDVs9Pk+Dfgq88dWaxSX1hHG9u6qRHIN2yTbnqCvG7pmu4tdWtvF+sR6zYSeZp14omiG7dtDDOD/ALQzit79rixgg+A+tSwNHJ5y2vltDgx+WZkZNpHBUryMV8L+G/GWv+C7xbjRtSltZQoBj+/GwPYqeKAPtzUISka/Lt+bjtXq3wnkuItN1J/MbasfHzcLxXxjov7VktxDDa+JdB3OPlN3pcnLD1KPx+VfVXwR+MHgbxvZ3Fro3iC0k1Hy+bC6byLrp02SEbv+A0Acv44vri4uoWlZpMSPw1ZX2iup8dabsvoWaNt24/w1yWB/dagD4Kjkkt/kl/eRFuJF6qfQirisPL/2aiRVdWyP4hUyIWZlJ4XpQA9bp7KRbiL78MiSr9VOa++rXwFpvxV037fqs081patFcx6NHP8A6NMHjEsM8hHMp2unB+4a+Am/1lffX7Muovqvw58IyTFi114euLWRs8lbS6McT/72yTH/AAFeTgYAOG/a1+EPh9LPR/GUEi6XewyW9vK9vGYzNGWO4AIDjah64z8tdxffDzwl8RfCmpeFL+6a4hvNNivdDnkk3TwSRExNg/Kx+Y7sEVb/AGhh9phexnYwtbrGybMshO6QHIBTvGPwZq0LGxuNI1/4ZXLSbre7hnnNpvyqxyfu2wQqndvjJ5zwEGchiwB87+M4/F3w1+BHiH4beNXgkksFtrvRLiObzBPZteBHQckgJIMrn/npXz00e5f9rivuL9tjS7b/AIU02oSwRy3b6raxwTkYeIZBdc91PX618Qyfd/KgCNlDSL7dah8kS+Xu2sy9H5JX8DjFSKTuoX71AHp3w3/aM8YfDmaGCWT/AISTRIvl/s/UpPnjH/TOc/MvtXs0f7XHw3mjWS4h8QWs7gNJB9mify2PVd3fB4z3r5Ob/WVFul/vCgD/2Q=="/>
  <p:tag name="MMPROD_10003LOGO" val=""/>
  <p:tag name="MMPROD_TAG_VCONFIG" val="PD94bWwgdmVyc2lvbj0iMS4wIiBlbmNvZGluZz0iVVRGLTgiPz4NCjxjb25maWd1cmF0aW9uPg0KCTxjb2xvcnM+DQoJCTx1aWNvbG9yIG5hbWU9InByaW1hcnkiIHZhbHVlPSIweDZGNkY3OSIvPg0KCQk8dWljb2xvciBuYW1lPSJnbG93IiB2YWx1ZT0iMHhGRkZGQTgiLz4NCgkJPHVpY29sb3IgbmFtZT0idGV4dCIgdmFsdWU9IjB4RkZGRkZGIi8+DQoJCTx1aWNvbG9yIG5hbWU9ImxpZ2h0IiB2YWx1ZT0iMHg0ODQ4NDgiLz4NCgkJPHVpY29sb3IgbmFtZT0ic2hhZG93IiB2YWx1ZT0iMHgwMDAwMDAiLz4NCgkJPHVpY29sb3IgbmFtZT0iYmFja2dyb3VuZCIgdmFsdWU9IjB4NUY1RjU4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DQoJCTx1aXNob3cgbmFtZT0idGh1bWJuYWlsIiB2YWx1ZT0iZmFsc2UiLz4NCgkJPHVpc2hvdyBuYW1lPSJub3RlcyIgdmFsdWU9InRydW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mYWxzZSIvPg0KCQk8dWlzaG93IG5hbWU9InZpZXdjaGFuZ2UiIHZhbHVlPSJ0cnV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z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8L2NvbmZpZ3VyYXRpb24+DQo="/>
  <p:tag name="MMPROD_UIDATA" val="&lt;database version=&quot;6.0&quot;&gt;&lt;object type=&quot;1&quot; unique_id=&quot;10001&quot;&gt;&lt;property id=&quot;20139&quot; value=&quot;%n. %s&quot;/&gt;&lt;property id=&quot;20141&quot; value=&quot;Section A&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91&quot; value=&quot;Breeze&quot;/&gt;&lt;property id=&quot;20192&quot; value=&quot;http://breeze.jhsph.edu/&quot;/&gt;&lt;property id=&quot;20193&quot; value=&quot;0&quot;/&gt;&lt;property id=&quot;20221&quot; value=&quot;C:\&quot;/&gt;&lt;property id=&quot;20224&quot; value=&quot;\\psf\Home\Documents\course development\popHealthInfo\Lecture 1\13253&quot;/&gt;&lt;property id=&quot;20250&quot; value=&quot;0&quot;/&gt;&lt;property id=&quot;20251&quot; value=&quot;0&quot;/&gt;&lt;property id=&quot;20259&quot; value=&quot;0&quot;/&gt;&lt;object type=&quot;4&quot; unique_id=&quot;10002&quot;&gt;&lt;object type=&quot;5&quot; unique_id=&quot;10003&quot;&gt;&lt;property id=&quot;20149&quot; value=&quot;Jonathan P. Weiner, DrPH&quot;/&gt;&lt;property id=&quot;20151&quot; value=&quot;Weiner_breeze.jpg&quot;/&gt;&lt;/object&gt;&lt;/object&gt;&lt;object type=&quot;8&quot; unique_id=&quot;10004&quot;&gt;&lt;/object&gt;&lt;object type=&quot;2&quot; unique_id=&quot;10005&quot;&gt;&lt;object type=&quot;3&quot; unique_id=&quot;10006&quot;&gt;&lt;property id=&quot;20148&quot; value=&quot;5&quot;/&gt;&lt;property id=&quot;20300&quot; value=&quot;Slide 1 - &amp;quot;Introduction to Population Health Informatics and Health IT&amp;quot;&quot;/&gt;&lt;property id=&quot;20302&quot; value=&quot;0&quot;/&gt;&lt;property id=&quot;20303&quot; value=&quot;Jonathan P. Weiner, DrPH&quot;/&gt;&lt;property id=&quot;20307&quot; value=&quot;309&quot;/&gt;&lt;property id=&quot;20309&quot; value=&quot;10003&quot;/&gt;&lt;/object&gt;&lt;object type=&quot;3&quot; unique_id=&quot;10007&quot;&gt;&lt;property id=&quot;20148&quot; value=&quot;5&quot;/&gt;&lt;property id=&quot;20300&quot; value=&quot;Slide 2 - &amp;quot;This Lecture&amp;quot;&quot;/&gt;&lt;property id=&quot;20302&quot; value=&quot;0&quot;/&gt;&lt;property id=&quot;20303&quot; value=&quot;Jonathan P. Weiner, DrPH&quot;/&gt;&lt;property id=&quot;20307&quot; value=&quot;335&quot;/&gt;&lt;property id=&quot;20309&quot; value=&quot;10003&quot;/&gt;&lt;/object&gt;&lt;object type=&quot;3&quot; unique_id=&quot;10008&quot;&gt;&lt;property id=&quot;20148&quot; value=&quot;5&quot;/&gt;&lt;property id=&quot;20300&quot; value=&quot;Slide 3 - &amp;quot;Section A&amp;quot;&quot;/&gt;&lt;property id=&quot;20302&quot; value=&quot;0&quot;/&gt;&lt;property id=&quot;20303&quot; value=&quot;Jonathan P. Weiner, DrPH&quot;/&gt;&lt;property id=&quot;20307&quot; value=&quot;369&quot;/&gt;&lt;property id=&quot;20309&quot; value=&quot;10003&quot;/&gt;&lt;/object&gt;&lt;object type=&quot;3&quot; unique_id=&quot;10009&quot;&gt;&lt;property id=&quot;20148&quot; value=&quot;5&quot;/&gt;&lt;property id=&quot;20300&quot; value=&quot;Slide 4 - &amp;quot;E-Health&amp;quot;&quot;/&gt;&lt;property id=&quot;20302&quot; value=&quot;0&quot;/&gt;&lt;property id=&quot;20303&quot; value=&quot;Jonathan P. Weiner, DrPH&quot;/&gt;&lt;property id=&quot;20307&quot; value=&quot;314&quot;/&gt;&lt;property id=&quot;20309&quot; value=&quot;10003&quot;/&gt;&lt;/object&gt;&lt;object type=&quot;3&quot; unique_id=&quot;10010&quot;&gt;&lt;property id=&quot;20148&quot; value=&quot;5&quot;/&gt;&lt;property id=&quot;20300&quot; value=&quot;Slide 5 - &amp;quot; The Opportunity&amp;quot;&quot;/&gt;&lt;property id=&quot;20302&quot; value=&quot;0&quot;/&gt;&lt;property id=&quot;20303&quot; value=&quot;Jonathan P. Weiner, DrPH&quot;/&gt;&lt;property id=&quot;20307&quot; value=&quot;315&quot;/&gt;&lt;property id=&quot;20309&quot; value=&quot;10003&quot;/&gt;&lt;/object&gt;&lt;object type=&quot;3&quot; unique_id=&quot;10011&quot;&gt;&lt;property id=&quot;20148&quot; value=&quot;5&quot;/&gt;&lt;property id=&quot;20300&quot; value=&quot;Slide 6 - &amp;quot;A Brief Digression for Some Definitions&amp;quot;&quot;/&gt;&lt;property id=&quot;20302&quot; value=&quot;0&quot;/&gt;&lt;property id=&quot;20303&quot; value=&quot;Jonathan P. Weiner, DrPH&quot;/&gt;&lt;property id=&quot;20307&quot; value=&quot;338&quot;/&gt;&lt;property id=&quot;20309&quot; value=&quot;10003&quot;/&gt;&lt;/object&gt;&lt;object type=&quot;3&quot; unique_id=&quot;10012&quot;&gt;&lt;property id=&quot;20148&quot; value=&quot;5&quot;/&gt;&lt;property id=&quot;20300&quot; value=&quot;Slide 7 - &amp;quot;A Brief Digression for Some Definitions&amp;quot;&quot;/&gt;&lt;property id=&quot;20302&quot; value=&quot;0&quot;/&gt;&lt;property id=&quot;20303&quot; value=&quot;Jonathan P. Weiner, DrPH&quot;/&gt;&lt;property id=&quot;20307&quot; value=&quot;370&quot;/&gt;&lt;property id=&quot;20309&quot; value=&quot;10003&quot;/&gt;&lt;/object&gt;&lt;object type=&quot;3&quot; unique_id=&quot;10013&quot;&gt;&lt;property id=&quot;20148&quot; value=&quot;5&quot;/&gt;&lt;property id=&quot;20300&quot; value=&quot;Slide 8 - &amp;quot;Working Definitions&amp;quot;&quot;/&gt;&lt;property id=&quot;20302&quot; value=&quot;0&quot;/&gt;&lt;property id=&quot;20303&quot; value=&quot;Jonathan P. Weiner, DrPH&quot;/&gt;&lt;property id=&quot;20307&quot; value=&quot;339&quot;/&gt;&lt;property id=&quot;20309&quot; value=&quot;10003&quot;/&gt;&lt;/object&gt;&lt;object type=&quot;3&quot; unique_id=&quot;10014&quot;&gt;&lt;property id=&quot;20148&quot; value=&quot;5&quot;/&gt;&lt;property id=&quot;20300&quot; value=&quot;Slide 9 - &amp;quot;Working Definitions (cont.)&amp;quot;&quot;/&gt;&lt;property id=&quot;20302&quot; value=&quot;0&quot;/&gt;&lt;property id=&quot;20303&quot; value=&quot;Jonathan P. Weiner, DrPH&quot;/&gt;&lt;property id=&quot;20307&quot; value=&quot;340&quot;/&gt;&lt;property id=&quot;20309&quot; value=&quot;10003&quot;/&gt;&lt;/object&gt;&lt;object type=&quot;3&quot; unique_id=&quot;10015&quot;&gt;&lt;property id=&quot;20148&quot; value=&quot;5&quot;/&gt;&lt;property id=&quot;20300&quot; value=&quot;Slide 10 - &amp;quot;The “Disciplines” Related to Population Health Informatics&amp;quot;&quot;/&gt;&lt;property id=&quot;20302&quot; value=&quot;0&quot;/&gt;&lt;property id=&quot;20303&quot; value=&quot;Jonathan P. Weiner, DrPH&quot;/&gt;&lt;property id=&quot;20307&quot; value=&quot;374&quot;/&gt;&lt;property id=&quot;20309&quot; value=&quot;10003&quot;/&gt;&lt;/object&gt;&lt;object type=&quot;3&quot; unique_id=&quot;10016&quot;&gt;&lt;property id=&quot;20148&quot; value=&quot;5&quot;/&gt;&lt;property id=&quot;20300&quot; value=&quot;Slide 11 - &amp;quot;Four Key Domains&amp;quot;&quot;/&gt;&lt;property id=&quot;20302&quot; value=&quot;0&quot;/&gt;&lt;property id=&quot;20303&quot; value=&quot;Jonathan P. Weiner, DrPH&quot;/&gt;&lt;property id=&quot;20307&quot; value=&quot;375&quot;/&gt;&lt;property id=&quot;20309&quot; value=&quot;10003&quot;/&gt;&lt;/object&gt;&lt;object type=&quot;3&quot; unique_id=&quot;10017&quot;&gt;&lt;property id=&quot;20148&quot; value=&quot;5&quot;/&gt;&lt;property id=&quot;20300&quot; value=&quot;Slide 12 - &amp;quot;Four Key Domains&amp;quot;&quot;/&gt;&lt;property id=&quot;20302&quot; value=&quot;0&quot;/&gt;&lt;property id=&quot;20303&quot; value=&quot;Jonathan P. Weiner, DrPH&quot;/&gt;&lt;property id=&quot;20307&quot; value=&quot;376&quot;/&gt;&lt;property id=&quot;20309&quot; value=&quot;10003&quot;/&gt;&lt;/object&gt;&lt;object type=&quot;3&quot; unique_id=&quot;10018&quot;&gt;&lt;property id=&quot;20148&quot; value=&quot;5&quot;/&gt;&lt;property id=&quot;20300&quot; value=&quot;Slide 13 - &amp;quot;Four Key Domains&amp;quot;&quot;/&gt;&lt;property id=&quot;20302&quot; value=&quot;0&quot;/&gt;&lt;property id=&quot;20303&quot; value=&quot;Jonathan P. Weiner, DrPH&quot;/&gt;&lt;property id=&quot;20307&quot; value=&quot;377&quot;/&gt;&lt;property id=&quot;20309&quot; value=&quot;10003&quot;/&gt;&lt;/object&gt;&lt;object type=&quot;3&quot; unique_id=&quot;10019&quot;&gt;&lt;property id=&quot;20148&quot; value=&quot;5&quot;/&gt;&lt;property id=&quot;20300&quot; value=&quot;Slide 14 - &amp;quot;Four Key Domains&amp;quot;&quot;/&gt;&lt;property id=&quot;20302&quot; value=&quot;0&quot;/&gt;&lt;property id=&quot;20303&quot; value=&quot;Jonathan P. Weiner, DrPH&quot;/&gt;&lt;property id=&quot;20307&quot; value=&quot;378&quot;/&gt;&lt;property id=&quot;20309&quot; value=&quot;10003&quot;/&gt;&lt;/object&gt;&lt;object type=&quot;3&quot; unique_id=&quot;10020&quot;&gt;&lt;property id=&quot;20148&quot; value=&quot;5&quot;/&gt;&lt;property id=&quot;20300&quot; value=&quot;Slide 15 - &amp;quot;Key Intersections of the Four Domains&amp;quot;&quot;/&gt;&lt;property id=&quot;20302&quot; value=&quot;0&quot;/&gt;&lt;property id=&quot;20303&quot; value=&quot;Jonathan P. Weiner, DrPH&quot;/&gt;&lt;property id=&quot;20307&quot; value=&quot;379&quot;/&gt;&lt;property id=&quot;20309&quot; value=&quot;10003&quot;/&gt;&lt;/object&gt;&lt;object type=&quot;3&quot; unique_id=&quot;10021&quot;&gt;&lt;property id=&quot;20148&quot; value=&quot;5&quot;/&gt;&lt;property id=&quot;20300&quot; value=&quot;Slide 16 - &amp;quot;The Intersections between the Four HIT Domains&amp;quot;&quot;/&gt;&lt;property id=&quot;20302&quot; value=&quot;0&quot;/&gt;&lt;property id=&quot;20303&quot; value=&quot;Jonathan P. Weiner, DrPH&quot;/&gt;&lt;property id=&quot;20307&quot; value=&quot;380&quot;/&gt;&lt;property id=&quot;20309&quot; value=&quot;10003&quot;/&gt;&lt;/object&gt;&lt;object type=&quot;3&quot; unique_id=&quot;10022&quot;&gt;&lt;property id=&quot;20148&quot; value=&quot;5&quot;/&gt;&lt;property id=&quot;20300&quot; value=&quot;Slide 17 - &amp;quot;The Intersections between the Four HIT Domains&amp;quot;&quot;/&gt;&lt;property id=&quot;20302&quot; value=&quot;0&quot;/&gt;&lt;property id=&quot;20303&quot; value=&quot;Jonathan P. Weiner, DrPH&quot;/&gt;&lt;property id=&quot;20307&quot; value=&quot;381&quot;/&gt;&lt;property id=&quot;20309&quot; value=&quot;10003&quot;/&gt;&lt;/object&gt;&lt;object type=&quot;3&quot; unique_id=&quot;10023&quot;&gt;&lt;property id=&quot;20148&quot; value=&quot;5&quot;/&gt;&lt;property id=&quot;20300&quot; value=&quot;Slide 18 - &amp;quot;The Intersections between the Four HIT Domains&amp;quot;&quot;/&gt;&lt;property id=&quot;20302&quot; value=&quot;0&quot;/&gt;&lt;property id=&quot;20303&quot; value=&quot;Jonathan P. Weiner, DrPH&quot;/&gt;&lt;property id=&quot;20307&quot; value=&quot;382&quot;/&gt;&lt;property id=&quot;20309&quot; value=&quot;10003&quot;/&gt;&lt;/object&gt;&lt;object type=&quot;3&quot; unique_id=&quot;10024&quot;&gt;&lt;property id=&quot;20148&quot; value=&quot;5&quot;/&gt;&lt;property id=&quot;20300&quot; value=&quot;Slide 19 - &amp;quot;The Intersections between the Four HIT Domains&amp;quot;&quot;/&gt;&lt;property id=&quot;20302&quot; value=&quot;0&quot;/&gt;&lt;property id=&quot;20303&quot; value=&quot;Jonathan P. Weiner, DrPH&quot;/&gt;&lt;property id=&quot;20307&quot; value=&quot;383&quot;/&gt;&lt;property id=&quot;20309&quot; value=&quot;10003&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54CAEEE6-D111-4F5B-98F5-26A4D5ECF4D1}"/>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2023A586-BAE3-481C-BE12-BAD318F2C46D}"/>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1DAF8822-0023-40D7-8D8B-980BD5735447}"/>
</p:tagLst>
</file>

<file path=ppt/theme/theme1.xml><?xml version="1.0" encoding="utf-8"?>
<a:theme xmlns:a="http://schemas.openxmlformats.org/drawingml/2006/main" name="JHSP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txDef>
      <a:spPr/>
      <a:bodyPr/>
      <a:lstStyle>
        <a:defPPr>
          <a:defRPr sz="1600" dirty="0" smtClean="0"/>
        </a:defPPr>
      </a:lstStyle>
    </a:txDef>
  </a:objectDefaults>
  <a:extraClrSchemeLst>
    <a:extraClrScheme>
      <a:clrScheme name="cip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p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p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p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p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p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p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p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p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p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p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p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ph 13">
        <a:dk1>
          <a:srgbClr val="000000"/>
        </a:dk1>
        <a:lt1>
          <a:srgbClr val="FFFFFF"/>
        </a:lt1>
        <a:dk2>
          <a:srgbClr val="1B4882"/>
        </a:dk2>
        <a:lt2>
          <a:srgbClr val="808080"/>
        </a:lt2>
        <a:accent1>
          <a:srgbClr val="847A15"/>
        </a:accent1>
        <a:accent2>
          <a:srgbClr val="7B3D89"/>
        </a:accent2>
        <a:accent3>
          <a:srgbClr val="FFFFFF"/>
        </a:accent3>
        <a:accent4>
          <a:srgbClr val="000000"/>
        </a:accent4>
        <a:accent5>
          <a:srgbClr val="C2BEAA"/>
        </a:accent5>
        <a:accent6>
          <a:srgbClr val="6F367C"/>
        </a:accent6>
        <a:hlink>
          <a:srgbClr val="A2A5C8"/>
        </a:hlink>
        <a:folHlink>
          <a:srgbClr val="99CC00"/>
        </a:folHlink>
      </a:clrScheme>
      <a:clrMap bg1="lt1" tx1="dk1" bg2="lt2" tx2="dk2" accent1="accent1" accent2="accent2" accent3="accent3" accent4="accent4" accent5="accent5" accent6="accent6" hlink="hlink" folHlink="folHlink"/>
    </a:extraClrScheme>
    <a:extraClrScheme>
      <a:clrScheme name="ciph 14">
        <a:dk1>
          <a:srgbClr val="000000"/>
        </a:dk1>
        <a:lt1>
          <a:srgbClr val="FFFFFF"/>
        </a:lt1>
        <a:dk2>
          <a:srgbClr val="3C2672"/>
        </a:dk2>
        <a:lt2>
          <a:srgbClr val="969696"/>
        </a:lt2>
        <a:accent1>
          <a:srgbClr val="906104"/>
        </a:accent1>
        <a:accent2>
          <a:srgbClr val="1F7B37"/>
        </a:accent2>
        <a:accent3>
          <a:srgbClr val="FFFFFF"/>
        </a:accent3>
        <a:accent4>
          <a:srgbClr val="000000"/>
        </a:accent4>
        <a:accent5>
          <a:srgbClr val="C6B7AA"/>
        </a:accent5>
        <a:accent6>
          <a:srgbClr val="1B6F31"/>
        </a:accent6>
        <a:hlink>
          <a:srgbClr val="CC3300"/>
        </a:hlink>
        <a:folHlink>
          <a:srgbClr val="E08500"/>
        </a:folHlink>
      </a:clrScheme>
      <a:clrMap bg1="lt1" tx1="dk1" bg2="lt2" tx2="dk2" accent1="accent1" accent2="accent2" accent3="accent3" accent4="accent4" accent5="accent5" accent6="accent6" hlink="hlink" folHlink="folHlink"/>
    </a:extraClrScheme>
    <a:extraClrScheme>
      <a:clrScheme name="ciph 15">
        <a:dk1>
          <a:srgbClr val="000000"/>
        </a:dk1>
        <a:lt1>
          <a:srgbClr val="FFFFFF"/>
        </a:lt1>
        <a:dk2>
          <a:srgbClr val="3C2672"/>
        </a:dk2>
        <a:lt2>
          <a:srgbClr val="969696"/>
        </a:lt2>
        <a:accent1>
          <a:srgbClr val="908B2A"/>
        </a:accent1>
        <a:accent2>
          <a:srgbClr val="136987"/>
        </a:accent2>
        <a:accent3>
          <a:srgbClr val="FFFFFF"/>
        </a:accent3>
        <a:accent4>
          <a:srgbClr val="000000"/>
        </a:accent4>
        <a:accent5>
          <a:srgbClr val="C6C4AC"/>
        </a:accent5>
        <a:accent6>
          <a:srgbClr val="105E7A"/>
        </a:accent6>
        <a:hlink>
          <a:srgbClr val="430086"/>
        </a:hlink>
        <a:folHlink>
          <a:srgbClr val="E08500"/>
        </a:folHlink>
      </a:clrScheme>
      <a:clrMap bg1="lt1" tx1="dk1" bg2="lt2" tx2="dk2" accent1="accent1" accent2="accent2" accent3="accent3" accent4="accent4" accent5="accent5" accent6="accent6" hlink="hlink" folHlink="folHlink"/>
    </a:extraClrScheme>
    <a:extraClrScheme>
      <a:clrScheme name="ciph 16">
        <a:dk1>
          <a:srgbClr val="000000"/>
        </a:dk1>
        <a:lt1>
          <a:srgbClr val="FFFFFF"/>
        </a:lt1>
        <a:dk2>
          <a:srgbClr val="3C2672"/>
        </a:dk2>
        <a:lt2>
          <a:srgbClr val="969696"/>
        </a:lt2>
        <a:accent1>
          <a:srgbClr val="908B2A"/>
        </a:accent1>
        <a:accent2>
          <a:srgbClr val="136987"/>
        </a:accent2>
        <a:accent3>
          <a:srgbClr val="FFFFFF"/>
        </a:accent3>
        <a:accent4>
          <a:srgbClr val="000000"/>
        </a:accent4>
        <a:accent5>
          <a:srgbClr val="C6C4AC"/>
        </a:accent5>
        <a:accent6>
          <a:srgbClr val="105E7A"/>
        </a:accent6>
        <a:hlink>
          <a:srgbClr val="241F5F"/>
        </a:hlink>
        <a:folHlink>
          <a:srgbClr val="E08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popHealthInfo</Template>
  <TotalTime>2806</TotalTime>
  <Words>4218</Words>
  <Application>Microsoft Office PowerPoint</Application>
  <PresentationFormat>On-screen Show (4:3)</PresentationFormat>
  <Paragraphs>793</Paragraphs>
  <Slides>81</Slides>
  <Notes>21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JHSPH</vt:lpstr>
      <vt:lpstr>Biomedical Informatics: Introduction and Definitions</vt:lpstr>
      <vt:lpstr>PowerPoint Presentation</vt:lpstr>
      <vt:lpstr>PowerPoint Presentation</vt:lpstr>
      <vt:lpstr>US Healthcare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Informatics Principles</vt:lpstr>
      <vt:lpstr>PowerPoint Presentation</vt:lpstr>
      <vt:lpstr>PowerPoint Presentation</vt:lpstr>
      <vt:lpstr>PowerPoint Presentation</vt:lpstr>
      <vt:lpstr>Health Informatics – Subdomains  Overlaps</vt:lpstr>
      <vt:lpstr>Health Informatics – Data Sources</vt:lpstr>
      <vt:lpstr>Health Informatics Systems</vt:lpstr>
      <vt:lpstr>Health Informatics – Systems</vt:lpstr>
      <vt:lpstr>Health Informatics – Systems  Researchers  Bioinformatics</vt:lpstr>
      <vt:lpstr>Health Informatics – Systems  Provider  EHRs / CPOE</vt:lpstr>
      <vt:lpstr>Health Informatics – Systems  Provider  LIS / RIS (PACS)</vt:lpstr>
      <vt:lpstr>Health Informatics – Systems  Patient/Consumer  PHR</vt:lpstr>
      <vt:lpstr>Health Informatics – Systems  Patient/Consumer  mHealth</vt:lpstr>
      <vt:lpstr>Health Informatics – Systems  Patient/Consumer  Telehealth</vt:lpstr>
      <vt:lpstr>Health Informatics – Systems  Payers  Claims / Predictive Modeling</vt:lpstr>
      <vt:lpstr>Health Informatics – Systems  Public/Government  Biosurveillance</vt:lpstr>
      <vt:lpstr>Health Informatics – Systems  Public/Government  HIEs</vt:lpstr>
      <vt:lpstr>PowerPoint Presentation</vt:lpstr>
      <vt:lpstr>Health Informatics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Informatics Use Cases</vt:lpstr>
      <vt:lpstr>PowerPoint Presentation</vt:lpstr>
      <vt:lpstr>PowerPoint Presentation</vt:lpstr>
      <vt:lpstr>PowerPoint Presentation</vt:lpstr>
      <vt:lpstr>PowerPoint Presentation</vt:lpstr>
      <vt:lpstr>PowerPoint Presentation</vt:lpstr>
      <vt:lpstr>PowerPoint Presentation</vt:lpstr>
      <vt:lpstr>Drivers</vt:lpstr>
      <vt:lpstr>PowerPoint Presentation</vt:lpstr>
      <vt:lpstr>PowerPoint Presentation</vt:lpstr>
      <vt:lpstr>Drivers – Incentive  EHR adoption [Meaningful Use] (cont.)</vt:lpstr>
      <vt:lpstr>Drivers – Mandate  Accountable Care Organizations (ACO)</vt:lpstr>
      <vt:lpstr>Drivers – Mandate  Policy Mandates and IT Systems</vt:lpstr>
      <vt:lpstr>PowerPoint Presentation</vt:lpstr>
      <vt:lpstr>Drivers – Facilitate  Data Standards</vt:lpstr>
      <vt:lpstr>Common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Population Health Informatics and Health IT</dc:title>
  <dc:creator>Hadi Kharrazi</dc:creator>
  <cp:lastModifiedBy>Hadi Kharrazi</cp:lastModifiedBy>
  <cp:revision>254</cp:revision>
  <cp:lastPrinted>2011-11-15T18:55:20Z</cp:lastPrinted>
  <dcterms:created xsi:type="dcterms:W3CDTF">2012-10-15T19:05:02Z</dcterms:created>
  <dcterms:modified xsi:type="dcterms:W3CDTF">2015-06-05T15:31:22Z</dcterms:modified>
</cp:coreProperties>
</file>