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9" r:id="rId1"/>
  </p:sldMasterIdLst>
  <p:notesMasterIdLst>
    <p:notesMasterId r:id="rId79"/>
  </p:notesMasterIdLst>
  <p:handoutMasterIdLst>
    <p:handoutMasterId r:id="rId80"/>
  </p:handoutMasterIdLst>
  <p:sldIdLst>
    <p:sldId id="371" r:id="rId2"/>
    <p:sldId id="425" r:id="rId3"/>
    <p:sldId id="549" r:id="rId4"/>
    <p:sldId id="557" r:id="rId5"/>
    <p:sldId id="558" r:id="rId6"/>
    <p:sldId id="699" r:id="rId7"/>
    <p:sldId id="559" r:id="rId8"/>
    <p:sldId id="560" r:id="rId9"/>
    <p:sldId id="561" r:id="rId10"/>
    <p:sldId id="562" r:id="rId11"/>
    <p:sldId id="563" r:id="rId12"/>
    <p:sldId id="704" r:id="rId13"/>
    <p:sldId id="565" r:id="rId14"/>
    <p:sldId id="566" r:id="rId15"/>
    <p:sldId id="567" r:id="rId16"/>
    <p:sldId id="705" r:id="rId17"/>
    <p:sldId id="569" r:id="rId18"/>
    <p:sldId id="706" r:id="rId19"/>
    <p:sldId id="707" r:id="rId20"/>
    <p:sldId id="708" r:id="rId21"/>
    <p:sldId id="575" r:id="rId22"/>
    <p:sldId id="709" r:id="rId23"/>
    <p:sldId id="710" r:id="rId24"/>
    <p:sldId id="697" r:id="rId25"/>
    <p:sldId id="711" r:id="rId26"/>
    <p:sldId id="579" r:id="rId27"/>
    <p:sldId id="712" r:id="rId28"/>
    <p:sldId id="581" r:id="rId29"/>
    <p:sldId id="713" r:id="rId30"/>
    <p:sldId id="583" r:id="rId31"/>
    <p:sldId id="714" r:id="rId32"/>
    <p:sldId id="585" r:id="rId33"/>
    <p:sldId id="587" r:id="rId34"/>
    <p:sldId id="588" r:id="rId35"/>
    <p:sldId id="595" r:id="rId36"/>
    <p:sldId id="597" r:id="rId37"/>
    <p:sldId id="598" r:id="rId38"/>
    <p:sldId id="599" r:id="rId39"/>
    <p:sldId id="600" r:id="rId40"/>
    <p:sldId id="601" r:id="rId41"/>
    <p:sldId id="602" r:id="rId42"/>
    <p:sldId id="620" r:id="rId43"/>
    <p:sldId id="621" r:id="rId44"/>
    <p:sldId id="622" r:id="rId45"/>
    <p:sldId id="623" r:id="rId46"/>
    <p:sldId id="624" r:id="rId47"/>
    <p:sldId id="715" r:id="rId48"/>
    <p:sldId id="630" r:id="rId49"/>
    <p:sldId id="631" r:id="rId50"/>
    <p:sldId id="632" r:id="rId51"/>
    <p:sldId id="633" r:id="rId52"/>
    <p:sldId id="634" r:id="rId53"/>
    <p:sldId id="635" r:id="rId54"/>
    <p:sldId id="636" r:id="rId55"/>
    <p:sldId id="637" r:id="rId56"/>
    <p:sldId id="638" r:id="rId57"/>
    <p:sldId id="639" r:id="rId58"/>
    <p:sldId id="658" r:id="rId59"/>
    <p:sldId id="659" r:id="rId60"/>
    <p:sldId id="660" r:id="rId61"/>
    <p:sldId id="661" r:id="rId62"/>
    <p:sldId id="662" r:id="rId63"/>
    <p:sldId id="663" r:id="rId64"/>
    <p:sldId id="664" r:id="rId65"/>
    <p:sldId id="665" r:id="rId66"/>
    <p:sldId id="672" r:id="rId67"/>
    <p:sldId id="673" r:id="rId68"/>
    <p:sldId id="674" r:id="rId69"/>
    <p:sldId id="675" r:id="rId70"/>
    <p:sldId id="676" r:id="rId71"/>
    <p:sldId id="716" r:id="rId72"/>
    <p:sldId id="717" r:id="rId73"/>
    <p:sldId id="718" r:id="rId74"/>
    <p:sldId id="556" r:id="rId75"/>
    <p:sldId id="527" r:id="rId76"/>
    <p:sldId id="543" r:id="rId77"/>
    <p:sldId id="546" r:id="rId78"/>
  </p:sldIdLst>
  <p:sldSz cx="9144000" cy="6858000" type="screen4x3"/>
  <p:notesSz cx="7010400" cy="9296400"/>
  <p:custDataLst>
    <p:tags r:id="rId8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521415D9-36F7-43E2-AB2F-B90AF26B5E84}">
      <p14:sectionLst xmlns:p14="http://schemas.microsoft.com/office/powerpoint/2010/main">
        <p14:section name="Title" id="{FDCA70CB-F953-4C41-A2F7-0E319EFA0E0D}">
          <p14:sldIdLst>
            <p14:sldId id="371"/>
            <p14:sldId id="425"/>
          </p14:sldIdLst>
        </p14:section>
        <p14:section name="Networking" id="{25C98C26-F02D-4ACB-8185-F64376DA1BAC}">
          <p14:sldIdLst>
            <p14:sldId id="549"/>
            <p14:sldId id="557"/>
            <p14:sldId id="558"/>
            <p14:sldId id="699"/>
            <p14:sldId id="559"/>
            <p14:sldId id="560"/>
            <p14:sldId id="561"/>
            <p14:sldId id="562"/>
            <p14:sldId id="563"/>
            <p14:sldId id="704"/>
            <p14:sldId id="565"/>
            <p14:sldId id="566"/>
            <p14:sldId id="567"/>
            <p14:sldId id="705"/>
            <p14:sldId id="569"/>
            <p14:sldId id="706"/>
            <p14:sldId id="707"/>
            <p14:sldId id="708"/>
            <p14:sldId id="575"/>
            <p14:sldId id="709"/>
            <p14:sldId id="710"/>
          </p14:sldIdLst>
        </p14:section>
        <p14:section name="Web Server" id="{E77B228D-8B89-42A4-ABE2-34EDF0182CEE}">
          <p14:sldIdLst>
            <p14:sldId id="697"/>
            <p14:sldId id="711"/>
            <p14:sldId id="579"/>
            <p14:sldId id="712"/>
            <p14:sldId id="581"/>
            <p14:sldId id="713"/>
            <p14:sldId id="583"/>
            <p14:sldId id="714"/>
            <p14:sldId id="585"/>
            <p14:sldId id="587"/>
            <p14:sldId id="588"/>
            <p14:sldId id="595"/>
            <p14:sldId id="597"/>
            <p14:sldId id="598"/>
            <p14:sldId id="599"/>
            <p14:sldId id="600"/>
            <p14:sldId id="601"/>
            <p14:sldId id="602"/>
            <p14:sldId id="620"/>
            <p14:sldId id="621"/>
            <p14:sldId id="622"/>
            <p14:sldId id="623"/>
            <p14:sldId id="624"/>
          </p14:sldIdLst>
        </p14:section>
        <p14:section name="Databases" id="{22C0270F-BE9E-4494-AFEE-CD838C6F99DE}">
          <p14:sldIdLst>
            <p14:sldId id="715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58"/>
            <p14:sldId id="659"/>
            <p14:sldId id="660"/>
            <p14:sldId id="661"/>
            <p14:sldId id="662"/>
            <p14:sldId id="663"/>
            <p14:sldId id="664"/>
            <p14:sldId id="665"/>
            <p14:sldId id="672"/>
            <p14:sldId id="673"/>
            <p14:sldId id="674"/>
            <p14:sldId id="675"/>
            <p14:sldId id="676"/>
            <p14:sldId id="716"/>
            <p14:sldId id="717"/>
            <p14:sldId id="718"/>
          </p14:sldIdLst>
        </p14:section>
        <p14:section name="Additional Resources" id="{96F95620-9497-4A05-9050-DAC030001FBB}">
          <p14:sldIdLst>
            <p14:sldId id="556"/>
            <p14:sldId id="527"/>
            <p14:sldId id="543"/>
            <p14:sldId id="54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scaleToFitPaper="1" frameSlides="1"/>
  <p:clrMru>
    <a:srgbClr val="FFFFFF"/>
    <a:srgbClr val="FAE866"/>
    <a:srgbClr val="214C69"/>
    <a:srgbClr val="927AAE"/>
    <a:srgbClr val="604A7B"/>
    <a:srgbClr val="0782A9"/>
    <a:srgbClr val="0099CC"/>
    <a:srgbClr val="006699"/>
    <a:srgbClr val="C00000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4701" autoAdjust="0"/>
  </p:normalViewPr>
  <p:slideViewPr>
    <p:cSldViewPr snapToGrid="0">
      <p:cViewPr>
        <p:scale>
          <a:sx n="75" d="100"/>
          <a:sy n="75" d="100"/>
        </p:scale>
        <p:origin x="-540" y="-3276"/>
      </p:cViewPr>
      <p:guideLst>
        <p:guide orient="horz" pos="2160"/>
        <p:guide orient="horz" pos="4200"/>
        <p:guide orient="horz" pos="4008"/>
        <p:guide pos="2880"/>
        <p:guide pos="320"/>
        <p:guide pos="5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2865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1">
                <a:latin typeface="Trebuchet MS"/>
                <a:ea typeface="ＭＳ Ｐゴシック" charset="-128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Introduction to Population Health Informatics and Health IT: Jonathan P. Weiner, </a:t>
            </a:r>
            <a:r>
              <a:rPr lang="en-US" err="1"/>
              <a:t>DrPH</a:t>
            </a: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rebuchet MS" pitchFamily="-84" charset="0"/>
              </a:defRPr>
            </a:lvl1pPr>
          </a:lstStyle>
          <a:p>
            <a:fld id="{5306E4AD-CC06-6949-8372-EAE412EE4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24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6045296-505D-2543-BD0A-56002446BC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8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126F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jhsph_Logo_Whit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0500" y="158750"/>
            <a:ext cx="39687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jhsph_Logo_Whit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0500" y="158750"/>
            <a:ext cx="39687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 flipV="1">
            <a:off x="474663" y="4271963"/>
            <a:ext cx="8669337" cy="18288"/>
          </a:xfrm>
          <a:prstGeom prst="rect">
            <a:avLst/>
          </a:prstGeom>
          <a:solidFill>
            <a:srgbClr val="FFFAD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4663" y="4521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0"/>
              </a:spcBef>
              <a:buFont typeface="Wingdings" pitchFamily="-111" charset="2"/>
              <a:buNone/>
              <a:defRPr sz="2400">
                <a:solidFill>
                  <a:srgbClr val="FFFAD5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74663" y="29210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24363" y="158750"/>
            <a:ext cx="4613275" cy="461665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>
              <a:defRPr lang="en-US" sz="1200" b="1" i="1" kern="12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>
              <a:defRPr lang="en-US" sz="2400" kern="1200" smtClean="0"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>
              <a:defRPr lang="en-US" sz="2400" kern="1200" smtClean="0"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>
              <a:defRPr lang="en-US" sz="2400" kern="1200" smtClean="0"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>
              <a:defRPr lang="en-US" sz="2400" kern="1200"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en-US" dirty="0" smtClean="0"/>
              <a:t>Location of the Presentation</a:t>
            </a:r>
          </a:p>
          <a:p>
            <a:pPr lvl="0" algn="r">
              <a:spcBef>
                <a:spcPct val="0"/>
              </a:spcBef>
            </a:pPr>
            <a:r>
              <a:rPr lang="en-US" dirty="0" smtClean="0"/>
              <a:t>MMM DD YYYY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605928"/>
            <a:ext cx="8534400" cy="36613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  <a:sym typeface="Wingdings" panose="05000000000000000000" pitchFamily="2" charset="2"/>
              </a:defRPr>
            </a:lvl1pPr>
          </a:lstStyle>
          <a:p>
            <a:r>
              <a:rPr lang="fr-FR" dirty="0" smtClean="0"/>
              <a:t>Section 1  Section 1-1  Section 1-1-1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9730"/>
            <a:ext cx="8534400" cy="5096433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j-lt"/>
              </a:defRPr>
            </a:lvl1pPr>
            <a:lvl2pPr marL="857250" indent="-393700">
              <a:buSzPct val="90000"/>
              <a:buFont typeface="Courier New" panose="02070309020205020404" pitchFamily="49" charset="0"/>
              <a:buChar char="o"/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3175" y="0"/>
            <a:ext cx="9151938" cy="413657"/>
          </a:xfrm>
          <a:prstGeom prst="rect">
            <a:avLst/>
          </a:prstGeom>
          <a:solidFill>
            <a:srgbClr val="126F9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ctr">
              <a:defRPr/>
            </a:pPr>
            <a:endParaRPr lang="en-US" sz="1900" b="1">
              <a:solidFill>
                <a:schemeClr val="bg1"/>
              </a:solidFill>
              <a:latin typeface="Myriad Pro SemiC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3175" y="6444343"/>
            <a:ext cx="9151938" cy="413657"/>
          </a:xfrm>
          <a:prstGeom prst="rect">
            <a:avLst/>
          </a:prstGeom>
          <a:solidFill>
            <a:srgbClr val="126F9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ctr">
              <a:defRPr/>
            </a:pPr>
            <a:endParaRPr lang="en-US" sz="1900" b="1">
              <a:solidFill>
                <a:schemeClr val="bg1"/>
              </a:solidFill>
              <a:latin typeface="Myriad Pro SemiC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7970" y="6542882"/>
            <a:ext cx="56823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1200" dirty="0" smtClean="0">
                <a:solidFill>
                  <a:srgbClr val="B2B2B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© Hadi Kharrazi @ JHSPH</a:t>
            </a:r>
            <a:r>
              <a:rPr lang="en-US" sz="900" kern="1200" baseline="0" dirty="0" smtClean="0">
                <a:solidFill>
                  <a:srgbClr val="B2B2B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-HPM</a:t>
            </a:r>
            <a:endParaRPr lang="en-US" sz="900" kern="1200" dirty="0">
              <a:solidFill>
                <a:srgbClr val="B2B2B2"/>
              </a:solidFill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6669527" y="152400"/>
            <a:ext cx="238398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aseline="0" dirty="0" smtClean="0">
                <a:solidFill>
                  <a:srgbClr val="B2B2B2"/>
                </a:solidFill>
                <a:latin typeface="+mj-lt"/>
                <a:cs typeface="Arial" charset="0"/>
              </a:rPr>
              <a:t>Computer Systems and the Web/Databases</a:t>
            </a:r>
            <a:endParaRPr lang="en-US" sz="900" dirty="0">
              <a:solidFill>
                <a:srgbClr val="B2B2B2"/>
              </a:solidFill>
              <a:latin typeface="+mj-lt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8513" y="6542882"/>
            <a:ext cx="5969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en-US" sz="900" smtClean="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3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4" r:id="rId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  <a:ea typeface="ＭＳ Ｐゴシック" pitchFamily="-111" charset="-128"/>
          <a:cs typeface="ＭＳ Ｐゴシック" pitchFamily="-11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  <a:ea typeface="ＭＳ Ｐゴシック" pitchFamily="-111" charset="-128"/>
          <a:cs typeface="ＭＳ Ｐゴシック" pitchFamily="-11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  <a:ea typeface="ＭＳ Ｐゴシック" pitchFamily="-111" charset="-128"/>
          <a:cs typeface="ＭＳ Ｐゴシック" pitchFamily="-11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</a:defRPr>
      </a:lvl9pPr>
    </p:titleStyle>
    <p:bodyStyle>
      <a:lvl1pPr marL="349250" indent="-349250" algn="l" rtl="0" eaLnBrk="1" fontAlgn="base" hangingPunct="1">
        <a:spcBef>
          <a:spcPct val="155000"/>
        </a:spcBef>
        <a:spcAft>
          <a:spcPct val="0"/>
        </a:spcAft>
        <a:buClr>
          <a:srgbClr val="126F90"/>
        </a:buClr>
        <a:buSzPct val="70000"/>
        <a:buFont typeface="Wingdings" pitchFamily="-84" charset="2"/>
        <a:buChar char="n"/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57250" indent="-393700" algn="l" rtl="0" eaLnBrk="1" fontAlgn="base" hangingPunct="1">
        <a:spcBef>
          <a:spcPct val="25000"/>
        </a:spcBef>
        <a:spcAft>
          <a:spcPct val="0"/>
        </a:spcAft>
        <a:buClr>
          <a:srgbClr val="126F90"/>
        </a:buClr>
        <a:buSzPct val="140000"/>
        <a:buFont typeface="Symbol" pitchFamily="-84" charset="2"/>
        <a:buChar char=""/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428750" indent="-349250" algn="l" rtl="0" eaLnBrk="1" fontAlgn="base" hangingPunct="1">
        <a:spcBef>
          <a:spcPct val="25000"/>
        </a:spcBef>
        <a:spcAft>
          <a:spcPct val="0"/>
        </a:spcAft>
        <a:buClr>
          <a:srgbClr val="126F90"/>
        </a:buClr>
        <a:buSzPct val="70000"/>
        <a:buFont typeface="Wingdings 3" pitchFamily="-84" charset="2"/>
        <a:buChar char="u"/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2063750" indent="-349250" algn="l" rtl="0" eaLnBrk="1" fontAlgn="base" hangingPunct="1">
        <a:spcBef>
          <a:spcPct val="25000"/>
        </a:spcBef>
        <a:spcAft>
          <a:spcPct val="0"/>
        </a:spcAft>
        <a:buClr>
          <a:srgbClr val="126F90"/>
        </a:buClr>
        <a:buSzPct val="125000"/>
        <a:buFont typeface="Symbol" pitchFamily="-84" charset="2"/>
        <a:buChar char=""/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571750" indent="-285750" algn="l" rtl="0" eaLnBrk="1" fontAlgn="base" hangingPunct="1">
        <a:spcBef>
          <a:spcPct val="25000"/>
        </a:spcBef>
        <a:spcAft>
          <a:spcPct val="0"/>
        </a:spcAft>
        <a:buClr>
          <a:srgbClr val="126F90"/>
        </a:buClr>
        <a:buSzPct val="70000"/>
        <a:buFont typeface="Wingdings" pitchFamily="-84" charset="2"/>
        <a:buChar char="l"/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3028950" indent="-28575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70000"/>
        <a:buFont typeface="Wingdings" pitchFamily="-108" charset="2"/>
        <a:buChar char="l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3486150" indent="-28575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70000"/>
        <a:buFont typeface="Wingdings" pitchFamily="-108" charset="2"/>
        <a:buChar char="l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943350" indent="-28575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70000"/>
        <a:buFont typeface="Wingdings" pitchFamily="-108" charset="2"/>
        <a:buChar char="l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4400550" indent="-28575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70000"/>
        <a:buFont typeface="Wingdings" pitchFamily="-108" charset="2"/>
        <a:buChar char="l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5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latin typeface="+mj-lt"/>
                <a:ea typeface="ＭＳ Ｐゴシック" pitchFamily="-84" charset="-128"/>
                <a:cs typeface="ＭＳ Ｐゴシック" pitchFamily="-84" charset="-128"/>
              </a:rPr>
              <a:t>Hadi </a:t>
            </a:r>
            <a:r>
              <a:rPr lang="en-US" sz="200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Kharrazi </a:t>
            </a:r>
            <a:r>
              <a:rPr lang="en-US" sz="1200" i="1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MHI MD </a:t>
            </a:r>
            <a:r>
              <a:rPr lang="en-US" sz="1200" i="1" dirty="0">
                <a:latin typeface="+mj-lt"/>
                <a:ea typeface="ＭＳ Ｐゴシック" pitchFamily="-84" charset="-128"/>
                <a:cs typeface="ＭＳ Ｐゴシック" pitchFamily="-84" charset="-128"/>
              </a:rPr>
              <a:t>PhD</a:t>
            </a:r>
            <a:br>
              <a:rPr lang="en-US" sz="1200" i="1" dirty="0">
                <a:latin typeface="+mj-lt"/>
                <a:ea typeface="ＭＳ Ｐゴシック" pitchFamily="-84" charset="-128"/>
                <a:cs typeface="ＭＳ Ｐゴシック" pitchFamily="-84" charset="-128"/>
              </a:rPr>
            </a:br>
            <a:endParaRPr lang="en-US" sz="200" i="1" dirty="0">
              <a:latin typeface="+mj-lt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z="1800" i="1" dirty="0">
                <a:latin typeface="+mj-lt"/>
                <a:ea typeface="ＭＳ Ｐゴシック" pitchFamily="-84" charset="-128"/>
                <a:cs typeface="ＭＳ Ｐゴシック" pitchFamily="-84" charset="-128"/>
              </a:rPr>
              <a:t>kharrazi@jhu.edu</a:t>
            </a:r>
          </a:p>
          <a:p>
            <a:endParaRPr lang="en-US" sz="1200" dirty="0" smtClean="0">
              <a:latin typeface="+mj-lt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z="180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Johns </a:t>
            </a:r>
            <a:r>
              <a:rPr lang="en-US" sz="1800" dirty="0">
                <a:latin typeface="+mj-lt"/>
                <a:ea typeface="ＭＳ Ｐゴシック" pitchFamily="-84" charset="-128"/>
                <a:cs typeface="ＭＳ Ｐゴシック" pitchFamily="-84" charset="-128"/>
              </a:rPr>
              <a:t>Hopkins </a:t>
            </a:r>
            <a:r>
              <a:rPr lang="en-US" sz="180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University</a:t>
            </a:r>
          </a:p>
          <a:p>
            <a:r>
              <a:rPr lang="en-US" sz="1600" i="1" dirty="0" smtClean="0">
                <a:latin typeface="+mj-lt"/>
                <a:ea typeface="ＭＳ Ｐゴシック" pitchFamily="-84" charset="-128"/>
                <a:cs typeface="ＭＳ Ｐゴシック" pitchFamily="-84" charset="-128"/>
                <a:sym typeface="Wingdings"/>
              </a:rPr>
              <a:t> </a:t>
            </a:r>
            <a:r>
              <a:rPr lang="en-US" sz="1600" i="1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School of Public Health</a:t>
            </a:r>
          </a:p>
          <a:p>
            <a:r>
              <a:rPr lang="en-US" sz="1600" i="1" dirty="0">
                <a:latin typeface="+mj-lt"/>
                <a:ea typeface="ＭＳ Ｐゴシック" pitchFamily="-84" charset="-128"/>
                <a:cs typeface="ＭＳ Ｐゴシック" pitchFamily="-84" charset="-128"/>
                <a:sym typeface="Wingdings"/>
              </a:rPr>
              <a:t> </a:t>
            </a:r>
            <a:r>
              <a:rPr lang="en-US" sz="1600" i="1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School of Medicine</a:t>
            </a:r>
            <a:endParaRPr lang="en-US" sz="1600" i="1" dirty="0">
              <a:latin typeface="+mj-lt"/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sz="100" i="1" dirty="0">
              <a:latin typeface="+mj-lt"/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4662" y="3483428"/>
            <a:ext cx="8537453" cy="580571"/>
          </a:xfrm>
        </p:spPr>
        <p:txBody>
          <a:bodyPr/>
          <a:lstStyle/>
          <a:p>
            <a:r>
              <a:rPr lang="en-US" sz="2800" dirty="0"/>
              <a:t>Computer Systems and </a:t>
            </a:r>
            <a:r>
              <a:rPr lang="en-US" sz="2800" dirty="0" smtClean="0"/>
              <a:t>the Web/Databases</a:t>
            </a:r>
            <a:endParaRPr lang="en-US" sz="2800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24363" y="158750"/>
            <a:ext cx="4613275" cy="46166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latin typeface="+mj-lt"/>
              </a:rPr>
              <a:t>Summer Institute / HIT Series</a:t>
            </a:r>
            <a:endParaRPr lang="en-US" dirty="0">
              <a:latin typeface="+mj-lt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7165731" y="6323623"/>
            <a:ext cx="1846385" cy="402492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111" charset="2"/>
              <a:buNone/>
              <a:defRPr sz="2400">
                <a:solidFill>
                  <a:srgbClr val="FFFAD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57250" indent="-393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40000"/>
              <a:buFont typeface="Symbol" pitchFamily="-84" charset="2"/>
              <a:buChar char="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428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 3" pitchFamily="-84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2063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25000"/>
              <a:buFont typeface="Symbol" pitchFamily="-84" charset="2"/>
              <a:buChar char="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5717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l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3028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34861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9433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44005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algn="r"/>
            <a:r>
              <a:rPr lang="en-US" sz="1200" i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1.5 </a:t>
            </a:r>
            <a:r>
              <a:rPr lang="en-US" sz="1200" i="1" kern="0" dirty="0" err="1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hrs</a:t>
            </a:r>
            <a:r>
              <a:rPr lang="en-US" sz="1200" i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 / ~75 slides</a:t>
            </a:r>
            <a:endParaRPr lang="en-US" sz="1200" i="1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6384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b="1" dirty="0"/>
              <a:t>Ring topology</a:t>
            </a:r>
            <a:br>
              <a:rPr lang="en-US" altLang="en-US" sz="2000" b="1" dirty="0"/>
            </a:br>
            <a:endParaRPr lang="en-US" altLang="en-US" sz="2000" b="1" dirty="0"/>
          </a:p>
          <a:p>
            <a:pPr lvl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The workstations are connected in a </a:t>
            </a:r>
            <a:r>
              <a:rPr lang="en-US" altLang="en-US" sz="20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closed loop </a:t>
            </a:r>
            <a:r>
              <a:rPr lang="en-US" altLang="en-US" sz="2000" dirty="0" smtClean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configuration</a:t>
            </a: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Adjacent pairs of workstations are </a:t>
            </a:r>
            <a:r>
              <a:rPr lang="en-US" altLang="en-US" sz="20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directly </a:t>
            </a:r>
            <a:r>
              <a:rPr lang="en-US" altLang="en-US" sz="2000" dirty="0" smtClean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connected</a:t>
            </a:r>
            <a:endParaRPr lang="en-US" altLang="en-US" sz="2000" dirty="0">
              <a:solidFill>
                <a:srgbClr val="FF0000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Other pairs of workstations are indirectly connected, the data passing through one or more </a:t>
            </a:r>
            <a:r>
              <a:rPr lang="en-US" altLang="en-US" sz="20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intermediate </a:t>
            </a:r>
            <a:r>
              <a:rPr lang="en-US" altLang="en-US" sz="2000" dirty="0" smtClean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nodes</a:t>
            </a:r>
            <a:endParaRPr lang="en-US" altLang="en-US" sz="2000" dirty="0">
              <a:solidFill>
                <a:srgbClr val="FF0000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9219" name="Picture 4" descr="ring-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1647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Networking </a:t>
            </a:r>
            <a:r>
              <a:rPr lang="en-US" altLang="en-US" dirty="0" smtClean="0"/>
              <a:t>Overview</a:t>
            </a:r>
            <a:r>
              <a:rPr lang="en-US" altLang="en-US" dirty="0"/>
              <a:t>  Topology</a:t>
            </a:r>
            <a:r>
              <a:rPr lang="en-US" altLang="en-US" dirty="0" smtClean="0"/>
              <a:t> </a:t>
            </a:r>
            <a:r>
              <a:rPr lang="en-US" altLang="en-US" sz="1400" b="0" dirty="0"/>
              <a:t>(cont.)</a:t>
            </a:r>
            <a:endParaRPr lang="en-US" altLang="en-US" sz="1600" b="1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92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b="1" dirty="0"/>
              <a:t>Hybrid topologies</a:t>
            </a:r>
            <a:br>
              <a:rPr lang="en-US" altLang="en-US" sz="2000" b="1" dirty="0"/>
            </a:br>
            <a:endParaRPr lang="en-US" altLang="en-US" sz="2000" b="1" dirty="0"/>
          </a:p>
          <a:p>
            <a:pPr lvl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Mesh network</a:t>
            </a: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: each workstation is connected directly to each of the others 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Tree network</a:t>
            </a: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: uses two or more star networks connected together. A tree network is a bus network of star </a:t>
            </a: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networks</a:t>
            </a: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0243" name="Picture 4" descr="mesh-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43350"/>
            <a:ext cx="1587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tree-ne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943350"/>
            <a:ext cx="29146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Networking </a:t>
            </a:r>
            <a:r>
              <a:rPr lang="en-US" altLang="en-US" dirty="0" smtClean="0"/>
              <a:t>Overview</a:t>
            </a:r>
            <a:r>
              <a:rPr lang="en-US" altLang="en-US" dirty="0"/>
              <a:t>  Topology</a:t>
            </a:r>
            <a:r>
              <a:rPr lang="en-US" altLang="en-US" dirty="0" smtClean="0"/>
              <a:t> </a:t>
            </a:r>
            <a:r>
              <a:rPr lang="en-US" altLang="en-US" sz="1400" b="0" dirty="0"/>
              <a:t>(cont.)</a:t>
            </a:r>
            <a:endParaRPr lang="en-US" altLang="en-US" sz="1600" b="1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3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87363"/>
            <a:ext cx="8882063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6" y="6029041"/>
            <a:ext cx="8534400" cy="366137"/>
          </a:xfrm>
        </p:spPr>
        <p:txBody>
          <a:bodyPr/>
          <a:lstStyle/>
          <a:p>
            <a:pPr algn="r"/>
            <a:r>
              <a:rPr lang="en-US" dirty="0" smtClean="0"/>
              <a:t>IP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274516" y="4084515"/>
            <a:ext cx="1274885" cy="1274885"/>
          </a:xfrm>
          <a:prstGeom prst="ellipse">
            <a:avLst/>
          </a:prstGeom>
          <a:solidFill>
            <a:srgbClr val="FFFFFF">
              <a:alpha val="8000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+mj-lt"/>
              </a:rPr>
              <a:t>IP Address</a:t>
            </a:r>
            <a:br>
              <a:rPr lang="en-US" sz="1200" b="1" dirty="0" smtClean="0">
                <a:latin typeface="+mj-lt"/>
              </a:rPr>
            </a:br>
            <a:r>
              <a:rPr lang="en-US" sz="1200" b="1" dirty="0" smtClean="0">
                <a:latin typeface="+mj-lt"/>
              </a:rPr>
              <a:t>129.173.66.101</a:t>
            </a:r>
            <a:endParaRPr lang="en-US" sz="1200" b="1" dirty="0">
              <a:latin typeface="+mj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620000" y="2039815"/>
            <a:ext cx="1274885" cy="1274885"/>
          </a:xfrm>
          <a:prstGeom prst="ellipse">
            <a:avLst/>
          </a:prstGeom>
          <a:solidFill>
            <a:srgbClr val="FFFFFF">
              <a:alpha val="8000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+mj-lt"/>
              </a:rPr>
              <a:t>IP Address</a:t>
            </a:r>
            <a:br>
              <a:rPr lang="en-US" sz="1200" b="1" dirty="0" smtClean="0">
                <a:latin typeface="+mj-lt"/>
              </a:rPr>
            </a:br>
            <a:r>
              <a:rPr lang="en-US" sz="1200" b="1" dirty="0" smtClean="0">
                <a:latin typeface="+mj-lt"/>
              </a:rPr>
              <a:t>167.18.162.162</a:t>
            </a:r>
            <a:endParaRPr lang="en-US" sz="1200" b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0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93230"/>
            <a:ext cx="8534400" cy="5096433"/>
          </a:xfrm>
        </p:spPr>
        <p:txBody>
          <a:bodyPr/>
          <a:lstStyle/>
          <a:p>
            <a:pPr>
              <a:spcBef>
                <a:spcPct val="20000"/>
              </a:spcBef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b="1" dirty="0"/>
              <a:t>IP </a:t>
            </a:r>
            <a:r>
              <a:rPr lang="en-US" altLang="en-US" sz="2000" b="1" dirty="0" smtClean="0"/>
              <a:t>Address</a:t>
            </a:r>
            <a:r>
              <a:rPr lang="en-US" altLang="en-US" sz="2000" b="1" dirty="0"/>
              <a:t/>
            </a:r>
            <a:br>
              <a:rPr lang="en-US" altLang="en-US" sz="2000" b="1" dirty="0"/>
            </a:br>
            <a:endParaRPr lang="en-US" altLang="en-US" sz="2000" b="1" dirty="0"/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Every machine on the Internet has a </a:t>
            </a:r>
            <a:r>
              <a:rPr lang="en-US" altLang="en-US" sz="20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unique identifying number</a:t>
            </a: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, called an IP Address</a:t>
            </a: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A typical IP address looks like this: 216.27.61.137 </a:t>
            </a: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To make it easier for humans to remember, IP addresses are normally expressed in decimal format as a "</a:t>
            </a:r>
            <a:r>
              <a:rPr lang="en-US" altLang="en-US" sz="20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dotted decimal number</a:t>
            </a: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" like the one above</a:t>
            </a: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Computers communicate in binary form: </a:t>
            </a: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216.27.61.137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The </a:t>
            </a: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same IP address in </a:t>
            </a: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binary:</a:t>
            </a:r>
            <a:b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11011000.00011011.00111101.10001001 </a:t>
            </a: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Networking </a:t>
            </a:r>
            <a:r>
              <a:rPr lang="en-US" altLang="en-US" dirty="0" smtClean="0"/>
              <a:t>Overview</a:t>
            </a:r>
            <a:r>
              <a:rPr lang="en-US" altLang="en-US" dirty="0"/>
              <a:t>  </a:t>
            </a:r>
            <a:r>
              <a:rPr lang="en-US" altLang="en-US" dirty="0" smtClean="0"/>
              <a:t>IP Address </a:t>
            </a:r>
            <a:r>
              <a:rPr lang="en-US" altLang="en-US" sz="1400" b="0" dirty="0"/>
              <a:t>(cont.)</a:t>
            </a:r>
            <a:endParaRPr lang="en-US" altLang="en-US" sz="1600" b="1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91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Networking </a:t>
            </a:r>
            <a:r>
              <a:rPr lang="en-US" altLang="en-US" dirty="0" smtClean="0"/>
              <a:t>Overview</a:t>
            </a:r>
            <a:r>
              <a:rPr lang="en-US" altLang="en-US" dirty="0"/>
              <a:t>  IP Address</a:t>
            </a:r>
            <a:r>
              <a:rPr lang="en-US" altLang="en-US" dirty="0" smtClean="0"/>
              <a:t> </a:t>
            </a:r>
            <a:r>
              <a:rPr lang="en-US" altLang="en-US" sz="1400" b="0" dirty="0"/>
              <a:t>(cont.)</a:t>
            </a:r>
            <a:endParaRPr lang="en-US" altLang="en-US" sz="1600" b="1" i="1" dirty="0" smtClean="0">
              <a:latin typeface="Verdan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80530"/>
            <a:ext cx="8534400" cy="5096433"/>
          </a:xfrm>
        </p:spPr>
        <p:txBody>
          <a:bodyPr/>
          <a:lstStyle/>
          <a:p>
            <a:pPr>
              <a:spcBef>
                <a:spcPct val="20000"/>
              </a:spcBef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b="1" dirty="0"/>
              <a:t>IP </a:t>
            </a:r>
            <a:r>
              <a:rPr lang="en-US" altLang="en-US" sz="2000" b="1" dirty="0" smtClean="0"/>
              <a:t>Address</a:t>
            </a:r>
            <a:r>
              <a:rPr lang="en-US" altLang="en-US" sz="2000" b="1" dirty="0"/>
              <a:t/>
            </a:r>
            <a:br>
              <a:rPr lang="en-US" altLang="en-US" sz="2000" b="1" dirty="0"/>
            </a:br>
            <a:endParaRPr lang="en-US" altLang="en-US" sz="2000" b="1" dirty="0"/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The four numbers in an IP address are called octets, because they each have eight positions when viewed in binary form</a:t>
            </a: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If you add all the positions together, you get 32, which is why IP addresses are considered </a:t>
            </a:r>
            <a:r>
              <a:rPr lang="en-US" altLang="en-US" sz="20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32-bit numbers</a:t>
            </a: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Since each of the eight positions can have two different states (1 or 0) the total number of possible combinations per octet is 2^8  or </a:t>
            </a:r>
            <a:r>
              <a:rPr lang="en-US" altLang="en-US" sz="20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256</a:t>
            </a: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. So each octet can contain any value between 0 and 255.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Combine the four octets and you get 2^32 or a possible </a:t>
            </a:r>
            <a:r>
              <a:rPr lang="en-US" altLang="en-US" sz="20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4,294,967,296 unique values</a:t>
            </a: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!  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altLang="en-US" sz="2000" b="1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511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Networking </a:t>
            </a:r>
            <a:r>
              <a:rPr lang="en-US" altLang="en-US" dirty="0" smtClean="0"/>
              <a:t>Overview</a:t>
            </a:r>
            <a:r>
              <a:rPr lang="en-US" altLang="en-US" dirty="0"/>
              <a:t>  IP Address</a:t>
            </a:r>
            <a:r>
              <a:rPr lang="en-US" altLang="en-US" dirty="0" smtClean="0"/>
              <a:t> </a:t>
            </a:r>
            <a:r>
              <a:rPr lang="en-US" altLang="en-US" sz="1400" b="0" dirty="0"/>
              <a:t>(cont.)</a:t>
            </a:r>
            <a:endParaRPr lang="en-US" altLang="en-US" sz="1600" b="1" i="1" dirty="0" smtClean="0">
              <a:latin typeface="Verdan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80530"/>
            <a:ext cx="8534400" cy="5096433"/>
          </a:xfrm>
        </p:spPr>
        <p:txBody>
          <a:bodyPr/>
          <a:lstStyle/>
          <a:p>
            <a:pPr>
              <a:spcBef>
                <a:spcPct val="20000"/>
              </a:spcBef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b="1" dirty="0"/>
              <a:t>IP </a:t>
            </a:r>
            <a:r>
              <a:rPr lang="en-US" altLang="en-US" sz="2000" b="1" dirty="0" smtClean="0"/>
              <a:t>Address</a:t>
            </a:r>
            <a:r>
              <a:rPr lang="en-US" altLang="en-US" sz="2000" b="1" dirty="0"/>
              <a:t/>
            </a:r>
            <a:br>
              <a:rPr lang="en-US" altLang="en-US" sz="2000" b="1" dirty="0"/>
            </a:br>
            <a:endParaRPr lang="en-US" altLang="en-US" sz="2000" b="1" dirty="0"/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32-bit addresses won’t be enough for very much </a:t>
            </a: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longer</a:t>
            </a: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IPv6</a:t>
            </a: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, which uses 128-bit addresses, allowing a startlingly vast range of addresses: approximately </a:t>
            </a:r>
            <a:r>
              <a:rPr lang="en-US" altLang="en-US" sz="20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3.402824 x 10</a:t>
            </a:r>
            <a:r>
              <a:rPr lang="en-US" altLang="en-US" sz="2000" baseline="300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38</a:t>
            </a: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more than enough to allow every atom in the universe a unique IP address</a:t>
            </a: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a routing table will keep track of: network numbers, the next router to use to get to that network and the interface this next router is reachable through. 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304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87363"/>
            <a:ext cx="8882063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6" y="6029041"/>
            <a:ext cx="8534400" cy="366137"/>
          </a:xfrm>
        </p:spPr>
        <p:txBody>
          <a:bodyPr/>
          <a:lstStyle/>
          <a:p>
            <a:pPr algn="r"/>
            <a:r>
              <a:rPr lang="en-US" dirty="0" smtClean="0"/>
              <a:t>Domain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71317" y="3881316"/>
            <a:ext cx="1681284" cy="1681284"/>
          </a:xfrm>
          <a:prstGeom prst="ellipse">
            <a:avLst/>
          </a:prstGeom>
          <a:solidFill>
            <a:srgbClr val="FFFFFF">
              <a:alpha val="8000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+mj-lt"/>
              </a:rPr>
              <a:t>IP Address</a:t>
            </a:r>
            <a:br>
              <a:rPr lang="en-US" sz="1200" b="1" dirty="0" smtClean="0">
                <a:latin typeface="+mj-lt"/>
              </a:rPr>
            </a:br>
            <a:r>
              <a:rPr lang="en-US" sz="1200" b="1" dirty="0" smtClean="0">
                <a:latin typeface="+mj-lt"/>
              </a:rPr>
              <a:t>129.173.66.101</a:t>
            </a:r>
            <a:br>
              <a:rPr lang="en-US" sz="1200" b="1" dirty="0" smtClean="0">
                <a:latin typeface="+mj-lt"/>
              </a:rPr>
            </a:br>
            <a:endParaRPr lang="en-US" sz="1200" b="1" dirty="0" smtClean="0">
              <a:latin typeface="+mj-lt"/>
            </a:endParaRPr>
          </a:p>
          <a:p>
            <a:pPr algn="ctr"/>
            <a:r>
              <a:rPr lang="en-US" sz="1200" b="1" dirty="0" smtClean="0">
                <a:latin typeface="+mj-lt"/>
              </a:rPr>
              <a:t>Domain Name</a:t>
            </a:r>
          </a:p>
          <a:p>
            <a:pPr algn="ctr"/>
            <a:r>
              <a:rPr lang="en-US" sz="1200" b="1" dirty="0">
                <a:latin typeface="+mj-lt"/>
              </a:rPr>
              <a:t>h</a:t>
            </a:r>
            <a:r>
              <a:rPr lang="en-US" sz="1200" b="1" dirty="0" smtClean="0">
                <a:latin typeface="+mj-lt"/>
              </a:rPr>
              <a:t>kharrazi.com</a:t>
            </a:r>
            <a:endParaRPr lang="en-US" sz="1200" b="1" dirty="0">
              <a:latin typeface="+mj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91400" y="1866900"/>
            <a:ext cx="1681284" cy="1681284"/>
          </a:xfrm>
          <a:prstGeom prst="ellipse">
            <a:avLst/>
          </a:prstGeom>
          <a:solidFill>
            <a:srgbClr val="FFFFFF">
              <a:alpha val="8000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>
                <a:latin typeface="+mj-lt"/>
              </a:rPr>
              <a:t>IP Address</a:t>
            </a:r>
            <a:br>
              <a:rPr lang="en-US" sz="1200" b="1" dirty="0">
                <a:latin typeface="+mj-lt"/>
              </a:rPr>
            </a:br>
            <a:r>
              <a:rPr lang="en-US" sz="1200" b="1" dirty="0">
                <a:latin typeface="+mj-lt"/>
              </a:rPr>
              <a:t>167.18.162.162</a:t>
            </a:r>
            <a:r>
              <a:rPr lang="en-US" sz="1200" b="1" dirty="0" smtClean="0">
                <a:latin typeface="+mj-lt"/>
              </a:rPr>
              <a:t/>
            </a:r>
            <a:br>
              <a:rPr lang="en-US" sz="1200" b="1" dirty="0" smtClean="0">
                <a:latin typeface="+mj-lt"/>
              </a:rPr>
            </a:br>
            <a:endParaRPr lang="en-US" sz="1200" b="1" dirty="0" smtClean="0">
              <a:latin typeface="+mj-lt"/>
            </a:endParaRPr>
          </a:p>
          <a:p>
            <a:pPr algn="ctr"/>
            <a:r>
              <a:rPr lang="en-US" sz="1200" b="1" dirty="0" smtClean="0">
                <a:latin typeface="+mj-lt"/>
              </a:rPr>
              <a:t>Domain Name</a:t>
            </a:r>
          </a:p>
          <a:p>
            <a:pPr algn="ctr"/>
            <a:r>
              <a:rPr lang="en-US" sz="1200" b="1" dirty="0">
                <a:latin typeface="+mj-lt"/>
              </a:rPr>
              <a:t>g</a:t>
            </a:r>
            <a:r>
              <a:rPr lang="en-US" sz="1200" b="1" dirty="0" smtClean="0">
                <a:latin typeface="+mj-lt"/>
              </a:rPr>
              <a:t>oogle.com</a:t>
            </a:r>
            <a:endParaRPr lang="en-US" sz="1200" b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15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Networking </a:t>
            </a:r>
            <a:r>
              <a:rPr lang="en-US" altLang="en-US" dirty="0" smtClean="0"/>
              <a:t>Overview</a:t>
            </a:r>
            <a:r>
              <a:rPr lang="en-US" altLang="en-US" dirty="0"/>
              <a:t>  </a:t>
            </a:r>
            <a:r>
              <a:rPr lang="en-US" altLang="en-US" dirty="0" smtClean="0"/>
              <a:t>Domain Name </a:t>
            </a:r>
            <a:r>
              <a:rPr lang="en-US" altLang="en-US" sz="1400" b="0" dirty="0"/>
              <a:t>(cont.)</a:t>
            </a:r>
            <a:endParaRPr lang="en-US" altLang="en-US" sz="1600" b="1" i="1" dirty="0" smtClean="0">
              <a:latin typeface="Verdan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b="1" dirty="0"/>
              <a:t>Domain </a:t>
            </a:r>
            <a:r>
              <a:rPr lang="en-US" altLang="en-US" sz="2000" b="1" dirty="0" smtClean="0"/>
              <a:t>Names</a:t>
            </a:r>
            <a:r>
              <a:rPr lang="en-US" altLang="en-US" sz="2000" b="1" dirty="0"/>
              <a:t/>
            </a:r>
            <a:br>
              <a:rPr lang="en-US" altLang="en-US" sz="2000" b="1" dirty="0"/>
            </a:br>
            <a:endParaRPr lang="en-US" altLang="en-US" sz="2000" b="1" dirty="0"/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Domain name servers, or DNS, are an incredibly important but completely hidden part of the Internet</a:t>
            </a:r>
            <a:r>
              <a:rPr lang="en-US" altLang="en-US" dirty="0" smtClean="0"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US" altLang="en-US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The DNS system is a database, and </a:t>
            </a:r>
            <a:r>
              <a:rPr lang="en-US" altLang="en-US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no other database on the planet gets this many requests </a:t>
            </a:r>
            <a:endParaRPr lang="en-US" altLang="en-US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When you use the Web or send an e-mail message, you use a domain name to do it</a:t>
            </a:r>
            <a:r>
              <a:rPr lang="en-US" altLang="en-US" dirty="0" smtClean="0"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US" altLang="en-US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the URL </a:t>
            </a:r>
            <a:r>
              <a:rPr lang="en-US" altLang="en-US" dirty="0" smtClean="0">
                <a:ea typeface="Ebrima" panose="02000000000000000000" pitchFamily="2" charset="0"/>
                <a:cs typeface="Ebrima" panose="02000000000000000000" pitchFamily="2" charset="0"/>
              </a:rPr>
              <a:t>"http</a:t>
            </a: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://</a:t>
            </a:r>
            <a:r>
              <a:rPr lang="en-US" altLang="en-US" dirty="0" smtClean="0">
                <a:ea typeface="Ebrima" panose="02000000000000000000" pitchFamily="2" charset="0"/>
                <a:cs typeface="Ebrima" panose="02000000000000000000" pitchFamily="2" charset="0"/>
              </a:rPr>
              <a:t>www.jhu.edu" and </a:t>
            </a: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e-mail address </a:t>
            </a:r>
            <a:r>
              <a:rPr lang="en-US" altLang="en-US" dirty="0" smtClean="0">
                <a:ea typeface="Ebrima" panose="02000000000000000000" pitchFamily="2" charset="0"/>
                <a:cs typeface="Ebrima" panose="02000000000000000000" pitchFamily="2" charset="0"/>
              </a:rPr>
              <a:t>student@jhu.edu contain </a:t>
            </a: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the domain name </a:t>
            </a:r>
            <a:r>
              <a:rPr lang="en-US" altLang="en-US" dirty="0" smtClean="0">
                <a:ea typeface="Ebrima" panose="02000000000000000000" pitchFamily="2" charset="0"/>
                <a:cs typeface="Ebrima" panose="02000000000000000000" pitchFamily="2" charset="0"/>
              </a:rPr>
              <a:t>jhu.edu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Every time you use a domain name, you use the Internet's </a:t>
            </a:r>
            <a:r>
              <a:rPr lang="en-US" altLang="en-US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domain name servers (DNS)</a:t>
            </a: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 to translate the human-readable domain name into the machine-readable IP address. Sounds simple</a:t>
            </a:r>
            <a:r>
              <a:rPr lang="en-US" altLang="en-US" dirty="0" smtClean="0">
                <a:ea typeface="Ebrima" panose="02000000000000000000" pitchFamily="2" charset="0"/>
                <a:cs typeface="Ebrima" panose="02000000000000000000" pitchFamily="2" charset="0"/>
              </a:rPr>
              <a:t>!</a:t>
            </a:r>
            <a:endParaRPr lang="en-US" altLang="en-US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During a day of browsing and e-mailing, you might access the domain name servers hundreds of times!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949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Networking </a:t>
            </a:r>
            <a:r>
              <a:rPr lang="en-US" altLang="en-US" dirty="0" smtClean="0"/>
              <a:t>Overview</a:t>
            </a:r>
            <a:r>
              <a:rPr lang="en-US" altLang="en-US" dirty="0"/>
              <a:t>  </a:t>
            </a:r>
            <a:r>
              <a:rPr lang="en-US" altLang="en-US" dirty="0" smtClean="0"/>
              <a:t>Domain Name </a:t>
            </a:r>
            <a:r>
              <a:rPr lang="en-US" altLang="en-US" sz="1400" b="0" dirty="0"/>
              <a:t>(cont.)</a:t>
            </a:r>
            <a:endParaRPr lang="en-US" altLang="en-US" sz="1600" b="1" i="1" dirty="0" smtClean="0">
              <a:latin typeface="Verdan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b="1" dirty="0"/>
              <a:t>Domain Names</a:t>
            </a:r>
            <a:br>
              <a:rPr lang="en-US" altLang="en-US" sz="2000" b="1" dirty="0"/>
            </a:br>
            <a:endParaRPr lang="en-US" altLang="en-US" sz="2000" b="1" dirty="0"/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The COM, EDU and UK portions of these domain names are called the </a:t>
            </a:r>
            <a:r>
              <a:rPr lang="en-US" altLang="en-US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top-level </a:t>
            </a:r>
            <a:r>
              <a:rPr lang="en-US" altLang="en-US" dirty="0" smtClean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domain (TLD)</a:t>
            </a:r>
            <a:r>
              <a:rPr lang="en-US" altLang="en-US" dirty="0" smtClean="0"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or first-level domain.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Ebrima" panose="02000000000000000000" pitchFamily="2" charset="0"/>
                <a:cs typeface="Ebrima" panose="02000000000000000000" pitchFamily="2" charset="0"/>
              </a:rPr>
              <a:t>There </a:t>
            </a: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are several hundred top-level domain names, including COM, EDU, GOV, MIL, NET, and ORG , as well as unique two-letter combinations for every country</a:t>
            </a:r>
            <a:r>
              <a:rPr lang="en-US" altLang="en-US" dirty="0" smtClean="0"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Ebrima" panose="02000000000000000000" pitchFamily="2" charset="0"/>
                <a:cs typeface="Ebrima" panose="02000000000000000000" pitchFamily="2" charset="0"/>
              </a:rPr>
              <a:t>Within every top-level domain there is a huge list of second-level domains. For example, in the COM first-level domain, you've got: Yahoo, Msn, Microsoft plus millions of others... </a:t>
            </a:r>
            <a:endParaRPr lang="en-US" altLang="en-US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Every name in the first top-level domain must be unique.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779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87363"/>
            <a:ext cx="8882063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6" y="6029041"/>
            <a:ext cx="8534400" cy="366137"/>
          </a:xfrm>
        </p:spPr>
        <p:txBody>
          <a:bodyPr/>
          <a:lstStyle/>
          <a:p>
            <a:pPr algn="r"/>
            <a:r>
              <a:rPr lang="en-US" dirty="0" smtClean="0"/>
              <a:t>Network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2166817" y="3716216"/>
            <a:ext cx="931983" cy="931983"/>
          </a:xfrm>
          <a:prstGeom prst="ellipse">
            <a:avLst/>
          </a:prstGeom>
          <a:solidFill>
            <a:srgbClr val="FFFFFF">
              <a:alpha val="8000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+mj-lt"/>
              </a:rPr>
              <a:t>Hub</a:t>
            </a:r>
            <a:endParaRPr lang="en-US" sz="1200" b="1" dirty="0">
              <a:latin typeface="+mj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743200" y="3048000"/>
            <a:ext cx="931983" cy="931983"/>
          </a:xfrm>
          <a:prstGeom prst="ellipse">
            <a:avLst/>
          </a:prstGeom>
          <a:solidFill>
            <a:srgbClr val="FFFFFF">
              <a:alpha val="8000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+mj-lt"/>
              </a:rPr>
              <a:t>Router</a:t>
            </a:r>
            <a:endParaRPr lang="en-US" sz="1200" b="1" dirty="0">
              <a:latin typeface="+mj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300330" y="2157938"/>
            <a:ext cx="931983" cy="931983"/>
          </a:xfrm>
          <a:prstGeom prst="ellipse">
            <a:avLst/>
          </a:prstGeom>
          <a:solidFill>
            <a:srgbClr val="FFFFFF">
              <a:alpha val="8000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+mj-lt"/>
              </a:rPr>
              <a:t>Gateway</a:t>
            </a:r>
            <a:endParaRPr lang="en-US" sz="1200" b="1" dirty="0">
              <a:latin typeface="+mj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620000" y="2057400"/>
            <a:ext cx="931983" cy="931983"/>
          </a:xfrm>
          <a:prstGeom prst="ellipse">
            <a:avLst/>
          </a:prstGeom>
          <a:solidFill>
            <a:srgbClr val="FFFFFF">
              <a:alpha val="8000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+mj-lt"/>
              </a:rPr>
              <a:t>Server</a:t>
            </a:r>
            <a:endParaRPr lang="en-US" sz="1200" b="1" dirty="0">
              <a:latin typeface="+mj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03669" y="4410806"/>
            <a:ext cx="931983" cy="931983"/>
          </a:xfrm>
          <a:prstGeom prst="ellipse">
            <a:avLst/>
          </a:prstGeom>
          <a:solidFill>
            <a:srgbClr val="FFFFFF">
              <a:alpha val="8000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+mj-lt"/>
              </a:rPr>
              <a:t>Client</a:t>
            </a:r>
            <a:endParaRPr lang="en-US" sz="1200" b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82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"/>
          <p:cNvSpPr txBox="1">
            <a:spLocks/>
          </p:cNvSpPr>
          <p:nvPr/>
        </p:nvSpPr>
        <p:spPr>
          <a:xfrm>
            <a:off x="206829" y="566285"/>
            <a:ext cx="8784771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 eaLnBrk="1" hangingPunct="1"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  <a:defRPr lang="en-US" sz="1600" b="1" smtClean="0">
                <a:latin typeface="+mj-lt"/>
              </a:defRPr>
            </a:lvl1pPr>
            <a:lvl2pPr marL="857250" indent="-393700" eaLnBrk="1" hangingPunct="1">
              <a:spcBef>
                <a:spcPct val="25000"/>
              </a:spcBef>
              <a:buClr>
                <a:srgbClr val="126F90"/>
              </a:buClr>
              <a:buSzPct val="140000"/>
              <a:buFont typeface="Symbol" pitchFamily="-84" charset="2"/>
              <a:buChar char=""/>
              <a:defRPr lang="en-US" smtClean="0"/>
            </a:lvl2pPr>
            <a:lvl3pPr marL="1428750" indent="-349250" eaLnBrk="1" hangingPunct="1">
              <a:spcBef>
                <a:spcPct val="25000"/>
              </a:spcBef>
              <a:buClr>
                <a:srgbClr val="126F90"/>
              </a:buClr>
              <a:buSzPct val="70000"/>
              <a:buFont typeface="Wingdings 3" pitchFamily="-84" charset="2"/>
              <a:buChar char="u"/>
              <a:defRPr lang="en-US" smtClean="0"/>
            </a:lvl3pPr>
            <a:lvl4pPr marL="2063750" indent="-349250" eaLnBrk="1" hangingPunct="1">
              <a:spcBef>
                <a:spcPct val="25000"/>
              </a:spcBef>
              <a:buClr>
                <a:srgbClr val="126F90"/>
              </a:buClr>
              <a:buSzPct val="125000"/>
              <a:buFont typeface="Symbol" pitchFamily="-84" charset="2"/>
              <a:buChar char=""/>
              <a:defRPr lang="en-US" smtClean="0"/>
            </a:lvl4pPr>
            <a:lvl5pPr marL="2571750" indent="-285750" eaLnBrk="1" hangingPunct="1">
              <a:spcBef>
                <a:spcPct val="25000"/>
              </a:spcBef>
              <a:buClr>
                <a:srgbClr val="126F90"/>
              </a:buClr>
              <a:buSzPct val="70000"/>
              <a:buFont typeface="Wingdings" pitchFamily="-84" charset="2"/>
              <a:buChar char="l"/>
              <a:defRPr lang="en-US"/>
            </a:lvl5pPr>
            <a:lvl6pPr marL="3028950" indent="-285750" fontAlgn="base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latin typeface="+mn-lt"/>
                <a:ea typeface="ＭＳ Ｐゴシック" pitchFamily="-108" charset="-128"/>
              </a:defRPr>
            </a:lvl6pPr>
            <a:lvl7pPr marL="3486150" indent="-285750" fontAlgn="base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latin typeface="+mn-lt"/>
                <a:ea typeface="ＭＳ Ｐゴシック" pitchFamily="-108" charset="-128"/>
              </a:defRPr>
            </a:lvl7pPr>
            <a:lvl8pPr marL="3943350" indent="-285750" fontAlgn="base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latin typeface="+mn-lt"/>
                <a:ea typeface="ＭＳ Ｐゴシック" pitchFamily="-108" charset="-128"/>
              </a:defRPr>
            </a:lvl8pPr>
            <a:lvl9pPr marL="4400550" indent="-285750" fontAlgn="base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5814" y="1151792"/>
            <a:ext cx="8686800" cy="5172808"/>
          </a:xfrm>
          <a:prstGeom prst="rect">
            <a:avLst/>
          </a:prstGeom>
        </p:spPr>
        <p:txBody>
          <a:bodyPr numCol="2" spcCol="365760"/>
          <a:lstStyle>
            <a:lvl1pPr marL="349250" indent="-349250" algn="l" rtl="0" eaLnBrk="1" fontAlgn="base" hangingPunct="1">
              <a:spcBef>
                <a:spcPct val="15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n"/>
              <a:defRPr sz="20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857250" indent="-393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40000"/>
              <a:buFont typeface="Symbol" pitchFamily="-84" charset="2"/>
              <a:buChar char=""/>
              <a:defRPr sz="20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428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 3" pitchFamily="-84" charset="2"/>
              <a:buChar char="u"/>
              <a:defRPr sz="20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2063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25000"/>
              <a:buFont typeface="Symbol" pitchFamily="-84" charset="2"/>
              <a:buChar char=""/>
              <a:defRPr sz="20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5717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l"/>
              <a:defRPr sz="20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3028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34861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9433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44005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1600" dirty="0"/>
              <a:t>Networking </a:t>
            </a:r>
            <a:r>
              <a:rPr lang="en-US" sz="1600" dirty="0" smtClean="0"/>
              <a:t>Overview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/>
              <a:t>Network Topology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/>
              <a:t>IP Address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/>
              <a:t>Domain Name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/>
              <a:t>Network Devices</a:t>
            </a:r>
            <a:endParaRPr lang="en-US" sz="1600" dirty="0"/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1600" dirty="0"/>
              <a:t>Web </a:t>
            </a:r>
            <a:r>
              <a:rPr lang="en-US" sz="1600" dirty="0" smtClean="0"/>
              <a:t>Server Technology Overview</a:t>
            </a:r>
            <a:endParaRPr lang="en-US" sz="1600" dirty="0"/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Static Languages </a:t>
            </a:r>
            <a:r>
              <a:rPr lang="en-US" sz="1600" dirty="0" smtClean="0"/>
              <a:t>(e.g., HTML)</a:t>
            </a:r>
            <a:endParaRPr lang="en-US" sz="1600" dirty="0"/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Server Side Languages </a:t>
            </a:r>
            <a:r>
              <a:rPr lang="en-US" sz="1600" dirty="0" smtClean="0"/>
              <a:t>(e.g., PHP)</a:t>
            </a:r>
            <a:endParaRPr lang="en-US" sz="1600" dirty="0"/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Databases (e.g., MySQL)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/>
              <a:t>Server Side Integration (HTML/PHP/MySQL)</a:t>
            </a:r>
            <a:endParaRPr lang="en-US" sz="1600" dirty="0"/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1600" dirty="0" smtClean="0"/>
              <a:t>Database Overview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/>
              <a:t>Relational Databases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/>
              <a:t>MySQL GUI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/>
              <a:t>SQL Language</a:t>
            </a:r>
            <a:endParaRPr lang="en-US" sz="1600" dirty="0"/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1600" dirty="0" smtClean="0"/>
              <a:t>Resources</a:t>
            </a:r>
            <a:endParaRPr lang="en-US" sz="1600" dirty="0"/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/>
              <a:t>Books</a:t>
            </a:r>
            <a:endParaRPr lang="en-US" sz="1600" dirty="0"/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/>
              <a:t>Web</a:t>
            </a:r>
            <a:endParaRPr lang="en-US" sz="1600" dirty="0"/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0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Networking </a:t>
            </a:r>
            <a:r>
              <a:rPr lang="en-US" altLang="en-US" dirty="0" smtClean="0"/>
              <a:t>Overview</a:t>
            </a:r>
            <a:r>
              <a:rPr lang="en-US" altLang="en-US" dirty="0"/>
              <a:t>  </a:t>
            </a:r>
            <a:r>
              <a:rPr lang="en-US" altLang="en-US" dirty="0" smtClean="0"/>
              <a:t>Network Devices</a:t>
            </a:r>
            <a:endParaRPr lang="en-US" altLang="en-US" sz="1600" b="1" i="1" dirty="0" smtClean="0">
              <a:latin typeface="Verdan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56730"/>
            <a:ext cx="5384800" cy="5096433"/>
          </a:xfrm>
        </p:spPr>
        <p:txBody>
          <a:bodyPr/>
          <a:lstStyle/>
          <a:p>
            <a:pPr>
              <a:spcBef>
                <a:spcPct val="20000"/>
              </a:spcBef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b="1" dirty="0" smtClean="0"/>
              <a:t>Hub/Switch</a:t>
            </a:r>
            <a:r>
              <a:rPr lang="en-US" altLang="en-US" sz="2000" b="1" dirty="0"/>
              <a:t/>
            </a:r>
            <a:br>
              <a:rPr lang="en-US" altLang="en-US" sz="2000" b="1" dirty="0"/>
            </a:br>
            <a:endParaRPr lang="en-US" altLang="en-US" sz="2000" b="1" dirty="0"/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In data communications, a hub is a place of convergence where data arrives from one or more directions and is forwarded out in one or more other directions</a:t>
            </a:r>
            <a:r>
              <a:rPr lang="en-US" altLang="en-US" dirty="0" smtClean="0"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endParaRPr lang="en-US" altLang="en-US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It is </a:t>
            </a:r>
            <a:r>
              <a:rPr lang="en-US" altLang="en-US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“dumb” system</a:t>
            </a: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 that broadcasts the packet to all directions</a:t>
            </a:r>
            <a:r>
              <a:rPr lang="en-US" altLang="en-US" dirty="0" smtClean="0"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US" altLang="en-US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A hub usually includes a switch of some kind. </a:t>
            </a:r>
            <a:endParaRPr lang="en-US" altLang="en-US" dirty="0" smtClean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The distinction seems to be that the hub is the place where data comes together and the </a:t>
            </a:r>
            <a:r>
              <a:rPr lang="en-US" altLang="en-US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switch is what determines how and where data is forwarded </a:t>
            </a: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from the place where data comes together.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altLang="en-US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n-US" dirty="0"/>
          </a:p>
        </p:txBody>
      </p:sp>
      <p:pic>
        <p:nvPicPr>
          <p:cNvPr id="5" name="Picture 4" descr="Local Area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3750" y="1227138"/>
            <a:ext cx="28575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t0.gstatic.com/images?q=tbn:ANd9GcRIzn3EyvKmX6BZWL3VzzApBbW_syKMqpwxInFJH_8ufwe9vOj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4405313"/>
            <a:ext cx="3121330" cy="17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261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Networking </a:t>
            </a:r>
            <a:r>
              <a:rPr lang="en-US" altLang="en-US" dirty="0" smtClean="0"/>
              <a:t>Overview</a:t>
            </a:r>
            <a:r>
              <a:rPr lang="en-US" altLang="en-US" dirty="0"/>
              <a:t>  Network Devices</a:t>
            </a:r>
            <a:r>
              <a:rPr lang="en-US" altLang="en-US" dirty="0" smtClean="0"/>
              <a:t> </a:t>
            </a:r>
            <a:r>
              <a:rPr lang="en-US" altLang="en-US" sz="1400" b="0" dirty="0"/>
              <a:t>(cont.)</a:t>
            </a:r>
            <a:endParaRPr lang="en-US" altLang="en-US" sz="1600" b="1" i="1" dirty="0" smtClean="0">
              <a:latin typeface="Verdan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5900" y="1017030"/>
            <a:ext cx="8750300" cy="5096433"/>
          </a:xfrm>
        </p:spPr>
        <p:txBody>
          <a:bodyPr/>
          <a:lstStyle/>
          <a:p>
            <a:pPr>
              <a:spcBef>
                <a:spcPct val="20000"/>
              </a:spcBef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b="1" dirty="0"/>
              <a:t>Router</a:t>
            </a: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endParaRPr lang="en-US" altLang="en-US" sz="1200" b="1" dirty="0"/>
          </a:p>
          <a:p>
            <a:pPr marL="571500" lvl="1" indent="-342900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On the Internet, a router is a device or, in some cases, software in a computer, that </a:t>
            </a:r>
            <a:r>
              <a:rPr lang="en-US" altLang="en-US" sz="20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determines the next network point to which a packet should be forwarded</a:t>
            </a: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 toward its destination</a:t>
            </a: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571500" lvl="1" indent="-342900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The router is </a:t>
            </a:r>
            <a:r>
              <a:rPr lang="en-US" altLang="en-US" sz="20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connected to at least two networks </a:t>
            </a: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and decides which way to send each information </a:t>
            </a: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packet. </a:t>
            </a: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571500" lvl="1" indent="-342900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A router is </a:t>
            </a:r>
            <a:r>
              <a:rPr lang="en-US" altLang="en-US" sz="20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located at any gateway </a:t>
            </a: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(where one network meets another), including each Internet point-of-Presence (POP). </a:t>
            </a:r>
            <a:endParaRPr lang="en-US" altLang="en-US" sz="2000" dirty="0" smtClean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571500" lvl="1" indent="-342900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A router </a:t>
            </a: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maintains </a:t>
            </a: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a table of the available routes </a:t>
            </a: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along </a:t>
            </a: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with </a:t>
            </a: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distance/cost </a:t>
            </a: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algorithms to </a:t>
            </a:r>
            <a:r>
              <a:rPr lang="en-US" altLang="en-US" sz="20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determine the best route for a given </a:t>
            </a:r>
            <a:r>
              <a:rPr lang="en-US" altLang="en-US" sz="2000" dirty="0" smtClean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packet</a:t>
            </a: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571500" lvl="1" indent="-342900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Typically, a packet may travel through a </a:t>
            </a:r>
            <a:r>
              <a:rPr lang="en-US" altLang="en-US" sz="2000" dirty="0" smtClean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number of network points </a:t>
            </a: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with routers before arriving at its destination. </a:t>
            </a:r>
          </a:p>
          <a:p>
            <a:pPr marL="571500" lvl="1" indent="-342900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Routing is a function of the </a:t>
            </a:r>
            <a:r>
              <a:rPr lang="en-US" altLang="en-US" sz="2000" dirty="0" smtClean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Network layer in the TCP/IP protocol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4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Networking </a:t>
            </a:r>
            <a:r>
              <a:rPr lang="en-US" altLang="en-US" dirty="0" smtClean="0"/>
              <a:t>Overview</a:t>
            </a:r>
            <a:r>
              <a:rPr lang="en-US" altLang="en-US" dirty="0"/>
              <a:t>  </a:t>
            </a:r>
            <a:r>
              <a:rPr lang="en-US" altLang="en-US" dirty="0" smtClean="0"/>
              <a:t>Network Devices</a:t>
            </a:r>
            <a:endParaRPr lang="en-US" altLang="en-US" sz="1600" b="1" i="1" dirty="0" smtClean="0">
              <a:latin typeface="Verdan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56730"/>
            <a:ext cx="4965700" cy="5096433"/>
          </a:xfrm>
        </p:spPr>
        <p:txBody>
          <a:bodyPr/>
          <a:lstStyle/>
          <a:p>
            <a:pPr>
              <a:spcBef>
                <a:spcPct val="20000"/>
              </a:spcBef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b="1" dirty="0" smtClean="0"/>
              <a:t>Gateway</a:t>
            </a:r>
            <a:r>
              <a:rPr lang="en-US" altLang="en-US" sz="2000" b="1" dirty="0"/>
              <a:t/>
            </a:r>
            <a:br>
              <a:rPr lang="en-US" altLang="en-US" sz="2000" b="1" dirty="0"/>
            </a:br>
            <a:endParaRPr lang="en-US" altLang="en-US" sz="2000" b="1" dirty="0"/>
          </a:p>
          <a:p>
            <a:pPr marL="635000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Ebrima" panose="02000000000000000000" pitchFamily="2" charset="0"/>
                <a:cs typeface="Ebrima" panose="02000000000000000000" pitchFamily="2" charset="0"/>
              </a:rPr>
              <a:t>A </a:t>
            </a: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network point that acts as an </a:t>
            </a:r>
            <a:r>
              <a:rPr lang="en-US" altLang="en-US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entrance to another network</a:t>
            </a: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. On the Internet, a node or stopping point can be either a gateway node or a host (end-point) node</a:t>
            </a:r>
            <a:r>
              <a:rPr lang="en-US" altLang="en-US" dirty="0" smtClean="0"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US" altLang="en-US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635000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Both the computers of Internet users and the computers that serve pages to users are host nodes</a:t>
            </a:r>
            <a:r>
              <a:rPr lang="en-US" altLang="en-US" dirty="0" smtClean="0"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US" altLang="en-US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635000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The </a:t>
            </a:r>
            <a:r>
              <a:rPr lang="en-US" altLang="en-US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computers that control traffic </a:t>
            </a: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within company's network or at local Internet Service Provider (ISP) are gateway nodes.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altLang="en-US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n-US" dirty="0"/>
          </a:p>
        </p:txBody>
      </p:sp>
      <p:pic>
        <p:nvPicPr>
          <p:cNvPr id="2050" name="Picture 2" descr="http://static.howtoforge.com/images/screenshots/556af08d5e43aa768260f9e589dc547f-3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781" y="1905000"/>
            <a:ext cx="3288088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18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Networking </a:t>
            </a:r>
            <a:r>
              <a:rPr lang="en-US" altLang="en-US" dirty="0" smtClean="0"/>
              <a:t>Overview</a:t>
            </a:r>
            <a:r>
              <a:rPr lang="en-US" altLang="en-US" dirty="0"/>
              <a:t>  </a:t>
            </a:r>
            <a:r>
              <a:rPr lang="en-US" altLang="en-US" dirty="0" smtClean="0"/>
              <a:t>Network Devices</a:t>
            </a:r>
            <a:endParaRPr lang="en-US" altLang="en-US" sz="1600" b="1" i="1" dirty="0" smtClean="0">
              <a:latin typeface="Verdan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56730"/>
            <a:ext cx="8547100" cy="5096433"/>
          </a:xfrm>
        </p:spPr>
        <p:txBody>
          <a:bodyPr/>
          <a:lstStyle/>
          <a:p>
            <a:pPr>
              <a:spcBef>
                <a:spcPct val="20000"/>
              </a:spcBef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b="1" dirty="0" smtClean="0"/>
              <a:t>Backbone</a:t>
            </a:r>
            <a:r>
              <a:rPr lang="en-US" altLang="en-US" sz="2000" b="1" dirty="0"/>
              <a:t/>
            </a:r>
            <a:br>
              <a:rPr lang="en-US" altLang="en-US" sz="2000" b="1" dirty="0"/>
            </a:br>
            <a:endParaRPr lang="en-US" altLang="en-US" sz="2000" b="1" dirty="0"/>
          </a:p>
          <a:p>
            <a:pPr marL="635000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A backbone is a </a:t>
            </a:r>
            <a:r>
              <a:rPr lang="en-US" altLang="en-US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larger transmission line </a:t>
            </a:r>
            <a:r>
              <a:rPr lang="en-US" altLang="en-US" dirty="0">
                <a:ea typeface="Ebrima" panose="02000000000000000000" pitchFamily="2" charset="0"/>
                <a:cs typeface="Ebrima" panose="02000000000000000000" pitchFamily="2" charset="0"/>
              </a:rPr>
              <a:t>that carries data gathered from smaller lines that interconnect with it. </a:t>
            </a:r>
            <a:endParaRPr lang="en-US" altLang="en-US" dirty="0" smtClean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635000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Ebrima" panose="02000000000000000000" pitchFamily="2" charset="0"/>
                <a:cs typeface="Ebrima" panose="02000000000000000000" pitchFamily="2" charset="0"/>
              </a:rPr>
              <a:t>On the Internet or other wide area networks, a backbone is a set of paths that local or regional networks connect to for </a:t>
            </a:r>
            <a:r>
              <a:rPr lang="en-US" altLang="en-US" dirty="0" smtClean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long-distance interconnection</a:t>
            </a:r>
            <a:r>
              <a:rPr lang="en-US" altLang="en-US" dirty="0" smtClean="0"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marL="635000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altLang="en-US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altLang="en-US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en-US" dirty="0"/>
          </a:p>
        </p:txBody>
      </p:sp>
      <p:pic>
        <p:nvPicPr>
          <p:cNvPr id="3074" name="Picture 2" descr="http://personalpages.manchester.ac.uk/staff/m.dodge/cybergeography/atlas/att_backbone_large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5442"/>
          <a:stretch/>
        </p:blipFill>
        <p:spPr bwMode="auto">
          <a:xfrm>
            <a:off x="2251075" y="3302000"/>
            <a:ext cx="47625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05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4663" y="3517900"/>
            <a:ext cx="7772400" cy="546100"/>
          </a:xfrm>
        </p:spPr>
        <p:txBody>
          <a:bodyPr/>
          <a:lstStyle/>
          <a:p>
            <a:r>
              <a:rPr lang="en-US" dirty="0" smtClean="0"/>
              <a:t>Web Server Technology Overview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942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87363"/>
            <a:ext cx="8882063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6" y="6029041"/>
            <a:ext cx="8534400" cy="366137"/>
          </a:xfrm>
        </p:spPr>
        <p:txBody>
          <a:bodyPr/>
          <a:lstStyle/>
          <a:p>
            <a:pPr algn="r"/>
            <a:r>
              <a:rPr lang="en-US" dirty="0"/>
              <a:t>Web </a:t>
            </a:r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7321549" y="3686177"/>
            <a:ext cx="1517652" cy="931983"/>
          </a:xfrm>
          <a:prstGeom prst="ellipse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000" dirty="0" smtClean="0">
              <a:latin typeface="+mj-lt"/>
            </a:endParaRPr>
          </a:p>
          <a:p>
            <a:pPr algn="ctr"/>
            <a:r>
              <a:rPr lang="en-US" sz="1000" dirty="0" smtClean="0">
                <a:latin typeface="+mj-lt"/>
              </a:rPr>
              <a:t>Windows </a:t>
            </a:r>
            <a:r>
              <a:rPr lang="en-US" sz="1000" dirty="0">
                <a:latin typeface="+mj-lt"/>
              </a:rPr>
              <a:t>Server (IIS)</a:t>
            </a:r>
            <a:br>
              <a:rPr lang="en-US" sz="1000" dirty="0">
                <a:latin typeface="+mj-lt"/>
              </a:rPr>
            </a:br>
            <a:r>
              <a:rPr lang="en-US" sz="1000" dirty="0">
                <a:latin typeface="+mj-lt"/>
              </a:rPr>
              <a:t>Apache Server</a:t>
            </a:r>
          </a:p>
          <a:p>
            <a:pPr algn="ctr"/>
            <a:r>
              <a:rPr lang="en-US" sz="1000" dirty="0" smtClean="0">
                <a:latin typeface="+mj-lt"/>
              </a:rPr>
              <a:t>etc.</a:t>
            </a:r>
            <a:endParaRPr lang="en-US" sz="1000" dirty="0">
              <a:latin typeface="+mj-lt"/>
            </a:endParaRPr>
          </a:p>
        </p:txBody>
      </p:sp>
      <p:cxnSp>
        <p:nvCxnSpPr>
          <p:cNvPr id="14" name="AutoShape 48"/>
          <p:cNvCxnSpPr>
            <a:cxnSpLocks noChangeShapeType="1"/>
          </p:cNvCxnSpPr>
          <p:nvPr/>
        </p:nvCxnSpPr>
        <p:spPr bwMode="auto">
          <a:xfrm>
            <a:off x="8080375" y="2898775"/>
            <a:ext cx="4766" cy="787402"/>
          </a:xfrm>
          <a:prstGeom prst="straightConnector1">
            <a:avLst/>
          </a:prstGeom>
          <a:noFill/>
          <a:ln w="38100">
            <a:solidFill>
              <a:srgbClr val="FF0000"/>
            </a:solidFill>
            <a:miter lim="800000"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Group 19"/>
          <p:cNvGrpSpPr/>
          <p:nvPr/>
        </p:nvGrpSpPr>
        <p:grpSpPr>
          <a:xfrm>
            <a:off x="1444625" y="1797050"/>
            <a:ext cx="6324600" cy="3051175"/>
            <a:chOff x="1444625" y="1797050"/>
            <a:chExt cx="6324600" cy="3051175"/>
          </a:xfrm>
        </p:grpSpPr>
        <p:cxnSp>
          <p:nvCxnSpPr>
            <p:cNvPr id="7" name="AutoShape 17"/>
            <p:cNvCxnSpPr>
              <a:cxnSpLocks noChangeShapeType="1"/>
            </p:cNvCxnSpPr>
            <p:nvPr/>
          </p:nvCxnSpPr>
          <p:spPr bwMode="auto">
            <a:xfrm flipV="1">
              <a:off x="1444625" y="4159250"/>
              <a:ext cx="927100" cy="688975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23"/>
            <p:cNvCxnSpPr>
              <a:cxnSpLocks noChangeShapeType="1"/>
            </p:cNvCxnSpPr>
            <p:nvPr/>
          </p:nvCxnSpPr>
          <p:spPr bwMode="auto">
            <a:xfrm flipV="1">
              <a:off x="2913063" y="3749675"/>
              <a:ext cx="309562" cy="409575"/>
            </a:xfrm>
            <a:prstGeom prst="bentConnector2">
              <a:avLst/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28"/>
            <p:cNvCxnSpPr>
              <a:cxnSpLocks noChangeShapeType="1"/>
            </p:cNvCxnSpPr>
            <p:nvPr/>
          </p:nvCxnSpPr>
          <p:spPr bwMode="auto">
            <a:xfrm flipV="1">
              <a:off x="3489325" y="2917825"/>
              <a:ext cx="254000" cy="579438"/>
            </a:xfrm>
            <a:prstGeom prst="bentConnector2">
              <a:avLst/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33"/>
            <p:cNvCxnSpPr>
              <a:cxnSpLocks noChangeShapeType="1"/>
            </p:cNvCxnSpPr>
            <p:nvPr/>
          </p:nvCxnSpPr>
          <p:spPr bwMode="auto">
            <a:xfrm>
              <a:off x="5160963" y="2632075"/>
              <a:ext cx="334962" cy="4763"/>
            </a:xfrm>
            <a:prstGeom prst="bentConnector3">
              <a:avLst>
                <a:gd name="adj1" fmla="val 49764"/>
              </a:avLst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38"/>
            <p:cNvCxnSpPr>
              <a:cxnSpLocks noChangeShapeType="1"/>
            </p:cNvCxnSpPr>
            <p:nvPr/>
          </p:nvCxnSpPr>
          <p:spPr bwMode="auto">
            <a:xfrm rot="10800000" flipV="1">
              <a:off x="5876925" y="1797050"/>
              <a:ext cx="303213" cy="479425"/>
            </a:xfrm>
            <a:prstGeom prst="bentConnector2">
              <a:avLst/>
            </a:prstGeom>
            <a:noFill/>
            <a:ln w="381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46"/>
            <p:cNvCxnSpPr>
              <a:cxnSpLocks noChangeShapeType="1"/>
            </p:cNvCxnSpPr>
            <p:nvPr/>
          </p:nvCxnSpPr>
          <p:spPr bwMode="auto">
            <a:xfrm rot="10800000">
              <a:off x="6735763" y="1797050"/>
              <a:ext cx="1033462" cy="688975"/>
            </a:xfrm>
            <a:prstGeom prst="bentConnector3">
              <a:avLst>
                <a:gd name="adj1" fmla="val 49921"/>
              </a:avLst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73"/>
            <p:cNvCxnSpPr>
              <a:cxnSpLocks noChangeShapeType="1"/>
            </p:cNvCxnSpPr>
            <p:nvPr/>
          </p:nvCxnSpPr>
          <p:spPr bwMode="auto">
            <a:xfrm>
              <a:off x="4048125" y="2628900"/>
              <a:ext cx="304800" cy="3175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3962400" y="3733800"/>
            <a:ext cx="4117975" cy="2238375"/>
            <a:chOff x="3962400" y="3733800"/>
            <a:chExt cx="4117975" cy="2238375"/>
          </a:xfrm>
        </p:grpSpPr>
        <p:pic>
          <p:nvPicPr>
            <p:cNvPr id="17" name="Picture 1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3733800"/>
              <a:ext cx="3048000" cy="223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30"/>
            <p:cNvSpPr>
              <a:spLocks noChangeArrowheads="1"/>
            </p:cNvSpPr>
            <p:nvPr/>
          </p:nvSpPr>
          <p:spPr bwMode="auto">
            <a:xfrm>
              <a:off x="4114800" y="4953000"/>
              <a:ext cx="1371600" cy="304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9" name="AutoShape 131"/>
            <p:cNvCxnSpPr>
              <a:cxnSpLocks noChangeShapeType="1"/>
              <a:stCxn id="18" idx="3"/>
              <a:endCxn id="3" idx="4"/>
            </p:cNvCxnSpPr>
            <p:nvPr/>
          </p:nvCxnSpPr>
          <p:spPr bwMode="auto">
            <a:xfrm flipV="1">
              <a:off x="5486400" y="4618160"/>
              <a:ext cx="2593975" cy="487240"/>
            </a:xfrm>
            <a:prstGeom prst="bentConnector2">
              <a:avLst/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489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Web Server Overview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81100"/>
            <a:ext cx="8534400" cy="49450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term web server can mean one of two things: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computer responsible for serving web pages, mostly HTML documents, via the HTTP protocol to clients, mostly web browsers. Servers can have different Operating Systems such as </a:t>
            </a:r>
            <a:r>
              <a:rPr lang="en-US" dirty="0">
                <a:solidFill>
                  <a:srgbClr val="FF0000"/>
                </a:solidFill>
              </a:rPr>
              <a:t>Microsoft Windows, Mac OS, Linux, UNIX and FreeBSD</a:t>
            </a:r>
            <a:r>
              <a:rPr lang="en-US" dirty="0"/>
              <a:t>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software program that is working as a daemon serving web documents such as </a:t>
            </a:r>
            <a:r>
              <a:rPr lang="en-US" dirty="0">
                <a:solidFill>
                  <a:srgbClr val="FF0000"/>
                </a:solidFill>
              </a:rPr>
              <a:t>Apache Server </a:t>
            </a:r>
            <a:r>
              <a:rPr lang="en-US" dirty="0"/>
              <a:t>(Open Source) or </a:t>
            </a:r>
            <a:r>
              <a:rPr lang="en-US" dirty="0">
                <a:solidFill>
                  <a:srgbClr val="FF0000"/>
                </a:solidFill>
              </a:rPr>
              <a:t>Internet Information Server </a:t>
            </a:r>
            <a:r>
              <a:rPr lang="en-US" dirty="0"/>
              <a:t>- IIS (Microsoft/Commercial).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08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87363"/>
            <a:ext cx="8882063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" name="Group 74"/>
          <p:cNvGrpSpPr/>
          <p:nvPr/>
        </p:nvGrpSpPr>
        <p:grpSpPr>
          <a:xfrm>
            <a:off x="5160963" y="3497263"/>
            <a:ext cx="3757750" cy="2462212"/>
            <a:chOff x="5160963" y="3497263"/>
            <a:chExt cx="3757750" cy="2462212"/>
          </a:xfrm>
        </p:grpSpPr>
        <p:sp>
          <p:nvSpPr>
            <p:cNvPr id="5" name="Rectangle 4"/>
            <p:cNvSpPr/>
            <p:nvPr/>
          </p:nvSpPr>
          <p:spPr bwMode="auto">
            <a:xfrm>
              <a:off x="5160963" y="3497263"/>
              <a:ext cx="3757750" cy="24622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US" sz="1000">
                <a:latin typeface="+mj-lt"/>
              </a:endParaRPr>
            </a:p>
          </p:txBody>
        </p:sp>
        <p:pic>
          <p:nvPicPr>
            <p:cNvPr id="21" name="Picture 4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733800"/>
              <a:ext cx="4064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79"/>
            <p:cNvSpPr txBox="1">
              <a:spLocks noChangeArrowheads="1"/>
            </p:cNvSpPr>
            <p:nvPr/>
          </p:nvSpPr>
          <p:spPr bwMode="auto">
            <a:xfrm>
              <a:off x="5448300" y="4057650"/>
              <a:ext cx="83026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solidFill>
                    <a:srgbClr val="FF0000"/>
                  </a:solidFill>
                  <a:latin typeface="Verdana" pitchFamily="34" charset="0"/>
                </a:rPr>
                <a:t>C:\InetPub</a:t>
              </a:r>
            </a:p>
          </p:txBody>
        </p:sp>
        <p:sp>
          <p:nvSpPr>
            <p:cNvPr id="25" name="Text Box 80"/>
            <p:cNvSpPr txBox="1">
              <a:spLocks noChangeArrowheads="1"/>
            </p:cNvSpPr>
            <p:nvPr/>
          </p:nvSpPr>
          <p:spPr bwMode="auto">
            <a:xfrm>
              <a:off x="6492875" y="3563143"/>
              <a:ext cx="161614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900" b="1" dirty="0">
                  <a:latin typeface="Verdana" pitchFamily="34" charset="0"/>
                </a:rPr>
                <a:t>Windows Server (IIS)</a:t>
              </a:r>
            </a:p>
          </p:txBody>
        </p:sp>
        <p:pic>
          <p:nvPicPr>
            <p:cNvPr id="26" name="Picture 8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738" y="4386263"/>
              <a:ext cx="4064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738" y="4918075"/>
              <a:ext cx="271462" cy="22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738" y="5380038"/>
              <a:ext cx="271462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84"/>
            <p:cNvSpPr txBox="1">
              <a:spLocks noChangeArrowheads="1"/>
            </p:cNvSpPr>
            <p:nvPr/>
          </p:nvSpPr>
          <p:spPr bwMode="auto">
            <a:xfrm>
              <a:off x="5638800" y="4691063"/>
              <a:ext cx="823913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solidFill>
                    <a:srgbClr val="FF0000"/>
                  </a:solidFill>
                  <a:latin typeface="Verdana" pitchFamily="34" charset="0"/>
                </a:rPr>
                <a:t>kharrazi.ca</a:t>
              </a:r>
            </a:p>
          </p:txBody>
        </p:sp>
        <p:sp>
          <p:nvSpPr>
            <p:cNvPr id="30" name="Text Box 85"/>
            <p:cNvSpPr txBox="1">
              <a:spLocks noChangeArrowheads="1"/>
            </p:cNvSpPr>
            <p:nvPr/>
          </p:nvSpPr>
          <p:spPr bwMode="auto">
            <a:xfrm>
              <a:off x="5667375" y="5124450"/>
              <a:ext cx="808038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solidFill>
                    <a:srgbClr val="B2B2B2"/>
                  </a:solidFill>
                  <a:latin typeface="Verdana" pitchFamily="34" charset="0"/>
                </a:rPr>
                <a:t>adobe.com</a:t>
              </a:r>
            </a:p>
          </p:txBody>
        </p:sp>
        <p:sp>
          <p:nvSpPr>
            <p:cNvPr id="31" name="Text Box 86"/>
            <p:cNvSpPr txBox="1">
              <a:spLocks noChangeArrowheads="1"/>
            </p:cNvSpPr>
            <p:nvPr/>
          </p:nvSpPr>
          <p:spPr bwMode="auto">
            <a:xfrm>
              <a:off x="5686425" y="5576888"/>
              <a:ext cx="806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solidFill>
                    <a:srgbClr val="B2B2B2"/>
                  </a:solidFill>
                  <a:latin typeface="Verdana" pitchFamily="34" charset="0"/>
                </a:rPr>
                <a:t>yahoo.com</a:t>
              </a:r>
            </a:p>
          </p:txBody>
        </p:sp>
        <p:cxnSp>
          <p:nvCxnSpPr>
            <p:cNvPr id="32" name="AutoShape 87"/>
            <p:cNvCxnSpPr>
              <a:cxnSpLocks noChangeShapeType="1"/>
            </p:cNvCxnSpPr>
            <p:nvPr/>
          </p:nvCxnSpPr>
          <p:spPr bwMode="auto">
            <a:xfrm rot="10800000" flipH="1" flipV="1">
              <a:off x="5638800" y="3898900"/>
              <a:ext cx="261938" cy="652463"/>
            </a:xfrm>
            <a:prstGeom prst="bentConnector3">
              <a:avLst>
                <a:gd name="adj1" fmla="val -87273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88"/>
            <p:cNvCxnSpPr>
              <a:cxnSpLocks noChangeShapeType="1"/>
            </p:cNvCxnSpPr>
            <p:nvPr/>
          </p:nvCxnSpPr>
          <p:spPr bwMode="auto">
            <a:xfrm rot="10800000" flipH="1" flipV="1">
              <a:off x="5638800" y="3898900"/>
              <a:ext cx="261938" cy="1130300"/>
            </a:xfrm>
            <a:prstGeom prst="bentConnector3">
              <a:avLst>
                <a:gd name="adj1" fmla="val -8727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89"/>
            <p:cNvCxnSpPr>
              <a:cxnSpLocks noChangeShapeType="1"/>
            </p:cNvCxnSpPr>
            <p:nvPr/>
          </p:nvCxnSpPr>
          <p:spPr bwMode="auto">
            <a:xfrm rot="10800000" flipH="1" flipV="1">
              <a:off x="5638800" y="3898900"/>
              <a:ext cx="261938" cy="1592263"/>
            </a:xfrm>
            <a:prstGeom prst="bentConnector3">
              <a:avLst>
                <a:gd name="adj1" fmla="val -8727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5" name="Picture 9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4467225"/>
              <a:ext cx="204787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9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4848225"/>
              <a:ext cx="4064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9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4657725"/>
              <a:ext cx="204787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9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5353050"/>
              <a:ext cx="204787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9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5586413"/>
              <a:ext cx="204787" cy="16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95"/>
            <p:cNvSpPr txBox="1">
              <a:spLocks noChangeArrowheads="1"/>
            </p:cNvSpPr>
            <p:nvPr/>
          </p:nvSpPr>
          <p:spPr bwMode="auto">
            <a:xfrm>
              <a:off x="6796088" y="5148263"/>
              <a:ext cx="68262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solidFill>
                    <a:srgbClr val="FF0000"/>
                  </a:solidFill>
                  <a:latin typeface="Verdana" pitchFamily="34" charset="0"/>
                </a:rPr>
                <a:t>httpdocs</a:t>
              </a:r>
            </a:p>
          </p:txBody>
        </p:sp>
        <p:cxnSp>
          <p:nvCxnSpPr>
            <p:cNvPr id="41" name="AutoShape 96"/>
            <p:cNvCxnSpPr>
              <a:cxnSpLocks noChangeShapeType="1"/>
            </p:cNvCxnSpPr>
            <p:nvPr/>
          </p:nvCxnSpPr>
          <p:spPr bwMode="auto">
            <a:xfrm>
              <a:off x="6307138" y="4551363"/>
              <a:ext cx="5746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97"/>
            <p:cNvCxnSpPr>
              <a:cxnSpLocks noChangeShapeType="1"/>
            </p:cNvCxnSpPr>
            <p:nvPr/>
          </p:nvCxnSpPr>
          <p:spPr bwMode="auto">
            <a:xfrm>
              <a:off x="6307138" y="4551363"/>
              <a:ext cx="574675" cy="1905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98"/>
            <p:cNvCxnSpPr>
              <a:cxnSpLocks noChangeShapeType="1"/>
            </p:cNvCxnSpPr>
            <p:nvPr/>
          </p:nvCxnSpPr>
          <p:spPr bwMode="auto">
            <a:xfrm>
              <a:off x="6307138" y="4551363"/>
              <a:ext cx="574675" cy="461962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99"/>
            <p:cNvCxnSpPr>
              <a:cxnSpLocks noChangeShapeType="1"/>
            </p:cNvCxnSpPr>
            <p:nvPr/>
          </p:nvCxnSpPr>
          <p:spPr bwMode="auto">
            <a:xfrm>
              <a:off x="6307138" y="4551363"/>
              <a:ext cx="574675" cy="88582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00"/>
            <p:cNvCxnSpPr>
              <a:cxnSpLocks noChangeShapeType="1"/>
            </p:cNvCxnSpPr>
            <p:nvPr/>
          </p:nvCxnSpPr>
          <p:spPr bwMode="auto">
            <a:xfrm>
              <a:off x="6307138" y="4551363"/>
              <a:ext cx="574675" cy="11191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6" name="Picture 1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963" y="4619625"/>
              <a:ext cx="2238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 Box 102"/>
            <p:cNvSpPr txBox="1">
              <a:spLocks noChangeArrowheads="1"/>
            </p:cNvSpPr>
            <p:nvPr/>
          </p:nvSpPr>
          <p:spPr bwMode="auto">
            <a:xfrm>
              <a:off x="7620000" y="4800600"/>
              <a:ext cx="59531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solidFill>
                    <a:srgbClr val="B2B2B2"/>
                  </a:solidFill>
                  <a:latin typeface="Verdana" pitchFamily="34" charset="0"/>
                </a:rPr>
                <a:t>images</a:t>
              </a:r>
            </a:p>
          </p:txBody>
        </p:sp>
        <p:sp>
          <p:nvSpPr>
            <p:cNvPr id="48" name="Text Box 103"/>
            <p:cNvSpPr txBox="1">
              <a:spLocks noChangeArrowheads="1"/>
            </p:cNvSpPr>
            <p:nvPr/>
          </p:nvSpPr>
          <p:spPr bwMode="auto">
            <a:xfrm>
              <a:off x="7620000" y="5334000"/>
              <a:ext cx="79851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solidFill>
                    <a:srgbClr val="FF0000"/>
                  </a:solidFill>
                  <a:latin typeface="Verdana" pitchFamily="34" charset="0"/>
                </a:rPr>
                <a:t>index.html</a:t>
              </a:r>
            </a:p>
          </p:txBody>
        </p:sp>
        <p:sp>
          <p:nvSpPr>
            <p:cNvPr id="49" name="Text Box 104"/>
            <p:cNvSpPr txBox="1">
              <a:spLocks noChangeArrowheads="1"/>
            </p:cNvSpPr>
            <p:nvPr/>
          </p:nvSpPr>
          <p:spPr bwMode="auto">
            <a:xfrm>
              <a:off x="7620000" y="5486400"/>
              <a:ext cx="985838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solidFill>
                    <a:srgbClr val="B2B2B2"/>
                  </a:solidFill>
                  <a:latin typeface="Verdana" pitchFamily="34" charset="0"/>
                </a:rPr>
                <a:t>products.html</a:t>
              </a:r>
            </a:p>
          </p:txBody>
        </p:sp>
        <p:sp>
          <p:nvSpPr>
            <p:cNvPr id="50" name="Text Box 105"/>
            <p:cNvSpPr txBox="1">
              <a:spLocks noChangeArrowheads="1"/>
            </p:cNvSpPr>
            <p:nvPr/>
          </p:nvSpPr>
          <p:spPr bwMode="auto">
            <a:xfrm>
              <a:off x="7620000" y="5181600"/>
              <a:ext cx="90646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solidFill>
                    <a:srgbClr val="B2B2B2"/>
                  </a:solidFill>
                  <a:latin typeface="Verdana" pitchFamily="34" charset="0"/>
                </a:rPr>
                <a:t>contact.html</a:t>
              </a:r>
            </a:p>
          </p:txBody>
        </p:sp>
        <p:sp>
          <p:nvSpPr>
            <p:cNvPr id="51" name="Text Box 106"/>
            <p:cNvSpPr txBox="1">
              <a:spLocks noChangeArrowheads="1"/>
            </p:cNvSpPr>
            <p:nvPr/>
          </p:nvSpPr>
          <p:spPr bwMode="auto">
            <a:xfrm>
              <a:off x="7620000" y="5029200"/>
              <a:ext cx="81121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solidFill>
                    <a:srgbClr val="B2B2B2"/>
                  </a:solidFill>
                  <a:latin typeface="Verdana" pitchFamily="34" charset="0"/>
                </a:rPr>
                <a:t>about.html</a:t>
              </a:r>
            </a:p>
          </p:txBody>
        </p:sp>
        <p:cxnSp>
          <p:nvCxnSpPr>
            <p:cNvPr id="52" name="AutoShape 107"/>
            <p:cNvCxnSpPr>
              <a:cxnSpLocks noChangeShapeType="1"/>
            </p:cNvCxnSpPr>
            <p:nvPr/>
          </p:nvCxnSpPr>
          <p:spPr bwMode="auto">
            <a:xfrm flipV="1">
              <a:off x="7288213" y="4711700"/>
              <a:ext cx="412750" cy="30162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108"/>
            <p:cNvCxnSpPr>
              <a:cxnSpLocks noChangeShapeType="1"/>
              <a:endCxn id="51" idx="1"/>
            </p:cNvCxnSpPr>
            <p:nvPr/>
          </p:nvCxnSpPr>
          <p:spPr bwMode="auto">
            <a:xfrm>
              <a:off x="7288213" y="5013325"/>
              <a:ext cx="331787" cy="123825"/>
            </a:xfrm>
            <a:prstGeom prst="bentConnector3">
              <a:avLst>
                <a:gd name="adj1" fmla="val 4975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109"/>
            <p:cNvCxnSpPr>
              <a:cxnSpLocks noChangeShapeType="1"/>
              <a:endCxn id="50" idx="1"/>
            </p:cNvCxnSpPr>
            <p:nvPr/>
          </p:nvCxnSpPr>
          <p:spPr bwMode="auto">
            <a:xfrm>
              <a:off x="7288213" y="5013325"/>
              <a:ext cx="331787" cy="276225"/>
            </a:xfrm>
            <a:prstGeom prst="bentConnector3">
              <a:avLst>
                <a:gd name="adj1" fmla="val 4975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110"/>
            <p:cNvCxnSpPr>
              <a:cxnSpLocks noChangeShapeType="1"/>
              <a:endCxn id="48" idx="1"/>
            </p:cNvCxnSpPr>
            <p:nvPr/>
          </p:nvCxnSpPr>
          <p:spPr bwMode="auto">
            <a:xfrm>
              <a:off x="7288213" y="5013325"/>
              <a:ext cx="331787" cy="428625"/>
            </a:xfrm>
            <a:prstGeom prst="bentConnector3">
              <a:avLst>
                <a:gd name="adj1" fmla="val 49759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111"/>
            <p:cNvCxnSpPr>
              <a:cxnSpLocks noChangeShapeType="1"/>
              <a:endCxn id="49" idx="1"/>
            </p:cNvCxnSpPr>
            <p:nvPr/>
          </p:nvCxnSpPr>
          <p:spPr bwMode="auto">
            <a:xfrm>
              <a:off x="7288213" y="5013325"/>
              <a:ext cx="331787" cy="581025"/>
            </a:xfrm>
            <a:prstGeom prst="bentConnector3">
              <a:avLst>
                <a:gd name="adj1" fmla="val 4975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7" name="Picture 11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963" y="4419600"/>
              <a:ext cx="2238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" name="AutoShape 113"/>
            <p:cNvCxnSpPr>
              <a:cxnSpLocks noChangeShapeType="1"/>
            </p:cNvCxnSpPr>
            <p:nvPr/>
          </p:nvCxnSpPr>
          <p:spPr bwMode="auto">
            <a:xfrm flipV="1">
              <a:off x="7288213" y="4511675"/>
              <a:ext cx="412750" cy="5016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48"/>
            <p:cNvCxnSpPr>
              <a:cxnSpLocks noChangeShapeType="1"/>
              <a:stCxn id="25" idx="1"/>
              <a:endCxn id="21" idx="3"/>
            </p:cNvCxnSpPr>
            <p:nvPr/>
          </p:nvCxnSpPr>
          <p:spPr bwMode="auto">
            <a:xfrm rot="10800000" flipV="1">
              <a:off x="6045201" y="3678558"/>
              <a:ext cx="447675" cy="220341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6" y="6029041"/>
            <a:ext cx="8534400" cy="366137"/>
          </a:xfrm>
        </p:spPr>
        <p:txBody>
          <a:bodyPr/>
          <a:lstStyle/>
          <a:p>
            <a:pPr algn="r"/>
            <a:r>
              <a:rPr lang="en-US" dirty="0" smtClean="0"/>
              <a:t>Client Side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444625" y="1797050"/>
            <a:ext cx="6324600" cy="3051175"/>
            <a:chOff x="1444625" y="1797050"/>
            <a:chExt cx="6324600" cy="3051175"/>
          </a:xfrm>
        </p:grpSpPr>
        <p:cxnSp>
          <p:nvCxnSpPr>
            <p:cNvPr id="7" name="AutoShape 17"/>
            <p:cNvCxnSpPr>
              <a:cxnSpLocks noChangeShapeType="1"/>
            </p:cNvCxnSpPr>
            <p:nvPr/>
          </p:nvCxnSpPr>
          <p:spPr bwMode="auto">
            <a:xfrm flipV="1">
              <a:off x="1444625" y="4159250"/>
              <a:ext cx="927100" cy="688975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23"/>
            <p:cNvCxnSpPr>
              <a:cxnSpLocks noChangeShapeType="1"/>
            </p:cNvCxnSpPr>
            <p:nvPr/>
          </p:nvCxnSpPr>
          <p:spPr bwMode="auto">
            <a:xfrm flipV="1">
              <a:off x="2913063" y="3749675"/>
              <a:ext cx="309562" cy="409575"/>
            </a:xfrm>
            <a:prstGeom prst="bentConnector2">
              <a:avLst/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28"/>
            <p:cNvCxnSpPr>
              <a:cxnSpLocks noChangeShapeType="1"/>
            </p:cNvCxnSpPr>
            <p:nvPr/>
          </p:nvCxnSpPr>
          <p:spPr bwMode="auto">
            <a:xfrm flipV="1">
              <a:off x="3489325" y="2917825"/>
              <a:ext cx="254000" cy="579438"/>
            </a:xfrm>
            <a:prstGeom prst="bentConnector2">
              <a:avLst/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33"/>
            <p:cNvCxnSpPr>
              <a:cxnSpLocks noChangeShapeType="1"/>
            </p:cNvCxnSpPr>
            <p:nvPr/>
          </p:nvCxnSpPr>
          <p:spPr bwMode="auto">
            <a:xfrm>
              <a:off x="5160963" y="2632075"/>
              <a:ext cx="334962" cy="4763"/>
            </a:xfrm>
            <a:prstGeom prst="bentConnector3">
              <a:avLst>
                <a:gd name="adj1" fmla="val 49764"/>
              </a:avLst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38"/>
            <p:cNvCxnSpPr>
              <a:cxnSpLocks noChangeShapeType="1"/>
            </p:cNvCxnSpPr>
            <p:nvPr/>
          </p:nvCxnSpPr>
          <p:spPr bwMode="auto">
            <a:xfrm rot="10800000" flipV="1">
              <a:off x="5876925" y="1797050"/>
              <a:ext cx="303213" cy="479425"/>
            </a:xfrm>
            <a:prstGeom prst="bentConnector2">
              <a:avLst/>
            </a:prstGeom>
            <a:noFill/>
            <a:ln w="381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46"/>
            <p:cNvCxnSpPr>
              <a:cxnSpLocks noChangeShapeType="1"/>
            </p:cNvCxnSpPr>
            <p:nvPr/>
          </p:nvCxnSpPr>
          <p:spPr bwMode="auto">
            <a:xfrm rot="10800000">
              <a:off x="6735763" y="1797050"/>
              <a:ext cx="1033462" cy="688975"/>
            </a:xfrm>
            <a:prstGeom prst="bentConnector3">
              <a:avLst>
                <a:gd name="adj1" fmla="val 49921"/>
              </a:avLst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73"/>
            <p:cNvCxnSpPr>
              <a:cxnSpLocks noChangeShapeType="1"/>
            </p:cNvCxnSpPr>
            <p:nvPr/>
          </p:nvCxnSpPr>
          <p:spPr bwMode="auto">
            <a:xfrm>
              <a:off x="4048125" y="2628900"/>
              <a:ext cx="304800" cy="3175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3" name="AutoShape 48"/>
          <p:cNvCxnSpPr>
            <a:cxnSpLocks noChangeShapeType="1"/>
            <a:endCxn id="25" idx="3"/>
          </p:cNvCxnSpPr>
          <p:nvPr/>
        </p:nvCxnSpPr>
        <p:spPr bwMode="auto">
          <a:xfrm rot="5400000">
            <a:off x="8096286" y="3220284"/>
            <a:ext cx="471013" cy="445537"/>
          </a:xfrm>
          <a:prstGeom prst="bentConnector2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6" name="Group 75"/>
          <p:cNvGrpSpPr/>
          <p:nvPr/>
        </p:nvGrpSpPr>
        <p:grpSpPr>
          <a:xfrm>
            <a:off x="1219200" y="4660900"/>
            <a:ext cx="1752600" cy="1298575"/>
            <a:chOff x="1219200" y="4660900"/>
            <a:chExt cx="1752600" cy="1298575"/>
          </a:xfrm>
        </p:grpSpPr>
        <p:pic>
          <p:nvPicPr>
            <p:cNvPr id="59" name="Picture 1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660900"/>
              <a:ext cx="1752600" cy="129857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</p:pic>
        <p:sp>
          <p:nvSpPr>
            <p:cNvPr id="60" name="Text Box 125"/>
            <p:cNvSpPr txBox="1">
              <a:spLocks noChangeArrowheads="1"/>
            </p:cNvSpPr>
            <p:nvPr/>
          </p:nvSpPr>
          <p:spPr bwMode="auto">
            <a:xfrm>
              <a:off x="1371600" y="5410200"/>
              <a:ext cx="14176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000" b="1" dirty="0">
                  <a:latin typeface="Verdana" pitchFamily="34" charset="0"/>
                </a:rPr>
                <a:t>Internet Browser</a:t>
              </a:r>
            </a:p>
            <a:p>
              <a:pPr algn="ctr"/>
              <a:r>
                <a:rPr lang="en-US" altLang="en-US" sz="1000" b="1" dirty="0">
                  <a:latin typeface="Verdana" pitchFamily="34" charset="0"/>
                </a:rPr>
                <a:t>(Firefox, IE)</a:t>
              </a:r>
            </a:p>
          </p:txBody>
        </p:sp>
      </p:grpSp>
      <p:cxnSp>
        <p:nvCxnSpPr>
          <p:cNvPr id="73" name="AutoShape 48"/>
          <p:cNvCxnSpPr>
            <a:cxnSpLocks noChangeShapeType="1"/>
            <a:stCxn id="48" idx="3"/>
          </p:cNvCxnSpPr>
          <p:nvPr/>
        </p:nvCxnSpPr>
        <p:spPr bwMode="auto">
          <a:xfrm flipV="1">
            <a:off x="8418513" y="3207544"/>
            <a:ext cx="314670" cy="2233613"/>
          </a:xfrm>
          <a:prstGeom prst="bentConnector2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4211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0"/>
          <p:cNvSpPr>
            <a:spLocks noChangeArrowheads="1"/>
          </p:cNvSpPr>
          <p:nvPr/>
        </p:nvSpPr>
        <p:spPr bwMode="auto">
          <a:xfrm>
            <a:off x="2725738" y="2819400"/>
            <a:ext cx="6113462" cy="2762250"/>
          </a:xfrm>
          <a:prstGeom prst="ellipse">
            <a:avLst/>
          </a:prstGeom>
          <a:solidFill>
            <a:srgbClr val="FFCC99">
              <a:alpha val="39999"/>
            </a:srgbClr>
          </a:solidFill>
          <a:ln w="9525">
            <a:solidFill>
              <a:srgbClr val="FFCC99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75" name="Oval 19"/>
          <p:cNvSpPr>
            <a:spLocks noChangeArrowheads="1"/>
          </p:cNvSpPr>
          <p:nvPr/>
        </p:nvSpPr>
        <p:spPr bwMode="auto">
          <a:xfrm>
            <a:off x="152400" y="3200400"/>
            <a:ext cx="2381250" cy="2381250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Web Server </a:t>
            </a:r>
            <a:r>
              <a:rPr lang="en-US" altLang="en-US" dirty="0" smtClean="0"/>
              <a:t>Overview  Client </a:t>
            </a:r>
            <a:r>
              <a:rPr lang="en-US" altLang="en-US" dirty="0"/>
              <a:t>Side Language (e.g., HTML)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(Hypertext Markup Language) is the document format language used on the World Wide Web. Web browsers </a:t>
            </a:r>
            <a:r>
              <a:rPr lang="en-US" dirty="0" smtClean="0"/>
              <a:t>(e.g., Firefox, Chrome, IE, Safari, Opera) read </a:t>
            </a:r>
            <a:r>
              <a:rPr lang="en-US" dirty="0"/>
              <a:t>HTML and display the page.</a:t>
            </a:r>
          </a:p>
          <a:p>
            <a:r>
              <a:rPr lang="en-US" dirty="0"/>
              <a:t>Sample code (tags):</a:t>
            </a:r>
          </a:p>
          <a:p>
            <a:endParaRPr lang="en-US" dirty="0"/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533400" y="3581400"/>
            <a:ext cx="22098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000" b="1">
                <a:latin typeface="Verdana" pitchFamily="34" charset="0"/>
              </a:rPr>
              <a:t>&lt;html&gt;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000">
                <a:latin typeface="Verdana" pitchFamily="34" charset="0"/>
              </a:rPr>
              <a:t>	</a:t>
            </a:r>
            <a:r>
              <a:rPr lang="en-US" altLang="en-US" sz="1000" b="1">
                <a:latin typeface="Verdana" pitchFamily="34" charset="0"/>
              </a:rPr>
              <a:t>&lt;head&gt;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000">
                <a:latin typeface="Verdana" pitchFamily="34" charset="0"/>
              </a:rPr>
              <a:t>	</a:t>
            </a:r>
            <a:r>
              <a:rPr lang="en-US" altLang="en-US" sz="1000" b="1">
                <a:latin typeface="Verdana" pitchFamily="34" charset="0"/>
              </a:rPr>
              <a:t>&lt;/head&gt;</a:t>
            </a:r>
          </a:p>
          <a:p>
            <a:pPr eaLnBrk="1" hangingPunct="1">
              <a:spcBef>
                <a:spcPct val="20000"/>
              </a:spcBef>
            </a:pPr>
            <a:endParaRPr lang="en-US" altLang="en-US" sz="1000" b="1">
              <a:latin typeface="Verdana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1000">
                <a:latin typeface="Verdana" pitchFamily="34" charset="0"/>
              </a:rPr>
              <a:t>	</a:t>
            </a:r>
            <a:r>
              <a:rPr lang="en-US" altLang="en-US" sz="1000" b="1">
                <a:latin typeface="Verdana" pitchFamily="34" charset="0"/>
              </a:rPr>
              <a:t>&lt;body&gt;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000">
                <a:latin typeface="Verdana" pitchFamily="34" charset="0"/>
              </a:rPr>
              <a:t>		</a:t>
            </a:r>
            <a:r>
              <a:rPr lang="en-US" altLang="en-US" sz="1000" b="1">
                <a:solidFill>
                  <a:srgbClr val="FF0000"/>
                </a:solidFill>
                <a:latin typeface="Verdana" pitchFamily="34" charset="0"/>
              </a:rPr>
              <a:t>Hello World!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000">
                <a:latin typeface="Verdana" pitchFamily="34" charset="0"/>
              </a:rPr>
              <a:t>	</a:t>
            </a:r>
            <a:r>
              <a:rPr lang="en-US" altLang="en-US" sz="1000" b="1">
                <a:latin typeface="Verdana" pitchFamily="34" charset="0"/>
              </a:rPr>
              <a:t>&lt;/body&gt;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000" b="1">
                <a:latin typeface="Verdana" pitchFamily="34" charset="0"/>
              </a:rPr>
              <a:t>&lt;/html&gt;</a:t>
            </a:r>
          </a:p>
        </p:txBody>
      </p:sp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1676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0" name="Group 11"/>
          <p:cNvGrpSpPr>
            <a:grpSpLocks/>
          </p:cNvGrpSpPr>
          <p:nvPr/>
        </p:nvGrpSpPr>
        <p:grpSpPr bwMode="auto">
          <a:xfrm>
            <a:off x="2819400" y="4343400"/>
            <a:ext cx="1797050" cy="698500"/>
            <a:chOff x="2064" y="2976"/>
            <a:chExt cx="1132" cy="440"/>
          </a:xfrm>
        </p:grpSpPr>
        <p:pic>
          <p:nvPicPr>
            <p:cNvPr id="28690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024"/>
              <a:ext cx="37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1" name="Text Box 7"/>
            <p:cNvSpPr txBox="1">
              <a:spLocks noChangeArrowheads="1"/>
            </p:cNvSpPr>
            <p:nvPr/>
          </p:nvSpPr>
          <p:spPr bwMode="auto">
            <a:xfrm>
              <a:off x="2496" y="2976"/>
              <a:ext cx="7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b="1">
                  <a:solidFill>
                    <a:srgbClr val="6699FF"/>
                  </a:solidFill>
                </a:rPr>
                <a:t>Internet</a:t>
              </a:r>
            </a:p>
            <a:p>
              <a:r>
                <a:rPr lang="en-US" altLang="en-US" b="1">
                  <a:solidFill>
                    <a:srgbClr val="6699FF"/>
                  </a:solidFill>
                </a:rPr>
                <a:t>Explorer</a:t>
              </a:r>
            </a:p>
          </p:txBody>
        </p:sp>
      </p:grp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4648200" y="4267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8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73400"/>
            <a:ext cx="3255963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Line 13"/>
          <p:cNvSpPr>
            <a:spLocks noChangeShapeType="1"/>
          </p:cNvSpPr>
          <p:nvPr/>
        </p:nvSpPr>
        <p:spPr bwMode="auto">
          <a:xfrm>
            <a:off x="2124075" y="4267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Text Box 14"/>
          <p:cNvSpPr txBox="1">
            <a:spLocks noChangeArrowheads="1"/>
          </p:cNvSpPr>
          <p:nvPr/>
        </p:nvSpPr>
        <p:spPr bwMode="auto">
          <a:xfrm>
            <a:off x="1219200" y="5622925"/>
            <a:ext cx="24018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Server sends the raw HTML file</a:t>
            </a:r>
            <a:br>
              <a:rPr lang="en-US" altLang="en-US" sz="1000" b="1">
                <a:latin typeface="Verdana" pitchFamily="34" charset="0"/>
              </a:rPr>
            </a:br>
            <a:r>
              <a:rPr lang="en-US" altLang="en-US" sz="1000" b="1">
                <a:latin typeface="Verdana" pitchFamily="34" charset="0"/>
              </a:rPr>
              <a:t>through internet (TCP/IP) and</a:t>
            </a:r>
          </a:p>
          <a:p>
            <a:r>
              <a:rPr lang="en-US" altLang="en-US" sz="1000" b="1">
                <a:latin typeface="Verdana" pitchFamily="34" charset="0"/>
              </a:rPr>
              <a:t>client (web surfer) receives it</a:t>
            </a:r>
          </a:p>
        </p:txBody>
      </p:sp>
      <p:sp>
        <p:nvSpPr>
          <p:cNvPr id="28685" name="Text Box 15"/>
          <p:cNvSpPr txBox="1">
            <a:spLocks noChangeArrowheads="1"/>
          </p:cNvSpPr>
          <p:nvPr/>
        </p:nvSpPr>
        <p:spPr bwMode="auto">
          <a:xfrm>
            <a:off x="4038600" y="5622925"/>
            <a:ext cx="16271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The client’s browser</a:t>
            </a:r>
            <a:br>
              <a:rPr lang="en-US" altLang="en-US" sz="1000" b="1">
                <a:latin typeface="Verdana" pitchFamily="34" charset="0"/>
              </a:rPr>
            </a:br>
            <a:r>
              <a:rPr lang="en-US" altLang="en-US" sz="1000" b="1">
                <a:latin typeface="Verdana" pitchFamily="34" charset="0"/>
              </a:rPr>
              <a:t>interprets the HTML</a:t>
            </a:r>
            <a:br>
              <a:rPr lang="en-US" altLang="en-US" sz="1000" b="1">
                <a:latin typeface="Verdana" pitchFamily="34" charset="0"/>
              </a:rPr>
            </a:br>
            <a:r>
              <a:rPr lang="en-US" altLang="en-US" sz="1000" b="1">
                <a:latin typeface="Verdana" pitchFamily="34" charset="0"/>
              </a:rPr>
              <a:t>page and shows it</a:t>
            </a:r>
          </a:p>
        </p:txBody>
      </p:sp>
      <p:sp>
        <p:nvSpPr>
          <p:cNvPr id="28686" name="Line 17"/>
          <p:cNvSpPr>
            <a:spLocks noChangeShapeType="1"/>
          </p:cNvSpPr>
          <p:nvPr/>
        </p:nvSpPr>
        <p:spPr bwMode="auto">
          <a:xfrm>
            <a:off x="2514600" y="4708525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18"/>
          <p:cNvSpPr>
            <a:spLocks noChangeShapeType="1"/>
          </p:cNvSpPr>
          <p:nvPr/>
        </p:nvSpPr>
        <p:spPr bwMode="auto">
          <a:xfrm>
            <a:off x="4905375" y="4708525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Text Box 21"/>
          <p:cNvSpPr txBox="1">
            <a:spLocks noChangeArrowheads="1"/>
          </p:cNvSpPr>
          <p:nvPr/>
        </p:nvSpPr>
        <p:spPr bwMode="auto">
          <a:xfrm>
            <a:off x="4572000" y="3276600"/>
            <a:ext cx="5143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 b="1">
                <a:latin typeface="Verdana" pitchFamily="34" charset="0"/>
              </a:rPr>
              <a:t>Client</a:t>
            </a:r>
          </a:p>
        </p:txBody>
      </p:sp>
      <p:sp>
        <p:nvSpPr>
          <p:cNvPr id="28689" name="Text Box 22"/>
          <p:cNvSpPr txBox="1">
            <a:spLocks noChangeArrowheads="1"/>
          </p:cNvSpPr>
          <p:nvPr/>
        </p:nvSpPr>
        <p:spPr bwMode="auto">
          <a:xfrm>
            <a:off x="1066800" y="3276600"/>
            <a:ext cx="5603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 b="1">
                <a:latin typeface="Verdana" pitchFamily="34" charset="0"/>
              </a:rPr>
              <a:t>Server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1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87363"/>
            <a:ext cx="8882063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" name="Group 74"/>
          <p:cNvGrpSpPr/>
          <p:nvPr/>
        </p:nvGrpSpPr>
        <p:grpSpPr>
          <a:xfrm>
            <a:off x="4466135" y="3497263"/>
            <a:ext cx="3757750" cy="2462212"/>
            <a:chOff x="5160963" y="3497263"/>
            <a:chExt cx="3757750" cy="2462212"/>
          </a:xfrm>
        </p:grpSpPr>
        <p:sp>
          <p:nvSpPr>
            <p:cNvPr id="5" name="Rectangle 4"/>
            <p:cNvSpPr/>
            <p:nvPr/>
          </p:nvSpPr>
          <p:spPr bwMode="auto">
            <a:xfrm>
              <a:off x="5160963" y="3497263"/>
              <a:ext cx="3757750" cy="24622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US" sz="1000">
                <a:latin typeface="+mj-lt"/>
              </a:endParaRPr>
            </a:p>
          </p:txBody>
        </p:sp>
        <p:pic>
          <p:nvPicPr>
            <p:cNvPr id="21" name="Picture 4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733800"/>
              <a:ext cx="4064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79"/>
            <p:cNvSpPr txBox="1">
              <a:spLocks noChangeArrowheads="1"/>
            </p:cNvSpPr>
            <p:nvPr/>
          </p:nvSpPr>
          <p:spPr bwMode="auto">
            <a:xfrm>
              <a:off x="5448300" y="4057650"/>
              <a:ext cx="83026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solidFill>
                    <a:srgbClr val="FF0000"/>
                  </a:solidFill>
                  <a:latin typeface="Verdana" pitchFamily="34" charset="0"/>
                </a:rPr>
                <a:t>C:\InetPub</a:t>
              </a:r>
            </a:p>
          </p:txBody>
        </p:sp>
        <p:sp>
          <p:nvSpPr>
            <p:cNvPr id="25" name="Text Box 80"/>
            <p:cNvSpPr txBox="1">
              <a:spLocks noChangeArrowheads="1"/>
            </p:cNvSpPr>
            <p:nvPr/>
          </p:nvSpPr>
          <p:spPr bwMode="auto">
            <a:xfrm>
              <a:off x="6492875" y="3563143"/>
              <a:ext cx="161614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900" b="1" dirty="0">
                  <a:latin typeface="Verdana" pitchFamily="34" charset="0"/>
                </a:rPr>
                <a:t>Windows Server (IIS)</a:t>
              </a:r>
            </a:p>
          </p:txBody>
        </p:sp>
        <p:pic>
          <p:nvPicPr>
            <p:cNvPr id="26" name="Picture 8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738" y="4386263"/>
              <a:ext cx="4064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738" y="4918075"/>
              <a:ext cx="271462" cy="22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738" y="5380038"/>
              <a:ext cx="271462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84"/>
            <p:cNvSpPr txBox="1">
              <a:spLocks noChangeArrowheads="1"/>
            </p:cNvSpPr>
            <p:nvPr/>
          </p:nvSpPr>
          <p:spPr bwMode="auto">
            <a:xfrm>
              <a:off x="5638800" y="4691063"/>
              <a:ext cx="823913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solidFill>
                    <a:srgbClr val="FF0000"/>
                  </a:solidFill>
                  <a:latin typeface="Verdana" pitchFamily="34" charset="0"/>
                </a:rPr>
                <a:t>kharrazi.ca</a:t>
              </a:r>
            </a:p>
          </p:txBody>
        </p:sp>
        <p:sp>
          <p:nvSpPr>
            <p:cNvPr id="30" name="Text Box 85"/>
            <p:cNvSpPr txBox="1">
              <a:spLocks noChangeArrowheads="1"/>
            </p:cNvSpPr>
            <p:nvPr/>
          </p:nvSpPr>
          <p:spPr bwMode="auto">
            <a:xfrm>
              <a:off x="5667375" y="5124450"/>
              <a:ext cx="808038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solidFill>
                    <a:srgbClr val="B2B2B2"/>
                  </a:solidFill>
                  <a:latin typeface="Verdana" pitchFamily="34" charset="0"/>
                </a:rPr>
                <a:t>adobe.com</a:t>
              </a:r>
            </a:p>
          </p:txBody>
        </p:sp>
        <p:sp>
          <p:nvSpPr>
            <p:cNvPr id="31" name="Text Box 86"/>
            <p:cNvSpPr txBox="1">
              <a:spLocks noChangeArrowheads="1"/>
            </p:cNvSpPr>
            <p:nvPr/>
          </p:nvSpPr>
          <p:spPr bwMode="auto">
            <a:xfrm>
              <a:off x="5686425" y="5576888"/>
              <a:ext cx="806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solidFill>
                    <a:srgbClr val="B2B2B2"/>
                  </a:solidFill>
                  <a:latin typeface="Verdana" pitchFamily="34" charset="0"/>
                </a:rPr>
                <a:t>yahoo.com</a:t>
              </a:r>
            </a:p>
          </p:txBody>
        </p:sp>
        <p:cxnSp>
          <p:nvCxnSpPr>
            <p:cNvPr id="32" name="AutoShape 87"/>
            <p:cNvCxnSpPr>
              <a:cxnSpLocks noChangeShapeType="1"/>
            </p:cNvCxnSpPr>
            <p:nvPr/>
          </p:nvCxnSpPr>
          <p:spPr bwMode="auto">
            <a:xfrm rot="10800000" flipH="1" flipV="1">
              <a:off x="5638800" y="3898900"/>
              <a:ext cx="261938" cy="652463"/>
            </a:xfrm>
            <a:prstGeom prst="bentConnector3">
              <a:avLst>
                <a:gd name="adj1" fmla="val -87273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88"/>
            <p:cNvCxnSpPr>
              <a:cxnSpLocks noChangeShapeType="1"/>
            </p:cNvCxnSpPr>
            <p:nvPr/>
          </p:nvCxnSpPr>
          <p:spPr bwMode="auto">
            <a:xfrm rot="10800000" flipH="1" flipV="1">
              <a:off x="5638800" y="3898900"/>
              <a:ext cx="261938" cy="1130300"/>
            </a:xfrm>
            <a:prstGeom prst="bentConnector3">
              <a:avLst>
                <a:gd name="adj1" fmla="val -8727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89"/>
            <p:cNvCxnSpPr>
              <a:cxnSpLocks noChangeShapeType="1"/>
            </p:cNvCxnSpPr>
            <p:nvPr/>
          </p:nvCxnSpPr>
          <p:spPr bwMode="auto">
            <a:xfrm rot="10800000" flipH="1" flipV="1">
              <a:off x="5638800" y="3898900"/>
              <a:ext cx="261938" cy="1592263"/>
            </a:xfrm>
            <a:prstGeom prst="bentConnector3">
              <a:avLst>
                <a:gd name="adj1" fmla="val -8727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5" name="Picture 9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4467225"/>
              <a:ext cx="204787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9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4848225"/>
              <a:ext cx="4064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9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4657725"/>
              <a:ext cx="204787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9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5353050"/>
              <a:ext cx="204787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9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5586413"/>
              <a:ext cx="204787" cy="16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95"/>
            <p:cNvSpPr txBox="1">
              <a:spLocks noChangeArrowheads="1"/>
            </p:cNvSpPr>
            <p:nvPr/>
          </p:nvSpPr>
          <p:spPr bwMode="auto">
            <a:xfrm>
              <a:off x="6796088" y="5148263"/>
              <a:ext cx="68262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solidFill>
                    <a:srgbClr val="FF0000"/>
                  </a:solidFill>
                  <a:latin typeface="Verdana" pitchFamily="34" charset="0"/>
                </a:rPr>
                <a:t>httpdocs</a:t>
              </a:r>
            </a:p>
          </p:txBody>
        </p:sp>
        <p:cxnSp>
          <p:nvCxnSpPr>
            <p:cNvPr id="41" name="AutoShape 96"/>
            <p:cNvCxnSpPr>
              <a:cxnSpLocks noChangeShapeType="1"/>
            </p:cNvCxnSpPr>
            <p:nvPr/>
          </p:nvCxnSpPr>
          <p:spPr bwMode="auto">
            <a:xfrm>
              <a:off x="6307138" y="4551363"/>
              <a:ext cx="5746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97"/>
            <p:cNvCxnSpPr>
              <a:cxnSpLocks noChangeShapeType="1"/>
            </p:cNvCxnSpPr>
            <p:nvPr/>
          </p:nvCxnSpPr>
          <p:spPr bwMode="auto">
            <a:xfrm>
              <a:off x="6307138" y="4551363"/>
              <a:ext cx="574675" cy="1905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98"/>
            <p:cNvCxnSpPr>
              <a:cxnSpLocks noChangeShapeType="1"/>
            </p:cNvCxnSpPr>
            <p:nvPr/>
          </p:nvCxnSpPr>
          <p:spPr bwMode="auto">
            <a:xfrm>
              <a:off x="6307138" y="4551363"/>
              <a:ext cx="574675" cy="461962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99"/>
            <p:cNvCxnSpPr>
              <a:cxnSpLocks noChangeShapeType="1"/>
            </p:cNvCxnSpPr>
            <p:nvPr/>
          </p:nvCxnSpPr>
          <p:spPr bwMode="auto">
            <a:xfrm>
              <a:off x="6307138" y="4551363"/>
              <a:ext cx="574675" cy="88582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00"/>
            <p:cNvCxnSpPr>
              <a:cxnSpLocks noChangeShapeType="1"/>
            </p:cNvCxnSpPr>
            <p:nvPr/>
          </p:nvCxnSpPr>
          <p:spPr bwMode="auto">
            <a:xfrm>
              <a:off x="6307138" y="4551363"/>
              <a:ext cx="574675" cy="11191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6" name="Picture 1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963" y="4619625"/>
              <a:ext cx="2238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 Box 102"/>
            <p:cNvSpPr txBox="1">
              <a:spLocks noChangeArrowheads="1"/>
            </p:cNvSpPr>
            <p:nvPr/>
          </p:nvSpPr>
          <p:spPr bwMode="auto">
            <a:xfrm>
              <a:off x="7620000" y="4800600"/>
              <a:ext cx="59531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solidFill>
                    <a:srgbClr val="B2B2B2"/>
                  </a:solidFill>
                  <a:latin typeface="Verdana" pitchFamily="34" charset="0"/>
                </a:rPr>
                <a:t>images</a:t>
              </a:r>
            </a:p>
          </p:txBody>
        </p:sp>
        <p:sp>
          <p:nvSpPr>
            <p:cNvPr id="48" name="Text Box 103"/>
            <p:cNvSpPr txBox="1">
              <a:spLocks noChangeArrowheads="1"/>
            </p:cNvSpPr>
            <p:nvPr/>
          </p:nvSpPr>
          <p:spPr bwMode="auto">
            <a:xfrm>
              <a:off x="7620000" y="5334000"/>
              <a:ext cx="75854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 dirty="0" err="1" smtClean="0">
                  <a:solidFill>
                    <a:srgbClr val="FF0000"/>
                  </a:solidFill>
                  <a:latin typeface="Verdana" pitchFamily="34" charset="0"/>
                </a:rPr>
                <a:t>index.php</a:t>
              </a:r>
              <a:endParaRPr lang="en-US" altLang="en-US" sz="800" b="1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49" name="Text Box 104"/>
            <p:cNvSpPr txBox="1">
              <a:spLocks noChangeArrowheads="1"/>
            </p:cNvSpPr>
            <p:nvPr/>
          </p:nvSpPr>
          <p:spPr bwMode="auto">
            <a:xfrm>
              <a:off x="7620000" y="5486400"/>
              <a:ext cx="985838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solidFill>
                    <a:srgbClr val="B2B2B2"/>
                  </a:solidFill>
                  <a:latin typeface="Verdana" pitchFamily="34" charset="0"/>
                </a:rPr>
                <a:t>products.html</a:t>
              </a:r>
            </a:p>
          </p:txBody>
        </p:sp>
        <p:sp>
          <p:nvSpPr>
            <p:cNvPr id="50" name="Text Box 105"/>
            <p:cNvSpPr txBox="1">
              <a:spLocks noChangeArrowheads="1"/>
            </p:cNvSpPr>
            <p:nvPr/>
          </p:nvSpPr>
          <p:spPr bwMode="auto">
            <a:xfrm>
              <a:off x="7620000" y="5181600"/>
              <a:ext cx="90646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solidFill>
                    <a:srgbClr val="B2B2B2"/>
                  </a:solidFill>
                  <a:latin typeface="Verdana" pitchFamily="34" charset="0"/>
                </a:rPr>
                <a:t>contact.html</a:t>
              </a:r>
            </a:p>
          </p:txBody>
        </p:sp>
        <p:sp>
          <p:nvSpPr>
            <p:cNvPr id="51" name="Text Box 106"/>
            <p:cNvSpPr txBox="1">
              <a:spLocks noChangeArrowheads="1"/>
            </p:cNvSpPr>
            <p:nvPr/>
          </p:nvSpPr>
          <p:spPr bwMode="auto">
            <a:xfrm>
              <a:off x="7620000" y="5029200"/>
              <a:ext cx="81121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solidFill>
                    <a:srgbClr val="B2B2B2"/>
                  </a:solidFill>
                  <a:latin typeface="Verdana" pitchFamily="34" charset="0"/>
                </a:rPr>
                <a:t>about.html</a:t>
              </a:r>
            </a:p>
          </p:txBody>
        </p:sp>
        <p:cxnSp>
          <p:nvCxnSpPr>
            <p:cNvPr id="52" name="AutoShape 107"/>
            <p:cNvCxnSpPr>
              <a:cxnSpLocks noChangeShapeType="1"/>
            </p:cNvCxnSpPr>
            <p:nvPr/>
          </p:nvCxnSpPr>
          <p:spPr bwMode="auto">
            <a:xfrm flipV="1">
              <a:off x="7288213" y="4711700"/>
              <a:ext cx="412750" cy="30162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108"/>
            <p:cNvCxnSpPr>
              <a:cxnSpLocks noChangeShapeType="1"/>
              <a:endCxn id="51" idx="1"/>
            </p:cNvCxnSpPr>
            <p:nvPr/>
          </p:nvCxnSpPr>
          <p:spPr bwMode="auto">
            <a:xfrm>
              <a:off x="7288213" y="5013325"/>
              <a:ext cx="331787" cy="123825"/>
            </a:xfrm>
            <a:prstGeom prst="bentConnector3">
              <a:avLst>
                <a:gd name="adj1" fmla="val 4975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109"/>
            <p:cNvCxnSpPr>
              <a:cxnSpLocks noChangeShapeType="1"/>
              <a:endCxn id="50" idx="1"/>
            </p:cNvCxnSpPr>
            <p:nvPr/>
          </p:nvCxnSpPr>
          <p:spPr bwMode="auto">
            <a:xfrm>
              <a:off x="7288213" y="5013325"/>
              <a:ext cx="331787" cy="276225"/>
            </a:xfrm>
            <a:prstGeom prst="bentConnector3">
              <a:avLst>
                <a:gd name="adj1" fmla="val 4975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110"/>
            <p:cNvCxnSpPr>
              <a:cxnSpLocks noChangeShapeType="1"/>
              <a:stCxn id="36" idx="3"/>
              <a:endCxn id="48" idx="1"/>
            </p:cNvCxnSpPr>
            <p:nvPr/>
          </p:nvCxnSpPr>
          <p:spPr bwMode="auto">
            <a:xfrm>
              <a:off x="7288213" y="5013325"/>
              <a:ext cx="331787" cy="428397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111"/>
            <p:cNvCxnSpPr>
              <a:cxnSpLocks noChangeShapeType="1"/>
              <a:stCxn id="36" idx="3"/>
              <a:endCxn id="49" idx="1"/>
            </p:cNvCxnSpPr>
            <p:nvPr/>
          </p:nvCxnSpPr>
          <p:spPr bwMode="auto">
            <a:xfrm>
              <a:off x="7288213" y="5013325"/>
              <a:ext cx="331787" cy="58023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7" name="Picture 11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963" y="4419600"/>
              <a:ext cx="2238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" name="AutoShape 113"/>
            <p:cNvCxnSpPr>
              <a:cxnSpLocks noChangeShapeType="1"/>
            </p:cNvCxnSpPr>
            <p:nvPr/>
          </p:nvCxnSpPr>
          <p:spPr bwMode="auto">
            <a:xfrm flipV="1">
              <a:off x="7288213" y="4511675"/>
              <a:ext cx="412750" cy="5016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48"/>
            <p:cNvCxnSpPr>
              <a:cxnSpLocks noChangeShapeType="1"/>
              <a:stCxn id="25" idx="1"/>
              <a:endCxn id="21" idx="3"/>
            </p:cNvCxnSpPr>
            <p:nvPr/>
          </p:nvCxnSpPr>
          <p:spPr bwMode="auto">
            <a:xfrm rot="10800000" flipV="1">
              <a:off x="6045201" y="3678558"/>
              <a:ext cx="447675" cy="220341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6" y="6029041"/>
            <a:ext cx="8534400" cy="366137"/>
          </a:xfrm>
        </p:spPr>
        <p:txBody>
          <a:bodyPr/>
          <a:lstStyle/>
          <a:p>
            <a:pPr algn="r"/>
            <a:r>
              <a:rPr lang="en-US" dirty="0" smtClean="0"/>
              <a:t>Server Side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29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444625" y="1797050"/>
            <a:ext cx="6324600" cy="3051175"/>
            <a:chOff x="1444625" y="1797050"/>
            <a:chExt cx="6324600" cy="3051175"/>
          </a:xfrm>
        </p:grpSpPr>
        <p:cxnSp>
          <p:nvCxnSpPr>
            <p:cNvPr id="7" name="AutoShape 17"/>
            <p:cNvCxnSpPr>
              <a:cxnSpLocks noChangeShapeType="1"/>
            </p:cNvCxnSpPr>
            <p:nvPr/>
          </p:nvCxnSpPr>
          <p:spPr bwMode="auto">
            <a:xfrm flipV="1">
              <a:off x="1444625" y="4159250"/>
              <a:ext cx="927100" cy="688975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23"/>
            <p:cNvCxnSpPr>
              <a:cxnSpLocks noChangeShapeType="1"/>
            </p:cNvCxnSpPr>
            <p:nvPr/>
          </p:nvCxnSpPr>
          <p:spPr bwMode="auto">
            <a:xfrm flipV="1">
              <a:off x="2913063" y="3749675"/>
              <a:ext cx="309562" cy="409575"/>
            </a:xfrm>
            <a:prstGeom prst="bentConnector2">
              <a:avLst/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28"/>
            <p:cNvCxnSpPr>
              <a:cxnSpLocks noChangeShapeType="1"/>
            </p:cNvCxnSpPr>
            <p:nvPr/>
          </p:nvCxnSpPr>
          <p:spPr bwMode="auto">
            <a:xfrm flipV="1">
              <a:off x="3489325" y="2917825"/>
              <a:ext cx="254000" cy="579438"/>
            </a:xfrm>
            <a:prstGeom prst="bentConnector2">
              <a:avLst/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33"/>
            <p:cNvCxnSpPr>
              <a:cxnSpLocks noChangeShapeType="1"/>
            </p:cNvCxnSpPr>
            <p:nvPr/>
          </p:nvCxnSpPr>
          <p:spPr bwMode="auto">
            <a:xfrm>
              <a:off x="5160963" y="2632075"/>
              <a:ext cx="334962" cy="4763"/>
            </a:xfrm>
            <a:prstGeom prst="bentConnector3">
              <a:avLst>
                <a:gd name="adj1" fmla="val 49764"/>
              </a:avLst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38"/>
            <p:cNvCxnSpPr>
              <a:cxnSpLocks noChangeShapeType="1"/>
            </p:cNvCxnSpPr>
            <p:nvPr/>
          </p:nvCxnSpPr>
          <p:spPr bwMode="auto">
            <a:xfrm rot="10800000" flipV="1">
              <a:off x="5876925" y="1797050"/>
              <a:ext cx="303213" cy="479425"/>
            </a:xfrm>
            <a:prstGeom prst="bentConnector2">
              <a:avLst/>
            </a:prstGeom>
            <a:noFill/>
            <a:ln w="381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46"/>
            <p:cNvCxnSpPr>
              <a:cxnSpLocks noChangeShapeType="1"/>
            </p:cNvCxnSpPr>
            <p:nvPr/>
          </p:nvCxnSpPr>
          <p:spPr bwMode="auto">
            <a:xfrm rot="10800000">
              <a:off x="6735763" y="1797050"/>
              <a:ext cx="1033462" cy="688975"/>
            </a:xfrm>
            <a:prstGeom prst="bentConnector3">
              <a:avLst>
                <a:gd name="adj1" fmla="val 49921"/>
              </a:avLst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73"/>
            <p:cNvCxnSpPr>
              <a:cxnSpLocks noChangeShapeType="1"/>
            </p:cNvCxnSpPr>
            <p:nvPr/>
          </p:nvCxnSpPr>
          <p:spPr bwMode="auto">
            <a:xfrm>
              <a:off x="4048125" y="2628900"/>
              <a:ext cx="304800" cy="3175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3" name="AutoShape 48"/>
          <p:cNvCxnSpPr>
            <a:cxnSpLocks noChangeShapeType="1"/>
            <a:endCxn id="25" idx="3"/>
          </p:cNvCxnSpPr>
          <p:nvPr/>
        </p:nvCxnSpPr>
        <p:spPr bwMode="auto">
          <a:xfrm rot="5400000">
            <a:off x="7256597" y="3075423"/>
            <a:ext cx="760734" cy="445538"/>
          </a:xfrm>
          <a:prstGeom prst="bentConnector2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6" name="Group 75"/>
          <p:cNvGrpSpPr/>
          <p:nvPr/>
        </p:nvGrpSpPr>
        <p:grpSpPr>
          <a:xfrm>
            <a:off x="1219200" y="4660900"/>
            <a:ext cx="1752600" cy="1298575"/>
            <a:chOff x="1219200" y="4660900"/>
            <a:chExt cx="1752600" cy="1298575"/>
          </a:xfrm>
        </p:grpSpPr>
        <p:pic>
          <p:nvPicPr>
            <p:cNvPr id="59" name="Picture 1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660900"/>
              <a:ext cx="1752600" cy="129857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</p:pic>
        <p:sp>
          <p:nvSpPr>
            <p:cNvPr id="60" name="Text Box 125"/>
            <p:cNvSpPr txBox="1">
              <a:spLocks noChangeArrowheads="1"/>
            </p:cNvSpPr>
            <p:nvPr/>
          </p:nvSpPr>
          <p:spPr bwMode="auto">
            <a:xfrm>
              <a:off x="1371600" y="5410200"/>
              <a:ext cx="14176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000" b="1" dirty="0">
                  <a:latin typeface="Verdana" pitchFamily="34" charset="0"/>
                </a:rPr>
                <a:t>Internet Browser</a:t>
              </a:r>
            </a:p>
            <a:p>
              <a:pPr algn="ctr"/>
              <a:r>
                <a:rPr lang="en-US" altLang="en-US" sz="1000" b="1" dirty="0">
                  <a:latin typeface="Verdana" pitchFamily="34" charset="0"/>
                </a:rPr>
                <a:t>(Firefox, IE)</a:t>
              </a:r>
            </a:p>
          </p:txBody>
        </p:sp>
      </p:grpSp>
      <p:cxnSp>
        <p:nvCxnSpPr>
          <p:cNvPr id="73" name="AutoShape 48"/>
          <p:cNvCxnSpPr>
            <a:cxnSpLocks noChangeShapeType="1"/>
            <a:stCxn id="62" idx="0"/>
            <a:endCxn id="71" idx="4"/>
          </p:cNvCxnSpPr>
          <p:nvPr/>
        </p:nvCxnSpPr>
        <p:spPr bwMode="auto">
          <a:xfrm flipV="1">
            <a:off x="8356973" y="3991186"/>
            <a:ext cx="0" cy="233946"/>
          </a:xfrm>
          <a:prstGeom prst="straightConnector1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Oval 61"/>
          <p:cNvSpPr/>
          <p:nvPr/>
        </p:nvSpPr>
        <p:spPr bwMode="auto">
          <a:xfrm>
            <a:off x="7775153" y="4225132"/>
            <a:ext cx="1163640" cy="71458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+mj-lt"/>
              </a:rPr>
              <a:t>PHP Engine</a:t>
            </a:r>
            <a:endParaRPr lang="en-US" sz="1000" dirty="0">
              <a:latin typeface="+mj-lt"/>
            </a:endParaRPr>
          </a:p>
        </p:txBody>
      </p:sp>
      <p:cxnSp>
        <p:nvCxnSpPr>
          <p:cNvPr id="65" name="AutoShape 48"/>
          <p:cNvCxnSpPr>
            <a:cxnSpLocks noChangeShapeType="1"/>
            <a:stCxn id="48" idx="3"/>
            <a:endCxn id="62" idx="4"/>
          </p:cNvCxnSpPr>
          <p:nvPr/>
        </p:nvCxnSpPr>
        <p:spPr bwMode="auto">
          <a:xfrm flipV="1">
            <a:off x="7683713" y="4939718"/>
            <a:ext cx="673260" cy="502004"/>
          </a:xfrm>
          <a:prstGeom prst="bentConnector2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Oval 70"/>
          <p:cNvSpPr/>
          <p:nvPr/>
        </p:nvSpPr>
        <p:spPr bwMode="auto">
          <a:xfrm>
            <a:off x="7775153" y="3276600"/>
            <a:ext cx="1163640" cy="71458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+mj-lt"/>
              </a:rPr>
              <a:t>HTML content</a:t>
            </a:r>
          </a:p>
          <a:p>
            <a:pPr algn="ctr"/>
            <a:r>
              <a:rPr lang="en-US" sz="700" dirty="0" smtClean="0">
                <a:latin typeface="+mj-lt"/>
              </a:rPr>
              <a:t>(client-side language)</a:t>
            </a:r>
            <a:endParaRPr lang="en-US" sz="700" dirty="0">
              <a:latin typeface="+mj-lt"/>
            </a:endParaRPr>
          </a:p>
        </p:txBody>
      </p:sp>
      <p:cxnSp>
        <p:nvCxnSpPr>
          <p:cNvPr id="74" name="AutoShape 48"/>
          <p:cNvCxnSpPr>
            <a:cxnSpLocks noChangeShapeType="1"/>
            <a:stCxn id="71" idx="0"/>
          </p:cNvCxnSpPr>
          <p:nvPr/>
        </p:nvCxnSpPr>
        <p:spPr bwMode="auto">
          <a:xfrm flipV="1">
            <a:off x="8356973" y="3108960"/>
            <a:ext cx="0" cy="167640"/>
          </a:xfrm>
          <a:prstGeom prst="straightConnector1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04481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4663" y="3517900"/>
            <a:ext cx="7772400" cy="546100"/>
          </a:xfrm>
        </p:spPr>
        <p:txBody>
          <a:bodyPr/>
          <a:lstStyle/>
          <a:p>
            <a:r>
              <a:rPr lang="en-US" dirty="0" smtClean="0"/>
              <a:t>Networking Overview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8741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13"/>
          <p:cNvSpPr>
            <a:spLocks noChangeArrowheads="1"/>
          </p:cNvSpPr>
          <p:nvPr/>
        </p:nvSpPr>
        <p:spPr bwMode="auto">
          <a:xfrm>
            <a:off x="228600" y="3200400"/>
            <a:ext cx="3733800" cy="2381250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23" name="Oval 12"/>
          <p:cNvSpPr>
            <a:spLocks noChangeArrowheads="1"/>
          </p:cNvSpPr>
          <p:nvPr/>
        </p:nvSpPr>
        <p:spPr bwMode="auto">
          <a:xfrm>
            <a:off x="4114800" y="3048000"/>
            <a:ext cx="4724400" cy="2533650"/>
          </a:xfrm>
          <a:prstGeom prst="ellipse">
            <a:avLst/>
          </a:prstGeom>
          <a:solidFill>
            <a:srgbClr val="FFCC99">
              <a:alpha val="39999"/>
            </a:srgbClr>
          </a:solidFill>
          <a:ln w="9525">
            <a:solidFill>
              <a:srgbClr val="FFCC99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Web Server Overview  </a:t>
            </a:r>
            <a:r>
              <a:rPr lang="en-US" altLang="en-US" dirty="0" smtClean="0"/>
              <a:t>Server </a:t>
            </a:r>
            <a:r>
              <a:rPr lang="en-US" altLang="en-US" dirty="0"/>
              <a:t>Side Language (e.g., PHP)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26436"/>
            <a:ext cx="8534400" cy="4999728"/>
          </a:xfrm>
        </p:spPr>
        <p:txBody>
          <a:bodyPr/>
          <a:lstStyle/>
          <a:p>
            <a:r>
              <a:rPr lang="en-US" dirty="0"/>
              <a:t>PHP (Hypertext Preprocessor) is a server-side, cross-platform, HTML embedded scripting language that lets you create dynamic web pages. PHP-enabled web pages are treated just like regular HTML pages and you can create and edit them the same way you normally create regular HTML pages.</a:t>
            </a:r>
          </a:p>
          <a:p>
            <a:endParaRPr lang="en-US" dirty="0"/>
          </a:p>
        </p:txBody>
      </p:sp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325438" y="396240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000" b="1">
                <a:latin typeface="Verdana" pitchFamily="34" charset="0"/>
              </a:rPr>
              <a:t>&lt;?php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000" b="1">
                <a:latin typeface="Verdana" pitchFamily="34" charset="0"/>
              </a:rPr>
              <a:t>    echo “</a:t>
            </a:r>
            <a:r>
              <a:rPr lang="en-US" altLang="en-US" sz="1000" b="1">
                <a:solidFill>
                  <a:srgbClr val="FF0000"/>
                </a:solidFill>
                <a:latin typeface="Verdana" pitchFamily="34" charset="0"/>
              </a:rPr>
              <a:t>Hello World!</a:t>
            </a:r>
            <a:r>
              <a:rPr lang="en-US" altLang="en-US" sz="1000" b="1">
                <a:latin typeface="Verdana" pitchFamily="34" charset="0"/>
              </a:rPr>
              <a:t>”;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000" b="1">
                <a:latin typeface="Verdana" pitchFamily="34" charset="0"/>
              </a:rPr>
              <a:t>?&gt;</a:t>
            </a:r>
          </a:p>
        </p:txBody>
      </p:sp>
      <p:sp>
        <p:nvSpPr>
          <p:cNvPr id="30727" name="Rectangle 14"/>
          <p:cNvSpPr>
            <a:spLocks noChangeArrowheads="1"/>
          </p:cNvSpPr>
          <p:nvPr/>
        </p:nvSpPr>
        <p:spPr bwMode="auto">
          <a:xfrm>
            <a:off x="2514600" y="3810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000" b="1">
                <a:latin typeface="Verdana" pitchFamily="34" charset="0"/>
              </a:rPr>
              <a:t>&lt;html&gt;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000" b="1">
                <a:latin typeface="Verdana" pitchFamily="34" charset="0"/>
              </a:rPr>
              <a:t>  &lt;body&gt;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000" b="1">
                <a:solidFill>
                  <a:srgbClr val="FF0000"/>
                </a:solidFill>
                <a:latin typeface="Verdana" pitchFamily="34" charset="0"/>
              </a:rPr>
              <a:t>    Hello World!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000" b="1">
                <a:latin typeface="Verdana" pitchFamily="34" charset="0"/>
              </a:rPr>
              <a:t>  &lt;/body&gt;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000" b="1">
                <a:latin typeface="Verdana" pitchFamily="34" charset="0"/>
              </a:rPr>
              <a:t>&lt;/html&gt;</a:t>
            </a:r>
          </a:p>
        </p:txBody>
      </p:sp>
      <p:pic>
        <p:nvPicPr>
          <p:cNvPr id="30728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1676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9" name="Group 16"/>
          <p:cNvGrpSpPr>
            <a:grpSpLocks/>
          </p:cNvGrpSpPr>
          <p:nvPr/>
        </p:nvGrpSpPr>
        <p:grpSpPr bwMode="auto">
          <a:xfrm>
            <a:off x="4191000" y="4343400"/>
            <a:ext cx="1797050" cy="698500"/>
            <a:chOff x="2064" y="2976"/>
            <a:chExt cx="1132" cy="440"/>
          </a:xfrm>
        </p:grpSpPr>
        <p:pic>
          <p:nvPicPr>
            <p:cNvPr id="30742" name="Picture 1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024"/>
              <a:ext cx="37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3" name="Text Box 18"/>
            <p:cNvSpPr txBox="1">
              <a:spLocks noChangeArrowheads="1"/>
            </p:cNvSpPr>
            <p:nvPr/>
          </p:nvSpPr>
          <p:spPr bwMode="auto">
            <a:xfrm>
              <a:off x="2496" y="2976"/>
              <a:ext cx="7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b="1">
                  <a:solidFill>
                    <a:srgbClr val="6699FF"/>
                  </a:solidFill>
                </a:rPr>
                <a:t>Internet</a:t>
              </a:r>
            </a:p>
            <a:p>
              <a:r>
                <a:rPr lang="en-US" altLang="en-US" b="1">
                  <a:solidFill>
                    <a:srgbClr val="6699FF"/>
                  </a:solidFill>
                </a:rPr>
                <a:t>Explorer</a:t>
              </a:r>
            </a:p>
          </p:txBody>
        </p:sp>
      </p:grpSp>
      <p:sp>
        <p:nvSpPr>
          <p:cNvPr id="30730" name="Line 19"/>
          <p:cNvSpPr>
            <a:spLocks noChangeShapeType="1"/>
          </p:cNvSpPr>
          <p:nvPr/>
        </p:nvSpPr>
        <p:spPr bwMode="auto">
          <a:xfrm>
            <a:off x="5943600" y="4267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31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05200"/>
            <a:ext cx="22098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Line 21"/>
          <p:cNvSpPr>
            <a:spLocks noChangeShapeType="1"/>
          </p:cNvSpPr>
          <p:nvPr/>
        </p:nvSpPr>
        <p:spPr bwMode="auto">
          <a:xfrm>
            <a:off x="2220913" y="4267200"/>
            <a:ext cx="314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Text Box 22"/>
          <p:cNvSpPr txBox="1">
            <a:spLocks noChangeArrowheads="1"/>
          </p:cNvSpPr>
          <p:nvPr/>
        </p:nvSpPr>
        <p:spPr bwMode="auto">
          <a:xfrm>
            <a:off x="630238" y="5562600"/>
            <a:ext cx="25669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The PHP engine (php.exe) parses</a:t>
            </a:r>
            <a:br>
              <a:rPr lang="en-US" altLang="en-US" sz="1000" b="1">
                <a:latin typeface="Verdana" pitchFamily="34" charset="0"/>
              </a:rPr>
            </a:br>
            <a:r>
              <a:rPr lang="en-US" altLang="en-US" sz="1000" b="1">
                <a:latin typeface="Verdana" pitchFamily="34" charset="0"/>
              </a:rPr>
              <a:t>the PHP code on the server and</a:t>
            </a:r>
            <a:br>
              <a:rPr lang="en-US" altLang="en-US" sz="1000" b="1">
                <a:latin typeface="Verdana" pitchFamily="34" charset="0"/>
              </a:rPr>
            </a:br>
            <a:r>
              <a:rPr lang="en-US" altLang="en-US" sz="1000" b="1">
                <a:latin typeface="Verdana" pitchFamily="34" charset="0"/>
              </a:rPr>
              <a:t>generates an HTML code</a:t>
            </a:r>
          </a:p>
        </p:txBody>
      </p:sp>
      <p:sp>
        <p:nvSpPr>
          <p:cNvPr id="30734" name="Text Box 23"/>
          <p:cNvSpPr txBox="1">
            <a:spLocks noChangeArrowheads="1"/>
          </p:cNvSpPr>
          <p:nvPr/>
        </p:nvSpPr>
        <p:spPr bwMode="auto">
          <a:xfrm>
            <a:off x="6096000" y="5562600"/>
            <a:ext cx="16271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The client’s browser</a:t>
            </a:r>
            <a:br>
              <a:rPr lang="en-US" altLang="en-US" sz="1000" b="1">
                <a:latin typeface="Verdana" pitchFamily="34" charset="0"/>
              </a:rPr>
            </a:br>
            <a:r>
              <a:rPr lang="en-US" altLang="en-US" sz="1000" b="1">
                <a:latin typeface="Verdana" pitchFamily="34" charset="0"/>
              </a:rPr>
              <a:t>interprets the HTML</a:t>
            </a:r>
            <a:br>
              <a:rPr lang="en-US" altLang="en-US" sz="1000" b="1">
                <a:latin typeface="Verdana" pitchFamily="34" charset="0"/>
              </a:rPr>
            </a:br>
            <a:r>
              <a:rPr lang="en-US" altLang="en-US" sz="1000" b="1">
                <a:latin typeface="Verdana" pitchFamily="34" charset="0"/>
              </a:rPr>
              <a:t>page and shows it</a:t>
            </a:r>
          </a:p>
        </p:txBody>
      </p:sp>
      <p:sp>
        <p:nvSpPr>
          <p:cNvPr id="30735" name="Line 24"/>
          <p:cNvSpPr>
            <a:spLocks noChangeShapeType="1"/>
          </p:cNvSpPr>
          <p:nvPr/>
        </p:nvSpPr>
        <p:spPr bwMode="auto">
          <a:xfrm flipH="1">
            <a:off x="2001838" y="4708525"/>
            <a:ext cx="381000" cy="77787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Line 25"/>
          <p:cNvSpPr>
            <a:spLocks noChangeShapeType="1"/>
          </p:cNvSpPr>
          <p:nvPr/>
        </p:nvSpPr>
        <p:spPr bwMode="auto">
          <a:xfrm>
            <a:off x="6172200" y="4708525"/>
            <a:ext cx="304800" cy="77787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Text Box 26"/>
          <p:cNvSpPr txBox="1">
            <a:spLocks noChangeArrowheads="1"/>
          </p:cNvSpPr>
          <p:nvPr/>
        </p:nvSpPr>
        <p:spPr bwMode="auto">
          <a:xfrm>
            <a:off x="5867400" y="3276600"/>
            <a:ext cx="5143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 b="1">
                <a:latin typeface="Verdana" pitchFamily="34" charset="0"/>
              </a:rPr>
              <a:t>Client</a:t>
            </a:r>
          </a:p>
        </p:txBody>
      </p:sp>
      <p:sp>
        <p:nvSpPr>
          <p:cNvPr id="30738" name="Text Box 27"/>
          <p:cNvSpPr txBox="1">
            <a:spLocks noChangeArrowheads="1"/>
          </p:cNvSpPr>
          <p:nvPr/>
        </p:nvSpPr>
        <p:spPr bwMode="auto">
          <a:xfrm>
            <a:off x="1849438" y="3429000"/>
            <a:ext cx="5603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 b="1">
                <a:latin typeface="Verdana" pitchFamily="34" charset="0"/>
              </a:rPr>
              <a:t>Server</a:t>
            </a:r>
          </a:p>
        </p:txBody>
      </p:sp>
      <p:sp>
        <p:nvSpPr>
          <p:cNvPr id="30739" name="Line 28"/>
          <p:cNvSpPr>
            <a:spLocks noChangeShapeType="1"/>
          </p:cNvSpPr>
          <p:nvPr/>
        </p:nvSpPr>
        <p:spPr bwMode="auto">
          <a:xfrm>
            <a:off x="3806825" y="4291013"/>
            <a:ext cx="314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Text Box 29"/>
          <p:cNvSpPr txBox="1">
            <a:spLocks noChangeArrowheads="1"/>
          </p:cNvSpPr>
          <p:nvPr/>
        </p:nvSpPr>
        <p:spPr bwMode="auto">
          <a:xfrm>
            <a:off x="3236913" y="5562600"/>
            <a:ext cx="2401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Server sends the raw HTML file</a:t>
            </a:r>
            <a:br>
              <a:rPr lang="en-US" altLang="en-US" sz="1000" b="1">
                <a:latin typeface="Verdana" pitchFamily="34" charset="0"/>
              </a:rPr>
            </a:br>
            <a:r>
              <a:rPr lang="en-US" altLang="en-US" sz="1000" b="1">
                <a:latin typeface="Verdana" pitchFamily="34" charset="0"/>
              </a:rPr>
              <a:t>through internet (TCP/IP) and</a:t>
            </a:r>
          </a:p>
          <a:p>
            <a:r>
              <a:rPr lang="en-US" altLang="en-US" sz="1000" b="1">
                <a:latin typeface="Verdana" pitchFamily="34" charset="0"/>
              </a:rPr>
              <a:t>client (web surfer) receives it</a:t>
            </a:r>
          </a:p>
        </p:txBody>
      </p:sp>
      <p:sp>
        <p:nvSpPr>
          <p:cNvPr id="30741" name="Line 30"/>
          <p:cNvSpPr>
            <a:spLocks noChangeShapeType="1"/>
          </p:cNvSpPr>
          <p:nvPr/>
        </p:nvSpPr>
        <p:spPr bwMode="auto">
          <a:xfrm>
            <a:off x="4038600" y="4708525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1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87363"/>
            <a:ext cx="8882063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" name="Group 74"/>
          <p:cNvGrpSpPr/>
          <p:nvPr/>
        </p:nvGrpSpPr>
        <p:grpSpPr>
          <a:xfrm>
            <a:off x="4466135" y="3497263"/>
            <a:ext cx="3757750" cy="2462212"/>
            <a:chOff x="5160963" y="3497263"/>
            <a:chExt cx="3757750" cy="2462212"/>
          </a:xfrm>
        </p:grpSpPr>
        <p:sp>
          <p:nvSpPr>
            <p:cNvPr id="5" name="Rectangle 4"/>
            <p:cNvSpPr/>
            <p:nvPr/>
          </p:nvSpPr>
          <p:spPr bwMode="auto">
            <a:xfrm>
              <a:off x="5160963" y="3497263"/>
              <a:ext cx="3757750" cy="24622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US" sz="1000">
                <a:latin typeface="+mj-lt"/>
              </a:endParaRPr>
            </a:p>
          </p:txBody>
        </p:sp>
        <p:pic>
          <p:nvPicPr>
            <p:cNvPr id="21" name="Picture 4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733800"/>
              <a:ext cx="4064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79"/>
            <p:cNvSpPr txBox="1">
              <a:spLocks noChangeArrowheads="1"/>
            </p:cNvSpPr>
            <p:nvPr/>
          </p:nvSpPr>
          <p:spPr bwMode="auto">
            <a:xfrm>
              <a:off x="5448300" y="4057650"/>
              <a:ext cx="83026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solidFill>
                    <a:srgbClr val="FF0000"/>
                  </a:solidFill>
                  <a:latin typeface="Verdana" pitchFamily="34" charset="0"/>
                </a:rPr>
                <a:t>C:\InetPub</a:t>
              </a:r>
            </a:p>
          </p:txBody>
        </p:sp>
        <p:sp>
          <p:nvSpPr>
            <p:cNvPr id="25" name="Text Box 80"/>
            <p:cNvSpPr txBox="1">
              <a:spLocks noChangeArrowheads="1"/>
            </p:cNvSpPr>
            <p:nvPr/>
          </p:nvSpPr>
          <p:spPr bwMode="auto">
            <a:xfrm>
              <a:off x="6713577" y="3641513"/>
              <a:ext cx="105990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900" b="1" dirty="0" smtClean="0">
                  <a:latin typeface="Verdana" pitchFamily="34" charset="0"/>
                </a:rPr>
                <a:t>Database </a:t>
              </a:r>
              <a:br>
                <a:rPr lang="en-US" altLang="en-US" sz="900" b="1" dirty="0" smtClean="0">
                  <a:latin typeface="Verdana" pitchFamily="34" charset="0"/>
                </a:rPr>
              </a:br>
              <a:r>
                <a:rPr lang="en-US" altLang="en-US" sz="900" b="1" dirty="0" smtClean="0">
                  <a:latin typeface="Verdana" pitchFamily="34" charset="0"/>
                </a:rPr>
                <a:t>Management </a:t>
              </a:r>
              <a:br>
                <a:rPr lang="en-US" altLang="en-US" sz="900" b="1" dirty="0" smtClean="0">
                  <a:latin typeface="Verdana" pitchFamily="34" charset="0"/>
                </a:rPr>
              </a:br>
              <a:r>
                <a:rPr lang="en-US" altLang="en-US" sz="900" b="1" dirty="0" smtClean="0">
                  <a:latin typeface="Verdana" pitchFamily="34" charset="0"/>
                </a:rPr>
                <a:t>Systems</a:t>
              </a:r>
              <a:endParaRPr lang="en-US" altLang="en-US" sz="900" b="1" dirty="0">
                <a:latin typeface="Verdana" pitchFamily="34" charset="0"/>
              </a:endParaRPr>
            </a:p>
          </p:txBody>
        </p:sp>
        <p:pic>
          <p:nvPicPr>
            <p:cNvPr id="26" name="Picture 8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738" y="4386263"/>
              <a:ext cx="4064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738" y="4918075"/>
              <a:ext cx="271462" cy="22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738" y="5380038"/>
              <a:ext cx="271462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84"/>
            <p:cNvSpPr txBox="1">
              <a:spLocks noChangeArrowheads="1"/>
            </p:cNvSpPr>
            <p:nvPr/>
          </p:nvSpPr>
          <p:spPr bwMode="auto">
            <a:xfrm>
              <a:off x="5638800" y="4691063"/>
              <a:ext cx="823913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 dirty="0">
                  <a:solidFill>
                    <a:srgbClr val="FF0000"/>
                  </a:solidFill>
                  <a:latin typeface="Verdana" pitchFamily="34" charset="0"/>
                </a:rPr>
                <a:t>kharrazi.ca</a:t>
              </a:r>
            </a:p>
          </p:txBody>
        </p:sp>
        <p:sp>
          <p:nvSpPr>
            <p:cNvPr id="30" name="Text Box 85"/>
            <p:cNvSpPr txBox="1">
              <a:spLocks noChangeArrowheads="1"/>
            </p:cNvSpPr>
            <p:nvPr/>
          </p:nvSpPr>
          <p:spPr bwMode="auto">
            <a:xfrm>
              <a:off x="5667375" y="5124450"/>
              <a:ext cx="808038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solidFill>
                    <a:srgbClr val="B2B2B2"/>
                  </a:solidFill>
                  <a:latin typeface="Verdana" pitchFamily="34" charset="0"/>
                </a:rPr>
                <a:t>adobe.com</a:t>
              </a:r>
            </a:p>
          </p:txBody>
        </p:sp>
        <p:sp>
          <p:nvSpPr>
            <p:cNvPr id="31" name="Text Box 86"/>
            <p:cNvSpPr txBox="1">
              <a:spLocks noChangeArrowheads="1"/>
            </p:cNvSpPr>
            <p:nvPr/>
          </p:nvSpPr>
          <p:spPr bwMode="auto">
            <a:xfrm>
              <a:off x="5686425" y="5576888"/>
              <a:ext cx="806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solidFill>
                    <a:srgbClr val="B2B2B2"/>
                  </a:solidFill>
                  <a:latin typeface="Verdana" pitchFamily="34" charset="0"/>
                </a:rPr>
                <a:t>yahoo.com</a:t>
              </a:r>
            </a:p>
          </p:txBody>
        </p:sp>
        <p:cxnSp>
          <p:nvCxnSpPr>
            <p:cNvPr id="32" name="AutoShape 87"/>
            <p:cNvCxnSpPr>
              <a:cxnSpLocks noChangeShapeType="1"/>
            </p:cNvCxnSpPr>
            <p:nvPr/>
          </p:nvCxnSpPr>
          <p:spPr bwMode="auto">
            <a:xfrm rot="10800000" flipH="1" flipV="1">
              <a:off x="5638800" y="3898900"/>
              <a:ext cx="261938" cy="652463"/>
            </a:xfrm>
            <a:prstGeom prst="bentConnector3">
              <a:avLst>
                <a:gd name="adj1" fmla="val -87273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88"/>
            <p:cNvCxnSpPr>
              <a:cxnSpLocks noChangeShapeType="1"/>
            </p:cNvCxnSpPr>
            <p:nvPr/>
          </p:nvCxnSpPr>
          <p:spPr bwMode="auto">
            <a:xfrm rot="10800000" flipH="1" flipV="1">
              <a:off x="5638800" y="3898900"/>
              <a:ext cx="261938" cy="1130300"/>
            </a:xfrm>
            <a:prstGeom prst="bentConnector3">
              <a:avLst>
                <a:gd name="adj1" fmla="val -8727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89"/>
            <p:cNvCxnSpPr>
              <a:cxnSpLocks noChangeShapeType="1"/>
            </p:cNvCxnSpPr>
            <p:nvPr/>
          </p:nvCxnSpPr>
          <p:spPr bwMode="auto">
            <a:xfrm rot="10800000" flipH="1" flipV="1">
              <a:off x="5638800" y="3898900"/>
              <a:ext cx="261938" cy="1592263"/>
            </a:xfrm>
            <a:prstGeom prst="bentConnector3">
              <a:avLst>
                <a:gd name="adj1" fmla="val -8727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5" name="Picture 9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4467225"/>
              <a:ext cx="204787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9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4848225"/>
              <a:ext cx="4064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9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4657725"/>
              <a:ext cx="204787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9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5353050"/>
              <a:ext cx="204787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9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5586413"/>
              <a:ext cx="204787" cy="16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95"/>
            <p:cNvSpPr txBox="1">
              <a:spLocks noChangeArrowheads="1"/>
            </p:cNvSpPr>
            <p:nvPr/>
          </p:nvSpPr>
          <p:spPr bwMode="auto">
            <a:xfrm>
              <a:off x="6595428" y="5148263"/>
              <a:ext cx="90120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 dirty="0" smtClean="0">
                  <a:solidFill>
                    <a:srgbClr val="FF0000"/>
                  </a:solidFill>
                  <a:latin typeface="Verdana" pitchFamily="34" charset="0"/>
                </a:rPr>
                <a:t>MySQL/data</a:t>
              </a:r>
              <a:endParaRPr lang="en-US" altLang="en-US" sz="800" b="1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cxnSp>
          <p:nvCxnSpPr>
            <p:cNvPr id="41" name="AutoShape 96"/>
            <p:cNvCxnSpPr>
              <a:cxnSpLocks noChangeShapeType="1"/>
            </p:cNvCxnSpPr>
            <p:nvPr/>
          </p:nvCxnSpPr>
          <p:spPr bwMode="auto">
            <a:xfrm>
              <a:off x="6307138" y="4551363"/>
              <a:ext cx="5746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97"/>
            <p:cNvCxnSpPr>
              <a:cxnSpLocks noChangeShapeType="1"/>
            </p:cNvCxnSpPr>
            <p:nvPr/>
          </p:nvCxnSpPr>
          <p:spPr bwMode="auto">
            <a:xfrm>
              <a:off x="6307138" y="4551363"/>
              <a:ext cx="574675" cy="1905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98"/>
            <p:cNvCxnSpPr>
              <a:cxnSpLocks noChangeShapeType="1"/>
            </p:cNvCxnSpPr>
            <p:nvPr/>
          </p:nvCxnSpPr>
          <p:spPr bwMode="auto">
            <a:xfrm>
              <a:off x="6307138" y="4551363"/>
              <a:ext cx="574675" cy="461962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99"/>
            <p:cNvCxnSpPr>
              <a:cxnSpLocks noChangeShapeType="1"/>
            </p:cNvCxnSpPr>
            <p:nvPr/>
          </p:nvCxnSpPr>
          <p:spPr bwMode="auto">
            <a:xfrm>
              <a:off x="6307138" y="4551363"/>
              <a:ext cx="574675" cy="88582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00"/>
            <p:cNvCxnSpPr>
              <a:cxnSpLocks noChangeShapeType="1"/>
            </p:cNvCxnSpPr>
            <p:nvPr/>
          </p:nvCxnSpPr>
          <p:spPr bwMode="auto">
            <a:xfrm>
              <a:off x="6307138" y="4551363"/>
              <a:ext cx="574675" cy="11191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Text Box 103"/>
            <p:cNvSpPr txBox="1">
              <a:spLocks noChangeArrowheads="1"/>
            </p:cNvSpPr>
            <p:nvPr/>
          </p:nvSpPr>
          <p:spPr bwMode="auto">
            <a:xfrm>
              <a:off x="7620000" y="5234940"/>
              <a:ext cx="91403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 dirty="0" err="1" smtClean="0">
                  <a:solidFill>
                    <a:srgbClr val="FF0000"/>
                  </a:solidFill>
                  <a:latin typeface="Verdana" pitchFamily="34" charset="0"/>
                </a:rPr>
                <a:t>kharrazi.frm</a:t>
              </a:r>
              <a:endParaRPr lang="en-US" altLang="en-US" sz="800" b="1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49" name="Text Box 104"/>
            <p:cNvSpPr txBox="1">
              <a:spLocks noChangeArrowheads="1"/>
            </p:cNvSpPr>
            <p:nvPr/>
          </p:nvSpPr>
          <p:spPr bwMode="auto">
            <a:xfrm>
              <a:off x="7620000" y="5486400"/>
              <a:ext cx="6222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 dirty="0">
                  <a:solidFill>
                    <a:srgbClr val="B2B2B2"/>
                  </a:solidFill>
                  <a:latin typeface="Verdana" pitchFamily="34" charset="0"/>
                </a:rPr>
                <a:t>ibdata1</a:t>
              </a:r>
            </a:p>
          </p:txBody>
        </p:sp>
        <p:sp>
          <p:nvSpPr>
            <p:cNvPr id="51" name="Text Box 106"/>
            <p:cNvSpPr txBox="1">
              <a:spLocks noChangeArrowheads="1"/>
            </p:cNvSpPr>
            <p:nvPr/>
          </p:nvSpPr>
          <p:spPr bwMode="auto">
            <a:xfrm>
              <a:off x="7620000" y="5029200"/>
              <a:ext cx="93968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 dirty="0" err="1" smtClean="0">
                  <a:solidFill>
                    <a:srgbClr val="B2B2B2"/>
                  </a:solidFill>
                  <a:latin typeface="Verdana" pitchFamily="34" charset="0"/>
                </a:rPr>
                <a:t>kharrazi.MYI</a:t>
              </a:r>
              <a:endParaRPr lang="en-US" altLang="en-US" sz="800" b="1" dirty="0">
                <a:solidFill>
                  <a:srgbClr val="B2B2B2"/>
                </a:solidFill>
                <a:latin typeface="Verdana" pitchFamily="34" charset="0"/>
              </a:endParaRPr>
            </a:p>
          </p:txBody>
        </p:sp>
        <p:cxnSp>
          <p:nvCxnSpPr>
            <p:cNvPr id="53" name="AutoShape 108"/>
            <p:cNvCxnSpPr>
              <a:cxnSpLocks noChangeShapeType="1"/>
              <a:endCxn id="51" idx="1"/>
            </p:cNvCxnSpPr>
            <p:nvPr/>
          </p:nvCxnSpPr>
          <p:spPr bwMode="auto">
            <a:xfrm>
              <a:off x="7288213" y="5013325"/>
              <a:ext cx="331787" cy="12359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110"/>
            <p:cNvCxnSpPr>
              <a:cxnSpLocks noChangeShapeType="1"/>
              <a:stCxn id="36" idx="3"/>
              <a:endCxn id="48" idx="1"/>
            </p:cNvCxnSpPr>
            <p:nvPr/>
          </p:nvCxnSpPr>
          <p:spPr bwMode="auto">
            <a:xfrm>
              <a:off x="7288213" y="5013325"/>
              <a:ext cx="331787" cy="329337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111"/>
            <p:cNvCxnSpPr>
              <a:cxnSpLocks noChangeShapeType="1"/>
              <a:stCxn id="36" idx="3"/>
              <a:endCxn id="49" idx="1"/>
            </p:cNvCxnSpPr>
            <p:nvPr/>
          </p:nvCxnSpPr>
          <p:spPr bwMode="auto">
            <a:xfrm>
              <a:off x="7288213" y="5013325"/>
              <a:ext cx="331787" cy="58079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48"/>
            <p:cNvCxnSpPr>
              <a:cxnSpLocks noChangeShapeType="1"/>
              <a:stCxn id="25" idx="1"/>
              <a:endCxn id="21" idx="3"/>
            </p:cNvCxnSpPr>
            <p:nvPr/>
          </p:nvCxnSpPr>
          <p:spPr bwMode="auto">
            <a:xfrm flipH="1">
              <a:off x="6045200" y="3895429"/>
              <a:ext cx="668377" cy="347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8702" y="6051550"/>
            <a:ext cx="2519094" cy="343627"/>
          </a:xfrm>
        </p:spPr>
        <p:txBody>
          <a:bodyPr/>
          <a:lstStyle/>
          <a:p>
            <a:pPr algn="r"/>
            <a:r>
              <a:rPr lang="en-US" dirty="0" smtClean="0"/>
              <a:t>Databases 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31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444625" y="1797050"/>
            <a:ext cx="6324600" cy="3051175"/>
            <a:chOff x="1444625" y="1797050"/>
            <a:chExt cx="6324600" cy="3051175"/>
          </a:xfrm>
        </p:grpSpPr>
        <p:cxnSp>
          <p:nvCxnSpPr>
            <p:cNvPr id="7" name="AutoShape 17"/>
            <p:cNvCxnSpPr>
              <a:cxnSpLocks noChangeShapeType="1"/>
            </p:cNvCxnSpPr>
            <p:nvPr/>
          </p:nvCxnSpPr>
          <p:spPr bwMode="auto">
            <a:xfrm flipV="1">
              <a:off x="1444625" y="4159250"/>
              <a:ext cx="927100" cy="688975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23"/>
            <p:cNvCxnSpPr>
              <a:cxnSpLocks noChangeShapeType="1"/>
            </p:cNvCxnSpPr>
            <p:nvPr/>
          </p:nvCxnSpPr>
          <p:spPr bwMode="auto">
            <a:xfrm flipV="1">
              <a:off x="2913063" y="3749675"/>
              <a:ext cx="309562" cy="409575"/>
            </a:xfrm>
            <a:prstGeom prst="bentConnector2">
              <a:avLst/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28"/>
            <p:cNvCxnSpPr>
              <a:cxnSpLocks noChangeShapeType="1"/>
            </p:cNvCxnSpPr>
            <p:nvPr/>
          </p:nvCxnSpPr>
          <p:spPr bwMode="auto">
            <a:xfrm flipV="1">
              <a:off x="3489325" y="2917825"/>
              <a:ext cx="254000" cy="579438"/>
            </a:xfrm>
            <a:prstGeom prst="bentConnector2">
              <a:avLst/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33"/>
            <p:cNvCxnSpPr>
              <a:cxnSpLocks noChangeShapeType="1"/>
            </p:cNvCxnSpPr>
            <p:nvPr/>
          </p:nvCxnSpPr>
          <p:spPr bwMode="auto">
            <a:xfrm>
              <a:off x="5160963" y="2632075"/>
              <a:ext cx="334962" cy="4763"/>
            </a:xfrm>
            <a:prstGeom prst="bentConnector3">
              <a:avLst>
                <a:gd name="adj1" fmla="val 49764"/>
              </a:avLst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38"/>
            <p:cNvCxnSpPr>
              <a:cxnSpLocks noChangeShapeType="1"/>
            </p:cNvCxnSpPr>
            <p:nvPr/>
          </p:nvCxnSpPr>
          <p:spPr bwMode="auto">
            <a:xfrm rot="10800000" flipV="1">
              <a:off x="5876925" y="1797050"/>
              <a:ext cx="303213" cy="479425"/>
            </a:xfrm>
            <a:prstGeom prst="bentConnector2">
              <a:avLst/>
            </a:prstGeom>
            <a:noFill/>
            <a:ln w="381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46"/>
            <p:cNvCxnSpPr>
              <a:cxnSpLocks noChangeShapeType="1"/>
            </p:cNvCxnSpPr>
            <p:nvPr/>
          </p:nvCxnSpPr>
          <p:spPr bwMode="auto">
            <a:xfrm rot="10800000">
              <a:off x="6735763" y="1797050"/>
              <a:ext cx="1033462" cy="688975"/>
            </a:xfrm>
            <a:prstGeom prst="bentConnector3">
              <a:avLst>
                <a:gd name="adj1" fmla="val 49921"/>
              </a:avLst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73"/>
            <p:cNvCxnSpPr>
              <a:cxnSpLocks noChangeShapeType="1"/>
            </p:cNvCxnSpPr>
            <p:nvPr/>
          </p:nvCxnSpPr>
          <p:spPr bwMode="auto">
            <a:xfrm>
              <a:off x="4048125" y="2628900"/>
              <a:ext cx="304800" cy="3175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3" name="AutoShape 48"/>
          <p:cNvCxnSpPr>
            <a:cxnSpLocks noChangeShapeType="1"/>
            <a:endCxn id="25" idx="3"/>
          </p:cNvCxnSpPr>
          <p:nvPr/>
        </p:nvCxnSpPr>
        <p:spPr bwMode="auto">
          <a:xfrm rot="5400000">
            <a:off x="7051344" y="2999112"/>
            <a:ext cx="923629" cy="869005"/>
          </a:xfrm>
          <a:prstGeom prst="bentConnector2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6" name="Group 75"/>
          <p:cNvGrpSpPr/>
          <p:nvPr/>
        </p:nvGrpSpPr>
        <p:grpSpPr>
          <a:xfrm>
            <a:off x="1938481" y="4905375"/>
            <a:ext cx="1752600" cy="1298575"/>
            <a:chOff x="1219200" y="4660900"/>
            <a:chExt cx="1752600" cy="1298575"/>
          </a:xfrm>
        </p:grpSpPr>
        <p:pic>
          <p:nvPicPr>
            <p:cNvPr id="59" name="Picture 1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660900"/>
              <a:ext cx="1752600" cy="129857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</p:pic>
        <p:sp>
          <p:nvSpPr>
            <p:cNvPr id="60" name="Text Box 125"/>
            <p:cNvSpPr txBox="1">
              <a:spLocks noChangeArrowheads="1"/>
            </p:cNvSpPr>
            <p:nvPr/>
          </p:nvSpPr>
          <p:spPr bwMode="auto">
            <a:xfrm>
              <a:off x="1371600" y="5410200"/>
              <a:ext cx="14176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000" b="1" dirty="0">
                  <a:latin typeface="Verdana" pitchFamily="34" charset="0"/>
                </a:rPr>
                <a:t>Internet Browser</a:t>
              </a:r>
            </a:p>
            <a:p>
              <a:pPr algn="ctr"/>
              <a:r>
                <a:rPr lang="en-US" altLang="en-US" sz="1000" b="1" dirty="0">
                  <a:latin typeface="Verdana" pitchFamily="34" charset="0"/>
                </a:rPr>
                <a:t>(Firefox, IE)</a:t>
              </a:r>
            </a:p>
          </p:txBody>
        </p:sp>
        <p:sp>
          <p:nvSpPr>
            <p:cNvPr id="72" name="Text Box 125"/>
            <p:cNvSpPr txBox="1">
              <a:spLocks noChangeArrowheads="1"/>
            </p:cNvSpPr>
            <p:nvPr/>
          </p:nvSpPr>
          <p:spPr bwMode="auto">
            <a:xfrm>
              <a:off x="2086769" y="5016956"/>
              <a:ext cx="7312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Verdana" pitchFamily="34" charset="0"/>
                </a:rPr>
                <a:t>+ DATA</a:t>
              </a:r>
              <a:endParaRPr lang="en-US" altLang="en-US" sz="1000" b="1" dirty="0">
                <a:latin typeface="Verdana" pitchFamily="34" charset="0"/>
              </a:endParaRPr>
            </a:p>
          </p:txBody>
        </p:sp>
      </p:grpSp>
      <p:cxnSp>
        <p:nvCxnSpPr>
          <p:cNvPr id="73" name="AutoShape 48"/>
          <p:cNvCxnSpPr>
            <a:cxnSpLocks noChangeShapeType="1"/>
            <a:stCxn id="62" idx="0"/>
            <a:endCxn id="71" idx="4"/>
          </p:cNvCxnSpPr>
          <p:nvPr/>
        </p:nvCxnSpPr>
        <p:spPr bwMode="auto">
          <a:xfrm flipV="1">
            <a:off x="8356973" y="3991186"/>
            <a:ext cx="0" cy="233946"/>
          </a:xfrm>
          <a:prstGeom prst="straightConnector1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Oval 61"/>
          <p:cNvSpPr/>
          <p:nvPr/>
        </p:nvSpPr>
        <p:spPr bwMode="auto">
          <a:xfrm>
            <a:off x="7775153" y="4225132"/>
            <a:ext cx="1163640" cy="71458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+mj-lt"/>
              </a:rPr>
              <a:t>MySQL </a:t>
            </a:r>
            <a:br>
              <a:rPr lang="en-US" sz="1000" dirty="0" smtClean="0">
                <a:latin typeface="+mj-lt"/>
              </a:rPr>
            </a:br>
            <a:r>
              <a:rPr lang="en-US" sz="1000" dirty="0" smtClean="0">
                <a:latin typeface="+mj-lt"/>
              </a:rPr>
              <a:t>Database </a:t>
            </a:r>
            <a:br>
              <a:rPr lang="en-US" sz="1000" dirty="0" smtClean="0">
                <a:latin typeface="+mj-lt"/>
              </a:rPr>
            </a:br>
            <a:r>
              <a:rPr lang="en-US" sz="1000" dirty="0" smtClean="0">
                <a:latin typeface="+mj-lt"/>
              </a:rPr>
              <a:t>Server</a:t>
            </a:r>
            <a:endParaRPr lang="en-US" sz="1000" dirty="0">
              <a:latin typeface="+mj-lt"/>
            </a:endParaRPr>
          </a:p>
        </p:txBody>
      </p:sp>
      <p:cxnSp>
        <p:nvCxnSpPr>
          <p:cNvPr id="65" name="AutoShape 48"/>
          <p:cNvCxnSpPr>
            <a:cxnSpLocks noChangeShapeType="1"/>
            <a:stCxn id="48" idx="3"/>
            <a:endCxn id="62" idx="4"/>
          </p:cNvCxnSpPr>
          <p:nvPr/>
        </p:nvCxnSpPr>
        <p:spPr bwMode="auto">
          <a:xfrm flipV="1">
            <a:off x="7839205" y="4939718"/>
            <a:ext cx="517768" cy="402944"/>
          </a:xfrm>
          <a:prstGeom prst="bentConnector2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Oval 70"/>
          <p:cNvSpPr/>
          <p:nvPr/>
        </p:nvSpPr>
        <p:spPr bwMode="auto">
          <a:xfrm>
            <a:off x="7775153" y="3276600"/>
            <a:ext cx="1163640" cy="71458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+mj-lt"/>
              </a:rPr>
              <a:t>Raw content</a:t>
            </a:r>
          </a:p>
          <a:p>
            <a:pPr algn="ctr"/>
            <a:r>
              <a:rPr lang="en-US" sz="700" dirty="0" smtClean="0">
                <a:latin typeface="+mj-lt"/>
              </a:rPr>
              <a:t>(data content)</a:t>
            </a:r>
            <a:endParaRPr lang="en-US" sz="700" dirty="0">
              <a:latin typeface="+mj-lt"/>
            </a:endParaRPr>
          </a:p>
        </p:txBody>
      </p:sp>
      <p:cxnSp>
        <p:nvCxnSpPr>
          <p:cNvPr id="74" name="AutoShape 48"/>
          <p:cNvCxnSpPr>
            <a:cxnSpLocks noChangeShapeType="1"/>
            <a:stCxn id="71" idx="0"/>
          </p:cNvCxnSpPr>
          <p:nvPr/>
        </p:nvCxnSpPr>
        <p:spPr bwMode="auto">
          <a:xfrm flipV="1">
            <a:off x="8356973" y="3108960"/>
            <a:ext cx="0" cy="167640"/>
          </a:xfrm>
          <a:prstGeom prst="straightConnector1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Oval 66"/>
          <p:cNvSpPr/>
          <p:nvPr/>
        </p:nvSpPr>
        <p:spPr bwMode="auto">
          <a:xfrm>
            <a:off x="7086600" y="3733800"/>
            <a:ext cx="1163640" cy="71458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900" dirty="0" smtClean="0">
                <a:latin typeface="+mj-lt"/>
              </a:rPr>
              <a:t>Data Processed </a:t>
            </a:r>
            <a:br>
              <a:rPr lang="en-US" sz="900" dirty="0" smtClean="0">
                <a:latin typeface="+mj-lt"/>
              </a:rPr>
            </a:br>
            <a:r>
              <a:rPr lang="en-US" sz="900" dirty="0" smtClean="0">
                <a:latin typeface="+mj-lt"/>
              </a:rPr>
              <a:t>by PHP and </a:t>
            </a:r>
            <a:br>
              <a:rPr lang="en-US" sz="900" dirty="0" smtClean="0">
                <a:latin typeface="+mj-lt"/>
              </a:rPr>
            </a:br>
            <a:r>
              <a:rPr lang="en-US" sz="900" dirty="0" smtClean="0">
                <a:latin typeface="+mj-lt"/>
              </a:rPr>
              <a:t>sent as HTML</a:t>
            </a:r>
            <a:endParaRPr lang="en-US" sz="600" dirty="0"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34950" y="3845263"/>
            <a:ext cx="1961944" cy="1303000"/>
            <a:chOff x="928212" y="6953408"/>
            <a:chExt cx="1961944" cy="1303000"/>
          </a:xfrm>
        </p:grpSpPr>
        <p:pic>
          <p:nvPicPr>
            <p:cNvPr id="68" name="Picture 1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181" y="6953408"/>
              <a:ext cx="1905988" cy="10652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 bwMode="auto">
            <a:xfrm>
              <a:off x="928212" y="7905570"/>
              <a:ext cx="1961944" cy="350838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MySQL Workbench</a:t>
              </a: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0003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1" grpId="0" animBg="1"/>
      <p:bldP spid="6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32"/>
          <p:cNvSpPr>
            <a:spLocks noChangeArrowheads="1"/>
          </p:cNvSpPr>
          <p:nvPr/>
        </p:nvSpPr>
        <p:spPr bwMode="auto">
          <a:xfrm>
            <a:off x="4038600" y="2889250"/>
            <a:ext cx="4724400" cy="2533650"/>
          </a:xfrm>
          <a:prstGeom prst="ellipse">
            <a:avLst/>
          </a:prstGeom>
          <a:solidFill>
            <a:srgbClr val="FFCC99">
              <a:alpha val="39999"/>
            </a:srgbClr>
          </a:solidFill>
          <a:ln w="9525">
            <a:solidFill>
              <a:srgbClr val="FFCC99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2771" name="Text Box 33"/>
          <p:cNvSpPr txBox="1">
            <a:spLocks noChangeArrowheads="1"/>
          </p:cNvSpPr>
          <p:nvPr/>
        </p:nvSpPr>
        <p:spPr bwMode="auto">
          <a:xfrm>
            <a:off x="6216650" y="2960688"/>
            <a:ext cx="5143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 b="1">
                <a:latin typeface="Verdana" pitchFamily="34" charset="0"/>
              </a:rPr>
              <a:t>Client</a:t>
            </a:r>
          </a:p>
        </p:txBody>
      </p:sp>
      <p:sp>
        <p:nvSpPr>
          <p:cNvPr id="32772" name="Oval 2"/>
          <p:cNvSpPr>
            <a:spLocks noChangeArrowheads="1"/>
          </p:cNvSpPr>
          <p:nvPr/>
        </p:nvSpPr>
        <p:spPr bwMode="auto">
          <a:xfrm>
            <a:off x="609600" y="2914650"/>
            <a:ext cx="4572000" cy="2590800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Web Server Overview  </a:t>
            </a:r>
            <a:r>
              <a:rPr lang="en-US" altLang="en-US" dirty="0" smtClean="0"/>
              <a:t>Data </a:t>
            </a:r>
            <a:r>
              <a:rPr lang="en-US" altLang="en-US" dirty="0"/>
              <a:t>Base Management System (e.g., MySQL)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83163"/>
          </a:xfrm>
        </p:spPr>
        <p:txBody>
          <a:bodyPr/>
          <a:lstStyle/>
          <a:p>
            <a:r>
              <a:rPr lang="en-US" dirty="0"/>
              <a:t>MySQL is an open source relational database management system (</a:t>
            </a:r>
            <a:r>
              <a:rPr lang="en-US" dirty="0">
                <a:solidFill>
                  <a:srgbClr val="FF0000"/>
                </a:solidFill>
              </a:rPr>
              <a:t>RDBMS</a:t>
            </a:r>
            <a:r>
              <a:rPr lang="en-US" dirty="0"/>
              <a:t>) that uses Structured Query Language (SQL), the most popular language for adding, accessing, and processing data in a database. </a:t>
            </a:r>
          </a:p>
          <a:p>
            <a:endParaRPr lang="en-US" dirty="0"/>
          </a:p>
        </p:txBody>
      </p:sp>
      <p:sp>
        <p:nvSpPr>
          <p:cNvPr id="32775" name="Text Box 20"/>
          <p:cNvSpPr txBox="1">
            <a:spLocks noChangeArrowheads="1"/>
          </p:cNvSpPr>
          <p:nvPr/>
        </p:nvSpPr>
        <p:spPr bwMode="auto">
          <a:xfrm>
            <a:off x="2743200" y="2986088"/>
            <a:ext cx="5603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 b="1">
                <a:latin typeface="Verdana" pitchFamily="34" charset="0"/>
              </a:rPr>
              <a:t>Server</a:t>
            </a:r>
          </a:p>
        </p:txBody>
      </p:sp>
      <p:pic>
        <p:nvPicPr>
          <p:cNvPr id="32776" name="Picture 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03700"/>
            <a:ext cx="990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 Box 25"/>
          <p:cNvSpPr txBox="1">
            <a:spLocks noChangeArrowheads="1"/>
          </p:cNvSpPr>
          <p:nvPr/>
        </p:nvSpPr>
        <p:spPr bwMode="auto">
          <a:xfrm>
            <a:off x="1219200" y="5029200"/>
            <a:ext cx="1298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Hard Disk Drive</a:t>
            </a:r>
          </a:p>
        </p:txBody>
      </p:sp>
      <p:sp>
        <p:nvSpPr>
          <p:cNvPr id="32778" name="Text Box 26"/>
          <p:cNvSpPr txBox="1">
            <a:spLocks noChangeArrowheads="1"/>
          </p:cNvSpPr>
          <p:nvPr/>
        </p:nvSpPr>
        <p:spPr bwMode="auto">
          <a:xfrm>
            <a:off x="2981325" y="4149725"/>
            <a:ext cx="204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C:\mysql\bin\mysqld.exe</a:t>
            </a:r>
          </a:p>
          <a:p>
            <a:r>
              <a:rPr lang="en-US" altLang="en-US" sz="1000" b="1">
                <a:latin typeface="Verdana" pitchFamily="34" charset="0"/>
              </a:rPr>
              <a:t>(MySQL Server)</a:t>
            </a:r>
          </a:p>
        </p:txBody>
      </p:sp>
      <p:sp>
        <p:nvSpPr>
          <p:cNvPr id="32779" name="Text Box 28"/>
          <p:cNvSpPr txBox="1">
            <a:spLocks noChangeArrowheads="1"/>
          </p:cNvSpPr>
          <p:nvPr/>
        </p:nvSpPr>
        <p:spPr bwMode="auto">
          <a:xfrm>
            <a:off x="762000" y="3352800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C:\mysql\Data\kharrazi.frm</a:t>
            </a:r>
          </a:p>
          <a:p>
            <a:r>
              <a:rPr lang="en-US" altLang="en-US" sz="1000" b="1">
                <a:latin typeface="Verdana" pitchFamily="34" charset="0"/>
              </a:rPr>
              <a:t>(MySQL Data Structure)</a:t>
            </a:r>
          </a:p>
          <a:p>
            <a:r>
              <a:rPr lang="en-US" altLang="en-US" sz="1000" b="1">
                <a:latin typeface="Verdana" pitchFamily="34" charset="0"/>
              </a:rPr>
              <a:t>Fast, Compressed and</a:t>
            </a:r>
            <a:br>
              <a:rPr lang="en-US" altLang="en-US" sz="1000" b="1">
                <a:latin typeface="Verdana" pitchFamily="34" charset="0"/>
              </a:rPr>
            </a:br>
            <a:r>
              <a:rPr lang="en-US" altLang="en-US" sz="1000" b="1">
                <a:latin typeface="Verdana" pitchFamily="34" charset="0"/>
              </a:rPr>
              <a:t>Reliable Storage on HDD</a:t>
            </a:r>
          </a:p>
        </p:txBody>
      </p:sp>
      <p:pic>
        <p:nvPicPr>
          <p:cNvPr id="32780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0205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Text Box 31"/>
          <p:cNvSpPr txBox="1">
            <a:spLocks noChangeArrowheads="1"/>
          </p:cNvSpPr>
          <p:nvPr/>
        </p:nvSpPr>
        <p:spPr bwMode="auto">
          <a:xfrm>
            <a:off x="5105400" y="32766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C:\ProgramFiles\..\MySQLQueryBrowser.exe</a:t>
            </a:r>
          </a:p>
          <a:p>
            <a:r>
              <a:rPr lang="en-US" altLang="en-US" sz="1000" b="1">
                <a:latin typeface="Verdana" pitchFamily="34" charset="0"/>
              </a:rPr>
              <a:t>(MySQL Client Browser GUI)</a:t>
            </a:r>
          </a:p>
        </p:txBody>
      </p:sp>
      <p:cxnSp>
        <p:nvCxnSpPr>
          <p:cNvPr id="32782" name="AutoShape 34"/>
          <p:cNvCxnSpPr>
            <a:cxnSpLocks noChangeShapeType="1"/>
          </p:cNvCxnSpPr>
          <p:nvPr/>
        </p:nvCxnSpPr>
        <p:spPr bwMode="auto">
          <a:xfrm flipV="1">
            <a:off x="2362200" y="4587875"/>
            <a:ext cx="3429000" cy="31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3" name="Text Box 35"/>
          <p:cNvSpPr txBox="1">
            <a:spLocks noChangeArrowheads="1"/>
          </p:cNvSpPr>
          <p:nvPr/>
        </p:nvSpPr>
        <p:spPr bwMode="auto">
          <a:xfrm>
            <a:off x="2981325" y="5013325"/>
            <a:ext cx="2384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SQL Language to communicate</a:t>
            </a:r>
          </a:p>
          <a:p>
            <a:r>
              <a:rPr lang="en-US" altLang="en-US" sz="1000" b="1">
                <a:latin typeface="Verdana" pitchFamily="34" charset="0"/>
              </a:rPr>
              <a:t>With MySQL server:</a:t>
            </a:r>
          </a:p>
          <a:p>
            <a:r>
              <a:rPr lang="en-US" altLang="en-US" sz="1000" b="1">
                <a:solidFill>
                  <a:srgbClr val="FF0000"/>
                </a:solidFill>
                <a:latin typeface="Verdana" pitchFamily="34" charset="0"/>
              </a:rPr>
              <a:t>SELECT * FROM pat_info</a:t>
            </a:r>
          </a:p>
        </p:txBody>
      </p:sp>
      <p:pic>
        <p:nvPicPr>
          <p:cNvPr id="32784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2438400" cy="1363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5" name="Line 37"/>
          <p:cNvSpPr>
            <a:spLocks noChangeShapeType="1"/>
          </p:cNvSpPr>
          <p:nvPr/>
        </p:nvSpPr>
        <p:spPr bwMode="auto">
          <a:xfrm>
            <a:off x="5943600" y="4419600"/>
            <a:ext cx="304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Line 38"/>
          <p:cNvSpPr>
            <a:spLocks noChangeShapeType="1"/>
          </p:cNvSpPr>
          <p:nvPr/>
        </p:nvSpPr>
        <p:spPr bwMode="auto">
          <a:xfrm>
            <a:off x="6248400" y="4191000"/>
            <a:ext cx="2438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2787" name="AutoShape 39"/>
          <p:cNvCxnSpPr>
            <a:cxnSpLocks noChangeShapeType="1"/>
          </p:cNvCxnSpPr>
          <p:nvPr/>
        </p:nvCxnSpPr>
        <p:spPr bwMode="auto">
          <a:xfrm flipV="1">
            <a:off x="2362200" y="4949825"/>
            <a:ext cx="3429000" cy="31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FF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8" name="Text Box 41"/>
          <p:cNvSpPr txBox="1">
            <a:spLocks noChangeArrowheads="1"/>
          </p:cNvSpPr>
          <p:nvPr/>
        </p:nvSpPr>
        <p:spPr bwMode="auto">
          <a:xfrm>
            <a:off x="2981325" y="4638675"/>
            <a:ext cx="2112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Port 3306 (MySQL Default)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9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4724400" y="2667000"/>
            <a:ext cx="4038600" cy="3365500"/>
          </a:xfrm>
          <a:prstGeom prst="ellipse">
            <a:avLst/>
          </a:prstGeom>
          <a:solidFill>
            <a:srgbClr val="FFCC99">
              <a:alpha val="39999"/>
            </a:srgbClr>
          </a:solidFill>
          <a:ln w="9525">
            <a:solidFill>
              <a:srgbClr val="FFCC99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477000" y="2743200"/>
            <a:ext cx="5143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 b="1">
                <a:latin typeface="Verdana" pitchFamily="34" charset="0"/>
              </a:rPr>
              <a:t>Client</a:t>
            </a: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609600" y="2743200"/>
            <a:ext cx="3881438" cy="3263900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Web Server Overview  </a:t>
            </a:r>
            <a:r>
              <a:rPr lang="en-US" altLang="en-US" dirty="0" smtClean="0"/>
              <a:t>HTML/PHP/MySQL </a:t>
            </a:r>
            <a:r>
              <a:rPr lang="en-US" altLang="en-US" dirty="0"/>
              <a:t>Integration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05948"/>
            <a:ext cx="8534400" cy="4920215"/>
          </a:xfrm>
        </p:spPr>
        <p:txBody>
          <a:bodyPr/>
          <a:lstStyle/>
          <a:p>
            <a:r>
              <a:rPr lang="en-US" dirty="0"/>
              <a:t>MySQL and PHP are integrated very well and therefore it is currently the most popular combination of a server side language and a database engine to work on web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286000" y="2819400"/>
            <a:ext cx="5603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 b="1">
                <a:latin typeface="Verdana" pitchFamily="34" charset="0"/>
              </a:rPr>
              <a:t>Server</a:t>
            </a:r>
          </a:p>
        </p:txBody>
      </p:sp>
      <p:pic>
        <p:nvPicPr>
          <p:cNvPr id="34824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86150"/>
            <a:ext cx="21336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22"/>
          <p:cNvSpPr txBox="1">
            <a:spLocks noChangeArrowheads="1"/>
          </p:cNvSpPr>
          <p:nvPr/>
        </p:nvSpPr>
        <p:spPr bwMode="auto">
          <a:xfrm>
            <a:off x="5791200" y="3032125"/>
            <a:ext cx="2195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HTML Form (index.html)</a:t>
            </a:r>
          </a:p>
          <a:p>
            <a:r>
              <a:rPr lang="en-US" altLang="en-US" sz="1000" b="1">
                <a:latin typeface="Verdana" pitchFamily="34" charset="0"/>
              </a:rPr>
              <a:t>(sending data to result.php)</a:t>
            </a:r>
          </a:p>
        </p:txBody>
      </p:sp>
      <p:sp>
        <p:nvSpPr>
          <p:cNvPr id="34826" name="Text Box 23"/>
          <p:cNvSpPr txBox="1">
            <a:spLocks noChangeArrowheads="1"/>
          </p:cNvSpPr>
          <p:nvPr/>
        </p:nvSpPr>
        <p:spPr bwMode="auto">
          <a:xfrm>
            <a:off x="5486400" y="3032125"/>
            <a:ext cx="36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latin typeface="Verdana" pitchFamily="34" charset="0"/>
              </a:rPr>
              <a:t>1</a:t>
            </a:r>
          </a:p>
        </p:txBody>
      </p:sp>
      <p:cxnSp>
        <p:nvCxnSpPr>
          <p:cNvPr id="34827" name="AutoShape 24"/>
          <p:cNvCxnSpPr>
            <a:cxnSpLocks noChangeShapeType="1"/>
            <a:stCxn id="34828" idx="3"/>
            <a:endCxn id="34826" idx="1"/>
          </p:cNvCxnSpPr>
          <p:nvPr/>
        </p:nvCxnSpPr>
        <p:spPr bwMode="auto">
          <a:xfrm>
            <a:off x="4133850" y="3230563"/>
            <a:ext cx="1352550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8" name="Text Box 25"/>
          <p:cNvSpPr txBox="1">
            <a:spLocks noChangeArrowheads="1"/>
          </p:cNvSpPr>
          <p:nvPr/>
        </p:nvSpPr>
        <p:spPr bwMode="auto">
          <a:xfrm>
            <a:off x="1295400" y="3032125"/>
            <a:ext cx="283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PHP Script (result.php)</a:t>
            </a:r>
          </a:p>
          <a:p>
            <a:r>
              <a:rPr lang="en-US" altLang="en-US" sz="1000" b="1">
                <a:latin typeface="Verdana" pitchFamily="34" charset="0"/>
              </a:rPr>
              <a:t>(receiving data and querying MySQL)</a:t>
            </a:r>
          </a:p>
        </p:txBody>
      </p:sp>
      <p:sp>
        <p:nvSpPr>
          <p:cNvPr id="34829" name="Text Box 26"/>
          <p:cNvSpPr txBox="1">
            <a:spLocks noChangeArrowheads="1"/>
          </p:cNvSpPr>
          <p:nvPr/>
        </p:nvSpPr>
        <p:spPr bwMode="auto">
          <a:xfrm>
            <a:off x="930275" y="3028950"/>
            <a:ext cx="36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34830" name="Text Box 27"/>
          <p:cNvSpPr txBox="1">
            <a:spLocks noChangeArrowheads="1"/>
          </p:cNvSpPr>
          <p:nvPr/>
        </p:nvSpPr>
        <p:spPr bwMode="auto">
          <a:xfrm>
            <a:off x="4038600" y="2895600"/>
            <a:ext cx="1462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PID = 034532543</a:t>
            </a:r>
          </a:p>
        </p:txBody>
      </p:sp>
      <p:sp>
        <p:nvSpPr>
          <p:cNvPr id="34831" name="Text Box 28"/>
          <p:cNvSpPr txBox="1">
            <a:spLocks noChangeArrowheads="1"/>
          </p:cNvSpPr>
          <p:nvPr/>
        </p:nvSpPr>
        <p:spPr bwMode="auto">
          <a:xfrm>
            <a:off x="914400" y="4114800"/>
            <a:ext cx="1177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MySQL Server</a:t>
            </a:r>
          </a:p>
          <a:p>
            <a:r>
              <a:rPr lang="en-US" altLang="en-US" sz="1000" b="1">
                <a:latin typeface="Verdana" pitchFamily="34" charset="0"/>
              </a:rPr>
              <a:t>(mysqld.exe)</a:t>
            </a:r>
          </a:p>
        </p:txBody>
      </p:sp>
      <p:cxnSp>
        <p:nvCxnSpPr>
          <p:cNvPr id="34832" name="AutoShape 29"/>
          <p:cNvCxnSpPr>
            <a:cxnSpLocks noChangeShapeType="1"/>
            <a:stCxn id="34831" idx="1"/>
            <a:endCxn id="34829" idx="1"/>
          </p:cNvCxnSpPr>
          <p:nvPr/>
        </p:nvCxnSpPr>
        <p:spPr bwMode="auto">
          <a:xfrm rot="10800000" flipH="1">
            <a:off x="914400" y="3227388"/>
            <a:ext cx="15875" cy="1085850"/>
          </a:xfrm>
          <a:prstGeom prst="bentConnector3">
            <a:avLst>
              <a:gd name="adj1" fmla="val -1440000"/>
            </a:avLst>
          </a:prstGeom>
          <a:noFill/>
          <a:ln w="19050">
            <a:solidFill>
              <a:srgbClr val="FF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3" name="AutoShape 30"/>
          <p:cNvCxnSpPr>
            <a:cxnSpLocks noChangeShapeType="1"/>
            <a:stCxn id="34828" idx="2"/>
            <a:endCxn id="34836" idx="0"/>
          </p:cNvCxnSpPr>
          <p:nvPr/>
        </p:nvCxnSpPr>
        <p:spPr bwMode="auto">
          <a:xfrm rot="5400000">
            <a:off x="1943894" y="2963069"/>
            <a:ext cx="304800" cy="123666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FF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4" name="Text Box 31"/>
          <p:cNvSpPr txBox="1">
            <a:spLocks noChangeArrowheads="1"/>
          </p:cNvSpPr>
          <p:nvPr/>
        </p:nvSpPr>
        <p:spPr bwMode="auto">
          <a:xfrm rot="-5400000">
            <a:off x="-291306" y="3567906"/>
            <a:ext cx="1436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PHP Engine</a:t>
            </a:r>
            <a:br>
              <a:rPr lang="en-US" altLang="en-US" sz="1000" b="1">
                <a:latin typeface="Verdana" pitchFamily="34" charset="0"/>
              </a:rPr>
            </a:br>
            <a:r>
              <a:rPr lang="en-US" altLang="en-US" sz="1000" b="1">
                <a:latin typeface="Verdana" pitchFamily="34" charset="0"/>
              </a:rPr>
              <a:t>MySQL Connector</a:t>
            </a:r>
          </a:p>
        </p:txBody>
      </p:sp>
      <p:sp>
        <p:nvSpPr>
          <p:cNvPr id="34835" name="Text Box 32"/>
          <p:cNvSpPr txBox="1">
            <a:spLocks noChangeArrowheads="1"/>
          </p:cNvSpPr>
          <p:nvPr/>
        </p:nvSpPr>
        <p:spPr bwMode="auto">
          <a:xfrm>
            <a:off x="812800" y="4495800"/>
            <a:ext cx="1625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Database = Patients</a:t>
            </a:r>
          </a:p>
          <a:p>
            <a:r>
              <a:rPr lang="en-US" altLang="en-US" sz="1000" b="1">
                <a:latin typeface="Verdana" pitchFamily="34" charset="0"/>
              </a:rPr>
              <a:t>User/Pass = …</a:t>
            </a:r>
          </a:p>
          <a:p>
            <a:r>
              <a:rPr lang="en-US" altLang="en-US" sz="1000" b="1">
                <a:latin typeface="Verdana" pitchFamily="34" charset="0"/>
              </a:rPr>
              <a:t>PID = 034532543</a:t>
            </a:r>
          </a:p>
        </p:txBody>
      </p:sp>
      <p:sp>
        <p:nvSpPr>
          <p:cNvPr id="34836" name="Text Box 33"/>
          <p:cNvSpPr txBox="1">
            <a:spLocks noChangeArrowheads="1"/>
          </p:cNvSpPr>
          <p:nvPr/>
        </p:nvSpPr>
        <p:spPr bwMode="auto">
          <a:xfrm>
            <a:off x="1295400" y="3733800"/>
            <a:ext cx="36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34837" name="Text Box 34"/>
          <p:cNvSpPr txBox="1">
            <a:spLocks noChangeArrowheads="1"/>
          </p:cNvSpPr>
          <p:nvPr/>
        </p:nvSpPr>
        <p:spPr bwMode="auto">
          <a:xfrm>
            <a:off x="1463675" y="5118100"/>
            <a:ext cx="2486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PHP Script (result.php)</a:t>
            </a:r>
          </a:p>
          <a:p>
            <a:r>
              <a:rPr lang="en-US" altLang="en-US" sz="1000" b="1">
                <a:latin typeface="Verdana" pitchFamily="34" charset="0"/>
              </a:rPr>
              <a:t>(creating the response in HTML)</a:t>
            </a:r>
          </a:p>
        </p:txBody>
      </p:sp>
      <p:cxnSp>
        <p:nvCxnSpPr>
          <p:cNvPr id="34838" name="AutoShape 35"/>
          <p:cNvCxnSpPr>
            <a:cxnSpLocks noChangeShapeType="1"/>
            <a:stCxn id="34837" idx="0"/>
            <a:endCxn id="34828" idx="2"/>
          </p:cNvCxnSpPr>
          <p:nvPr/>
        </p:nvCxnSpPr>
        <p:spPr bwMode="auto">
          <a:xfrm flipV="1">
            <a:off x="2706688" y="3429000"/>
            <a:ext cx="7937" cy="1689100"/>
          </a:xfrm>
          <a:prstGeom prst="straightConnector1">
            <a:avLst/>
          </a:prstGeom>
          <a:noFill/>
          <a:ln w="19050">
            <a:solidFill>
              <a:srgbClr val="FF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9" name="Text Box 36"/>
          <p:cNvSpPr txBox="1">
            <a:spLocks noChangeArrowheads="1"/>
          </p:cNvSpPr>
          <p:nvPr/>
        </p:nvSpPr>
        <p:spPr bwMode="auto">
          <a:xfrm>
            <a:off x="1143000" y="5105400"/>
            <a:ext cx="36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34840" name="Text Box 37"/>
          <p:cNvSpPr txBox="1">
            <a:spLocks noChangeArrowheads="1"/>
          </p:cNvSpPr>
          <p:nvPr/>
        </p:nvSpPr>
        <p:spPr bwMode="auto">
          <a:xfrm rot="-5400000">
            <a:off x="2413794" y="4266406"/>
            <a:ext cx="1004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PHP Engine</a:t>
            </a:r>
          </a:p>
        </p:txBody>
      </p:sp>
      <p:pic>
        <p:nvPicPr>
          <p:cNvPr id="34841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21200"/>
            <a:ext cx="212566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42" name="AutoShape 39"/>
          <p:cNvCxnSpPr>
            <a:cxnSpLocks noChangeShapeType="1"/>
            <a:endCxn id="34837" idx="3"/>
          </p:cNvCxnSpPr>
          <p:nvPr/>
        </p:nvCxnSpPr>
        <p:spPr bwMode="auto">
          <a:xfrm rot="10800000" flipV="1">
            <a:off x="3949700" y="5310188"/>
            <a:ext cx="1155700" cy="635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FF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43" name="Text Box 40"/>
          <p:cNvSpPr txBox="1">
            <a:spLocks noChangeArrowheads="1"/>
          </p:cNvSpPr>
          <p:nvPr/>
        </p:nvSpPr>
        <p:spPr bwMode="auto">
          <a:xfrm>
            <a:off x="3886200" y="4876800"/>
            <a:ext cx="1136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Sending back</a:t>
            </a:r>
            <a:br>
              <a:rPr lang="en-US" altLang="en-US" sz="1000" b="1">
                <a:latin typeface="Verdana" pitchFamily="34" charset="0"/>
              </a:rPr>
            </a:br>
            <a:r>
              <a:rPr lang="en-US" altLang="en-US" sz="1000" b="1">
                <a:latin typeface="Verdana" pitchFamily="34" charset="0"/>
              </a:rPr>
              <a:t>the results</a:t>
            </a:r>
          </a:p>
        </p:txBody>
      </p:sp>
      <p:sp>
        <p:nvSpPr>
          <p:cNvPr id="34844" name="Text Box 41"/>
          <p:cNvSpPr txBox="1">
            <a:spLocks noChangeArrowheads="1"/>
          </p:cNvSpPr>
          <p:nvPr/>
        </p:nvSpPr>
        <p:spPr bwMode="auto">
          <a:xfrm rot="-5400000">
            <a:off x="309563" y="3652837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SQL Syntax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2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Web Server Overview  Applications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46924"/>
            <a:ext cx="8534400" cy="4893711"/>
          </a:xfrm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b="1" dirty="0" smtClean="0"/>
              <a:t>Windows Remote Desktop</a:t>
            </a:r>
            <a:endParaRPr lang="en-US" altLang="en-US" b="1" dirty="0"/>
          </a:p>
          <a:p>
            <a:pPr lvl="1">
              <a:spcBef>
                <a:spcPct val="20000"/>
              </a:spcBef>
            </a:pPr>
            <a:r>
              <a:rPr lang="en-US" altLang="en-US" dirty="0"/>
              <a:t>Manage </a:t>
            </a:r>
            <a:r>
              <a:rPr lang="en-US" altLang="en-US" dirty="0" smtClean="0"/>
              <a:t>Windows-based Servers</a:t>
            </a:r>
          </a:p>
          <a:p>
            <a:pPr lvl="1">
              <a:spcBef>
                <a:spcPct val="20000"/>
              </a:spcBef>
            </a:pPr>
            <a:r>
              <a:rPr lang="en-US" altLang="en-US" dirty="0" smtClean="0"/>
              <a:t>Setting (hostname, user/pass, default port 3389)</a:t>
            </a:r>
            <a:endParaRPr lang="en-US" altLang="en-US" dirty="0"/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b="1" dirty="0" err="1" smtClean="0"/>
              <a:t>PuTTY</a:t>
            </a:r>
            <a:endParaRPr lang="en-US" altLang="en-US" b="1" dirty="0"/>
          </a:p>
          <a:p>
            <a:pPr lvl="1">
              <a:spcBef>
                <a:spcPct val="20000"/>
              </a:spcBef>
            </a:pPr>
            <a:r>
              <a:rPr lang="en-US" altLang="en-US" dirty="0" smtClean="0"/>
              <a:t>Manage Linux-based Servers</a:t>
            </a:r>
          </a:p>
          <a:p>
            <a:pPr lvl="1">
              <a:spcBef>
                <a:spcPct val="20000"/>
              </a:spcBef>
            </a:pPr>
            <a:r>
              <a:rPr lang="en-US" altLang="en-US" dirty="0" smtClean="0"/>
              <a:t>Settings (hostname</a:t>
            </a:r>
            <a:r>
              <a:rPr lang="en-US" altLang="en-US" dirty="0"/>
              <a:t>, </a:t>
            </a:r>
            <a:r>
              <a:rPr lang="en-US" altLang="en-US" dirty="0" smtClean="0"/>
              <a:t>user/pass, SSH </a:t>
            </a:r>
            <a:r>
              <a:rPr lang="en-US" altLang="en-US" dirty="0"/>
              <a:t>22, Tunneling 3306)</a:t>
            </a:r>
          </a:p>
          <a:p>
            <a:pPr lvl="1">
              <a:spcBef>
                <a:spcPct val="20000"/>
              </a:spcBef>
            </a:pPr>
            <a:endParaRPr lang="en-US" altLang="en-US" sz="1200" dirty="0"/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b="1" dirty="0"/>
              <a:t>FileZilla</a:t>
            </a:r>
          </a:p>
          <a:p>
            <a:pPr lvl="1">
              <a:spcBef>
                <a:spcPct val="20000"/>
              </a:spcBef>
            </a:pPr>
            <a:r>
              <a:rPr lang="en-US" altLang="en-US" dirty="0" smtClean="0"/>
              <a:t>Upload files directly to a remote server</a:t>
            </a:r>
          </a:p>
          <a:p>
            <a:pPr lvl="1">
              <a:spcBef>
                <a:spcPct val="20000"/>
              </a:spcBef>
            </a:pPr>
            <a:r>
              <a:rPr lang="en-US" altLang="en-US" dirty="0" smtClean="0"/>
              <a:t>FTP (plain FTP) or SFTP </a:t>
            </a:r>
            <a:r>
              <a:rPr lang="en-US" altLang="en-US" dirty="0"/>
              <a:t>(Secure FTP under SSH</a:t>
            </a:r>
            <a:r>
              <a:rPr lang="en-US" altLang="en-US" dirty="0" smtClean="0"/>
              <a:t>)</a:t>
            </a:r>
          </a:p>
          <a:p>
            <a:pPr lvl="1">
              <a:spcBef>
                <a:spcPct val="20000"/>
              </a:spcBef>
            </a:pPr>
            <a:r>
              <a:rPr lang="en-US" altLang="en-US" dirty="0" smtClean="0"/>
              <a:t>Setting (hostname, user/pass, default port 21/22)</a:t>
            </a:r>
            <a:endParaRPr lang="en-US" altLang="en-US" dirty="0"/>
          </a:p>
          <a:p>
            <a:pPr lvl="1">
              <a:spcBef>
                <a:spcPct val="20000"/>
              </a:spcBef>
            </a:pPr>
            <a:endParaRPr lang="en-US" altLang="en-US" sz="1200" dirty="0"/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b="1" dirty="0" err="1"/>
              <a:t>NotePad</a:t>
            </a:r>
            <a:r>
              <a:rPr lang="en-US" altLang="en-US" b="1" dirty="0" smtClean="0"/>
              <a:t>++</a:t>
            </a:r>
          </a:p>
          <a:p>
            <a:pPr lvl="1">
              <a:spcBef>
                <a:spcPct val="20000"/>
              </a:spcBef>
            </a:pPr>
            <a:r>
              <a:rPr lang="en-US" altLang="en-US" dirty="0" smtClean="0"/>
              <a:t>Edit plain text files / code a program / highlight the code…</a:t>
            </a:r>
            <a:endParaRPr lang="en-US" altLang="en-US" dirty="0"/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endParaRPr lang="en-US" altLang="en-US" sz="1200" dirty="0"/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b="1" dirty="0"/>
              <a:t>MySQL GUI Tools</a:t>
            </a:r>
          </a:p>
          <a:p>
            <a:pPr lvl="1">
              <a:spcBef>
                <a:spcPct val="20000"/>
              </a:spcBef>
            </a:pPr>
            <a:r>
              <a:rPr lang="en-US" altLang="en-US" dirty="0"/>
              <a:t>Connect to </a:t>
            </a:r>
            <a:r>
              <a:rPr lang="en-US" altLang="en-US" dirty="0" smtClean="0"/>
              <a:t>MySQL database engine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57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IDE (</a:t>
            </a:r>
            <a:r>
              <a:rPr lang="en-US" dirty="0">
                <a:solidFill>
                  <a:srgbClr val="FF0000"/>
                </a:solidFill>
              </a:rPr>
              <a:t>integrated development environment</a:t>
            </a:r>
            <a:r>
              <a:rPr lang="en-US" dirty="0"/>
              <a:t>) is an application or set of tools that allows a programmer to write, compile, edit, and in some cases test and debug within an integrated, interactive environment.</a:t>
            </a:r>
          </a:p>
          <a:p>
            <a:r>
              <a:rPr lang="en-US" dirty="0" err="1" smtClean="0"/>
              <a:t>NotePad</a:t>
            </a:r>
            <a:r>
              <a:rPr lang="en-US" dirty="0"/>
              <a:t>++ is NOT a full feature IDE, but it is </a:t>
            </a:r>
            <a:r>
              <a:rPr lang="en-US" dirty="0">
                <a:solidFill>
                  <a:srgbClr val="FF0000"/>
                </a:solidFill>
              </a:rPr>
              <a:t>a simple and useful code editor </a:t>
            </a:r>
            <a:r>
              <a:rPr lang="en-US" dirty="0"/>
              <a:t>which will help us writing codes in many languages such as HTML, PHP and etc. Some of the features for </a:t>
            </a:r>
            <a:r>
              <a:rPr lang="en-US" dirty="0" err="1"/>
              <a:t>NotePad</a:t>
            </a:r>
            <a:r>
              <a:rPr lang="en-US" dirty="0"/>
              <a:t>++ is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/>
              <a:t>Syntax Highlighting (Colored Coding)</a:t>
            </a:r>
          </a:p>
          <a:p>
            <a:pPr lvl="1"/>
            <a:r>
              <a:rPr lang="en-US" dirty="0"/>
              <a:t>Tabbed Navigation</a:t>
            </a:r>
          </a:p>
          <a:p>
            <a:pPr lvl="1"/>
            <a:r>
              <a:rPr lang="en-US" dirty="0"/>
              <a:t>Code Completion</a:t>
            </a:r>
          </a:p>
          <a:p>
            <a:pPr lvl="1"/>
            <a:r>
              <a:rPr lang="en-US" dirty="0"/>
              <a:t>Code Folding</a:t>
            </a:r>
          </a:p>
          <a:p>
            <a:pPr lvl="1"/>
            <a:r>
              <a:rPr lang="en-US" dirty="0"/>
              <a:t>Free (Open Source)</a:t>
            </a:r>
          </a:p>
          <a:p>
            <a:endParaRPr lang="en-US" dirty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Web Server Overview  </a:t>
            </a:r>
            <a:r>
              <a:rPr lang="en-US" altLang="en-US" dirty="0" smtClean="0"/>
              <a:t>Applications </a:t>
            </a:r>
            <a:r>
              <a:rPr lang="en-US" altLang="en-US" sz="1400" b="0" dirty="0"/>
              <a:t>(cont.)</a:t>
            </a:r>
            <a:r>
              <a:rPr lang="en-US" altLang="en-US" dirty="0"/>
              <a:t> – </a:t>
            </a:r>
            <a:r>
              <a:rPr lang="en-US" altLang="en-US" dirty="0" err="1"/>
              <a:t>NotePad</a:t>
            </a:r>
            <a:r>
              <a:rPr lang="en-US" altLang="en-US" dirty="0"/>
              <a:t>++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92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343025"/>
            <a:ext cx="60674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9"/>
          <p:cNvSpPr>
            <a:spLocks noChangeArrowheads="1"/>
          </p:cNvSpPr>
          <p:nvPr/>
        </p:nvSpPr>
        <p:spPr bwMode="auto">
          <a:xfrm rot="5400000">
            <a:off x="527844" y="3623469"/>
            <a:ext cx="3124200" cy="544512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46084" name="AutoShape 10"/>
          <p:cNvCxnSpPr>
            <a:cxnSpLocks noChangeShapeType="1"/>
            <a:stCxn id="46083" idx="2"/>
            <a:endCxn id="46085" idx="2"/>
          </p:cNvCxnSpPr>
          <p:nvPr/>
        </p:nvCxnSpPr>
        <p:spPr bwMode="auto">
          <a:xfrm rot="10800000">
            <a:off x="914400" y="3324225"/>
            <a:ext cx="893763" cy="573088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5" name="Text Box 11"/>
          <p:cNvSpPr txBox="1">
            <a:spLocks noChangeArrowheads="1"/>
          </p:cNvSpPr>
          <p:nvPr/>
        </p:nvSpPr>
        <p:spPr bwMode="auto">
          <a:xfrm>
            <a:off x="304800" y="28670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0" rIns="0" bIns="91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>
                <a:latin typeface="Verdana" pitchFamily="34" charset="0"/>
              </a:rPr>
              <a:t>Line Numbers</a:t>
            </a:r>
            <a:endParaRPr lang="en-US" altLang="en-US" sz="1200"/>
          </a:p>
        </p:txBody>
      </p:sp>
      <p:sp>
        <p:nvSpPr>
          <p:cNvPr id="46086" name="Rectangle 12"/>
          <p:cNvSpPr>
            <a:spLocks noChangeArrowheads="1"/>
          </p:cNvSpPr>
          <p:nvPr/>
        </p:nvSpPr>
        <p:spPr bwMode="auto">
          <a:xfrm rot="5400000">
            <a:off x="3467100" y="1304925"/>
            <a:ext cx="3124200" cy="51816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6087" name="Text Box 13"/>
          <p:cNvSpPr txBox="1">
            <a:spLocks noChangeArrowheads="1"/>
          </p:cNvSpPr>
          <p:nvPr/>
        </p:nvSpPr>
        <p:spPr bwMode="auto">
          <a:xfrm>
            <a:off x="8001000" y="2867025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0" rIns="0" bIns="91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>
                <a:latin typeface="Verdana" pitchFamily="34" charset="0"/>
              </a:rPr>
              <a:t>Code</a:t>
            </a:r>
            <a:endParaRPr lang="en-US" altLang="en-US" sz="1200"/>
          </a:p>
        </p:txBody>
      </p:sp>
      <p:cxnSp>
        <p:nvCxnSpPr>
          <p:cNvPr id="46088" name="AutoShape 15"/>
          <p:cNvCxnSpPr>
            <a:cxnSpLocks noChangeShapeType="1"/>
            <a:stCxn id="46086" idx="0"/>
            <a:endCxn id="46087" idx="2"/>
          </p:cNvCxnSpPr>
          <p:nvPr/>
        </p:nvCxnSpPr>
        <p:spPr bwMode="auto">
          <a:xfrm flipV="1">
            <a:off x="7631113" y="3141663"/>
            <a:ext cx="674687" cy="754062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9" name="Rectangle 17"/>
          <p:cNvSpPr>
            <a:spLocks noChangeArrowheads="1"/>
          </p:cNvSpPr>
          <p:nvPr/>
        </p:nvSpPr>
        <p:spPr bwMode="auto">
          <a:xfrm rot="5400000">
            <a:off x="1948657" y="1832768"/>
            <a:ext cx="241300" cy="63341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6090" name="Text Box 18"/>
          <p:cNvSpPr txBox="1">
            <a:spLocks noChangeArrowheads="1"/>
          </p:cNvSpPr>
          <p:nvPr/>
        </p:nvSpPr>
        <p:spPr bwMode="auto">
          <a:xfrm>
            <a:off x="342900" y="1571625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0" rIns="0" bIns="91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>
                <a:latin typeface="Verdana" pitchFamily="34" charset="0"/>
              </a:rPr>
              <a:t>Page (File)</a:t>
            </a:r>
            <a:endParaRPr lang="en-US" altLang="en-US" sz="1200"/>
          </a:p>
        </p:txBody>
      </p:sp>
      <p:cxnSp>
        <p:nvCxnSpPr>
          <p:cNvPr id="46091" name="AutoShape 19"/>
          <p:cNvCxnSpPr>
            <a:cxnSpLocks noChangeShapeType="1"/>
            <a:stCxn id="46089" idx="2"/>
            <a:endCxn id="46090" idx="2"/>
          </p:cNvCxnSpPr>
          <p:nvPr/>
        </p:nvCxnSpPr>
        <p:spPr bwMode="auto">
          <a:xfrm rot="10800000">
            <a:off x="952500" y="1846263"/>
            <a:ext cx="790575" cy="304800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Web Server Overview  Applications </a:t>
            </a:r>
            <a:r>
              <a:rPr lang="en-US" altLang="en-US" sz="1400" b="0" dirty="0"/>
              <a:t>(cont.)</a:t>
            </a:r>
            <a:r>
              <a:rPr lang="en-US" altLang="en-US" dirty="0"/>
              <a:t> – </a:t>
            </a:r>
            <a:r>
              <a:rPr lang="en-US" altLang="en-US" dirty="0" err="1"/>
              <a:t>NotePad</a:t>
            </a:r>
            <a:r>
              <a:rPr lang="en-US" altLang="en-US" dirty="0"/>
              <a:t>++</a:t>
            </a:r>
            <a:endParaRPr lang="en-US" altLang="en-US" sz="1600" b="1" i="1" dirty="0" smtClean="0"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9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14757" r="20573" b="21527"/>
          <a:stretch>
            <a:fillRect/>
          </a:stretch>
        </p:blipFill>
        <p:spPr bwMode="auto">
          <a:xfrm>
            <a:off x="1549400" y="1371600"/>
            <a:ext cx="60706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4"/>
          <p:cNvSpPr>
            <a:spLocks noChangeArrowheads="1"/>
          </p:cNvSpPr>
          <p:nvPr/>
        </p:nvSpPr>
        <p:spPr bwMode="auto">
          <a:xfrm rot="5400000">
            <a:off x="4483100" y="2197100"/>
            <a:ext cx="254000" cy="16002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47108" name="AutoShape 5"/>
          <p:cNvCxnSpPr>
            <a:cxnSpLocks noChangeShapeType="1"/>
            <a:stCxn id="47107" idx="2"/>
            <a:endCxn id="47109" idx="0"/>
          </p:cNvCxnSpPr>
          <p:nvPr/>
        </p:nvCxnSpPr>
        <p:spPr bwMode="auto">
          <a:xfrm rot="10800000" flipV="1">
            <a:off x="3048000" y="2997200"/>
            <a:ext cx="750888" cy="355600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2438400" y="33528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40" rIns="0" bIns="91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>
                <a:latin typeface="Verdana" pitchFamily="34" charset="0"/>
              </a:rPr>
              <a:t>HTML Coding</a:t>
            </a:r>
            <a:endParaRPr lang="en-US" altLang="en-US" sz="1200"/>
          </a:p>
        </p:txBody>
      </p:sp>
      <p:sp>
        <p:nvSpPr>
          <p:cNvPr id="47110" name="Rectangle 10"/>
          <p:cNvSpPr>
            <a:spLocks noChangeArrowheads="1"/>
          </p:cNvSpPr>
          <p:nvPr/>
        </p:nvSpPr>
        <p:spPr bwMode="auto">
          <a:xfrm rot="5400000">
            <a:off x="4082257" y="1404143"/>
            <a:ext cx="241300" cy="63341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7111" name="Text Box 11"/>
          <p:cNvSpPr txBox="1">
            <a:spLocks noChangeArrowheads="1"/>
          </p:cNvSpPr>
          <p:nvPr/>
        </p:nvSpPr>
        <p:spPr bwMode="auto">
          <a:xfrm>
            <a:off x="5410200" y="2743200"/>
            <a:ext cx="2133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0" rIns="0" bIns="91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>
                <a:latin typeface="Verdana" pitchFamily="34" charset="0"/>
              </a:rPr>
              <a:t>Coding Language</a:t>
            </a:r>
            <a:br>
              <a:rPr lang="en-US" altLang="en-US" sz="1200" b="1">
                <a:latin typeface="Verdana" pitchFamily="34" charset="0"/>
              </a:rPr>
            </a:br>
            <a:r>
              <a:rPr lang="en-US" altLang="en-US" sz="1200" b="1">
                <a:latin typeface="Verdana" pitchFamily="34" charset="0"/>
              </a:rPr>
              <a:t>(colored coding,</a:t>
            </a:r>
          </a:p>
          <a:p>
            <a:r>
              <a:rPr lang="en-US" altLang="en-US" sz="1200" b="1">
                <a:latin typeface="Verdana" pitchFamily="34" charset="0"/>
              </a:rPr>
              <a:t>syntax highlighting)</a:t>
            </a:r>
            <a:endParaRPr lang="en-US" altLang="en-US" sz="1200"/>
          </a:p>
        </p:txBody>
      </p:sp>
      <p:cxnSp>
        <p:nvCxnSpPr>
          <p:cNvPr id="47112" name="AutoShape 12"/>
          <p:cNvCxnSpPr>
            <a:cxnSpLocks noChangeShapeType="1"/>
            <a:stCxn id="47110" idx="0"/>
            <a:endCxn id="47111" idx="0"/>
          </p:cNvCxnSpPr>
          <p:nvPr/>
        </p:nvCxnSpPr>
        <p:spPr bwMode="auto">
          <a:xfrm>
            <a:off x="4532313" y="1722438"/>
            <a:ext cx="1944687" cy="1020762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Web Server Overview  Applications </a:t>
            </a:r>
            <a:r>
              <a:rPr lang="en-US" altLang="en-US" sz="1400" b="0" dirty="0"/>
              <a:t>(cont.)</a:t>
            </a:r>
            <a:r>
              <a:rPr lang="en-US" altLang="en-US" dirty="0"/>
              <a:t> – </a:t>
            </a:r>
            <a:r>
              <a:rPr lang="en-US" altLang="en-US" dirty="0" err="1"/>
              <a:t>NotePad</a:t>
            </a:r>
            <a:r>
              <a:rPr lang="en-US" altLang="en-US" dirty="0"/>
              <a:t>++</a:t>
            </a:r>
            <a:endParaRPr lang="en-US" altLang="en-US" sz="1600" b="1" i="1" dirty="0" smtClean="0"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5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457200" y="14938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latin typeface="Verdana" pitchFamily="34" charset="0"/>
              </a:rPr>
              <a:t>Sample HTML Code: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000" b="1">
              <a:latin typeface="Verdana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000">
                <a:latin typeface="Verdana" pitchFamily="34" charset="0"/>
              </a:rPr>
              <a:t>&lt;html&gt;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>
                <a:latin typeface="Verdana" pitchFamily="34" charset="0"/>
              </a:rPr>
              <a:t>&lt;body&gt;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000">
              <a:latin typeface="Verdana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000">
                <a:latin typeface="Verdana" pitchFamily="34" charset="0"/>
              </a:rPr>
              <a:t>	Hello World!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000">
              <a:latin typeface="Verdana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000">
                <a:latin typeface="Verdana" pitchFamily="34" charset="0"/>
              </a:rPr>
              <a:t>&lt;/body&gt;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>
                <a:latin typeface="Verdana" pitchFamily="34" charset="0"/>
              </a:rPr>
              <a:t>&lt;/html&gt;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endParaRPr lang="en-US" altLang="en-US" sz="2000">
              <a:latin typeface="Verdana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>
              <a:latin typeface="Verdana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>
              <a:latin typeface="Verdana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Web Server Overview  Applications </a:t>
            </a:r>
            <a:r>
              <a:rPr lang="en-US" altLang="en-US" sz="1400" b="0" dirty="0"/>
              <a:t>(cont.)</a:t>
            </a:r>
            <a:r>
              <a:rPr lang="en-US" altLang="en-US" dirty="0"/>
              <a:t> – </a:t>
            </a:r>
            <a:r>
              <a:rPr lang="en-US" altLang="en-US" dirty="0" err="1"/>
              <a:t>NotePad</a:t>
            </a:r>
            <a:r>
              <a:rPr lang="en-US" altLang="en-US" dirty="0"/>
              <a:t>++</a:t>
            </a:r>
            <a:endParaRPr lang="en-US" altLang="en-US" sz="1600" b="1" i="1" dirty="0" smtClean="0"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0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371600"/>
            <a:ext cx="60674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4"/>
          <p:cNvSpPr>
            <a:spLocks noChangeArrowheads="1"/>
          </p:cNvSpPr>
          <p:nvPr/>
        </p:nvSpPr>
        <p:spPr bwMode="auto">
          <a:xfrm rot="5400000">
            <a:off x="3176588" y="2019300"/>
            <a:ext cx="1143000" cy="18288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49156" name="AutoShape 5"/>
          <p:cNvCxnSpPr>
            <a:cxnSpLocks noChangeShapeType="1"/>
            <a:stCxn id="49155" idx="0"/>
            <a:endCxn id="49160" idx="0"/>
          </p:cNvCxnSpPr>
          <p:nvPr/>
        </p:nvCxnSpPr>
        <p:spPr bwMode="auto">
          <a:xfrm>
            <a:off x="4673600" y="2933700"/>
            <a:ext cx="1222375" cy="838200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282575" y="3657600"/>
            <a:ext cx="1651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40" rIns="0" bIns="91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>
                <a:latin typeface="Verdana" pitchFamily="34" charset="0"/>
              </a:rPr>
              <a:t>Tabbed Browsing</a:t>
            </a:r>
          </a:p>
          <a:p>
            <a:pPr algn="ctr"/>
            <a:r>
              <a:rPr lang="en-US" altLang="en-US" sz="1200" b="1">
                <a:latin typeface="Verdana" pitchFamily="34" charset="0"/>
              </a:rPr>
              <a:t>(Red =Not Saved)</a:t>
            </a:r>
            <a:endParaRPr lang="en-US" altLang="en-US" sz="1200"/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 rot="5400000">
            <a:off x="2420144" y="1861344"/>
            <a:ext cx="241300" cy="633412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49159" name="AutoShape 11"/>
          <p:cNvCxnSpPr>
            <a:cxnSpLocks noChangeShapeType="1"/>
            <a:stCxn id="49158" idx="3"/>
            <a:endCxn id="49157" idx="0"/>
          </p:cNvCxnSpPr>
          <p:nvPr/>
        </p:nvCxnSpPr>
        <p:spPr bwMode="auto">
          <a:xfrm rot="5400000">
            <a:off x="1151732" y="2267743"/>
            <a:ext cx="1346200" cy="1433513"/>
          </a:xfrm>
          <a:prstGeom prst="bentConnector3">
            <a:avLst>
              <a:gd name="adj1" fmla="val 49528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0" name="Text Box 12"/>
          <p:cNvSpPr txBox="1">
            <a:spLocks noChangeArrowheads="1"/>
          </p:cNvSpPr>
          <p:nvPr/>
        </p:nvSpPr>
        <p:spPr bwMode="auto">
          <a:xfrm>
            <a:off x="5286375" y="3771900"/>
            <a:ext cx="1219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40" rIns="0" bIns="91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>
                <a:latin typeface="Verdana" pitchFamily="34" charset="0"/>
              </a:rPr>
              <a:t>Sample HTML Code</a:t>
            </a:r>
            <a:endParaRPr lang="en-US" altLang="en-US" sz="1200"/>
          </a:p>
        </p:txBody>
      </p:sp>
      <p:sp>
        <p:nvSpPr>
          <p:cNvPr id="49161" name="Rectangle 13"/>
          <p:cNvSpPr>
            <a:spLocks noChangeArrowheads="1"/>
          </p:cNvSpPr>
          <p:nvPr/>
        </p:nvSpPr>
        <p:spPr bwMode="auto">
          <a:xfrm rot="5400000">
            <a:off x="2619375" y="1752600"/>
            <a:ext cx="228600" cy="2286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9162" name="Text Box 14"/>
          <p:cNvSpPr txBox="1">
            <a:spLocks noChangeArrowheads="1"/>
          </p:cNvSpPr>
          <p:nvPr/>
        </p:nvSpPr>
        <p:spPr bwMode="auto">
          <a:xfrm>
            <a:off x="409575" y="22860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40" rIns="0" bIns="91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>
                <a:latin typeface="Verdana" pitchFamily="34" charset="0"/>
              </a:rPr>
              <a:t>Saving</a:t>
            </a:r>
            <a:endParaRPr lang="en-US" altLang="en-US" sz="1200"/>
          </a:p>
        </p:txBody>
      </p:sp>
      <p:cxnSp>
        <p:nvCxnSpPr>
          <p:cNvPr id="49163" name="AutoShape 15"/>
          <p:cNvCxnSpPr>
            <a:cxnSpLocks noChangeShapeType="1"/>
            <a:stCxn id="49161" idx="2"/>
          </p:cNvCxnSpPr>
          <p:nvPr/>
        </p:nvCxnSpPr>
        <p:spPr bwMode="auto">
          <a:xfrm rot="10800000" flipV="1">
            <a:off x="1095375" y="1866900"/>
            <a:ext cx="1512888" cy="342900"/>
          </a:xfrm>
          <a:prstGeom prst="bentConnector3">
            <a:avLst>
              <a:gd name="adj1" fmla="val 99995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4" name="Rectangle 16"/>
          <p:cNvSpPr>
            <a:spLocks noChangeArrowheads="1"/>
          </p:cNvSpPr>
          <p:nvPr/>
        </p:nvSpPr>
        <p:spPr bwMode="auto">
          <a:xfrm rot="5400000">
            <a:off x="2873375" y="2362200"/>
            <a:ext cx="127000" cy="1524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49165" name="AutoShape 17"/>
          <p:cNvCxnSpPr>
            <a:cxnSpLocks noChangeShapeType="1"/>
            <a:stCxn id="49164" idx="3"/>
            <a:endCxn id="49166" idx="0"/>
          </p:cNvCxnSpPr>
          <p:nvPr/>
        </p:nvCxnSpPr>
        <p:spPr bwMode="auto">
          <a:xfrm rot="5400000">
            <a:off x="719931" y="2964657"/>
            <a:ext cx="2668587" cy="1765300"/>
          </a:xfrm>
          <a:prstGeom prst="bentConnector3">
            <a:avLst>
              <a:gd name="adj1" fmla="val 70134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6" name="Text Box 18"/>
          <p:cNvSpPr txBox="1">
            <a:spLocks noChangeArrowheads="1"/>
          </p:cNvSpPr>
          <p:nvPr/>
        </p:nvSpPr>
        <p:spPr bwMode="auto">
          <a:xfrm>
            <a:off x="561975" y="5181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40" rIns="0" bIns="91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>
                <a:latin typeface="Verdana" pitchFamily="34" charset="0"/>
              </a:rPr>
              <a:t>Folded Code</a:t>
            </a:r>
            <a:endParaRPr lang="en-US" altLang="en-US" sz="1200"/>
          </a:p>
        </p:txBody>
      </p:sp>
      <p:sp>
        <p:nvSpPr>
          <p:cNvPr id="4916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Web Server Overview  Applications </a:t>
            </a:r>
            <a:r>
              <a:rPr lang="en-US" altLang="en-US" sz="1400" b="0" dirty="0"/>
              <a:t>(cont.)</a:t>
            </a:r>
            <a:r>
              <a:rPr lang="en-US" altLang="en-US" dirty="0"/>
              <a:t> – </a:t>
            </a:r>
            <a:r>
              <a:rPr lang="en-US" altLang="en-US" dirty="0" err="1"/>
              <a:t>NotePad</a:t>
            </a:r>
            <a:r>
              <a:rPr lang="en-US" altLang="en-US" dirty="0"/>
              <a:t>++</a:t>
            </a:r>
            <a:endParaRPr lang="en-US" altLang="en-US" sz="1600" b="1" i="1" dirty="0" smtClean="0"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9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en-US" sz="2000" b="1" dirty="0" smtClean="0"/>
              <a:t>Networking 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95753"/>
            <a:ext cx="8601808" cy="493040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Networking is the construction, design, and use of network, including the </a:t>
            </a:r>
            <a:r>
              <a:rPr lang="en-US" dirty="0">
                <a:solidFill>
                  <a:srgbClr val="FF0000"/>
                </a:solidFill>
              </a:rPr>
              <a:t>physical</a:t>
            </a:r>
            <a:r>
              <a:rPr lang="en-US" dirty="0"/>
              <a:t> (cabling, hub, switch, router, bridge, gateway, backbone and etc.), the selection and use of telecommunication </a:t>
            </a:r>
            <a:r>
              <a:rPr lang="en-US" dirty="0">
                <a:solidFill>
                  <a:srgbClr val="FF0000"/>
                </a:solidFill>
              </a:rPr>
              <a:t>protocol</a:t>
            </a:r>
            <a:r>
              <a:rPr lang="en-US" dirty="0"/>
              <a:t> and computer </a:t>
            </a:r>
            <a:r>
              <a:rPr lang="en-US" dirty="0">
                <a:solidFill>
                  <a:srgbClr val="FF0000"/>
                </a:solidFill>
              </a:rPr>
              <a:t>software</a:t>
            </a:r>
            <a:r>
              <a:rPr lang="en-US" dirty="0"/>
              <a:t> for using and managing the network, and the establishment of operation policies and procedures related to the network.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FF0000"/>
                </a:solidFill>
              </a:rPr>
              <a:t>OSI</a:t>
            </a:r>
            <a:r>
              <a:rPr lang="en-US" dirty="0" smtClean="0"/>
              <a:t> (open systems interconnected) has </a:t>
            </a:r>
            <a:r>
              <a:rPr lang="en-US" dirty="0" smtClean="0">
                <a:solidFill>
                  <a:srgbClr val="FF0000"/>
                </a:solidFill>
              </a:rPr>
              <a:t>7 layers</a:t>
            </a:r>
            <a:r>
              <a:rPr lang="en-US" dirty="0" smtClean="0"/>
              <a:t>… physical to application layer!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Common </a:t>
            </a:r>
            <a:r>
              <a:rPr lang="en-US" dirty="0"/>
              <a:t>Terms: Client, Server, Network (LAN, MAN, WAN), Hub, Switch, Router, Gateway, Backbone, Bridge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1026" name="Picture 2" descr="http://www.nairaland.com/attachments/2202541_net_jpegb243b991aef6934613ac00bf1c0308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023060"/>
            <a:ext cx="3319528" cy="220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amvotis.org/e-solutions/images/articles/simul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76" y="4099943"/>
            <a:ext cx="3123464" cy="20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85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53625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4"/>
          <p:cNvSpPr>
            <a:spLocks noChangeArrowheads="1"/>
          </p:cNvSpPr>
          <p:nvPr/>
        </p:nvSpPr>
        <p:spPr bwMode="auto">
          <a:xfrm rot="5400000">
            <a:off x="3619500" y="3924300"/>
            <a:ext cx="228600" cy="24384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50180" name="AutoShape 5"/>
          <p:cNvCxnSpPr>
            <a:cxnSpLocks noChangeShapeType="1"/>
            <a:stCxn id="50179" idx="1"/>
            <a:endCxn id="50181" idx="2"/>
          </p:cNvCxnSpPr>
          <p:nvPr/>
        </p:nvCxnSpPr>
        <p:spPr bwMode="auto">
          <a:xfrm rot="-5400000">
            <a:off x="3594893" y="3736182"/>
            <a:ext cx="1420813" cy="1143000"/>
          </a:xfrm>
          <a:prstGeom prst="bentConnector3">
            <a:avLst>
              <a:gd name="adj1" fmla="val 49611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1" name="Text Box 9"/>
          <p:cNvSpPr txBox="1">
            <a:spLocks noChangeArrowheads="1"/>
          </p:cNvSpPr>
          <p:nvPr/>
        </p:nvSpPr>
        <p:spPr bwMode="auto">
          <a:xfrm>
            <a:off x="4267200" y="3048000"/>
            <a:ext cx="1219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40" rIns="0" bIns="91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>
                <a:latin typeface="Verdana" pitchFamily="34" charset="0"/>
              </a:rPr>
              <a:t>Save it as:</a:t>
            </a:r>
            <a:br>
              <a:rPr lang="en-US" altLang="en-US" sz="1200" b="1">
                <a:latin typeface="Verdana" pitchFamily="34" charset="0"/>
              </a:rPr>
            </a:br>
            <a:r>
              <a:rPr lang="en-US" altLang="en-US" sz="1200" b="1" i="1">
                <a:latin typeface="Verdana" pitchFamily="34" charset="0"/>
              </a:rPr>
              <a:t>index.htm</a:t>
            </a:r>
            <a:endParaRPr lang="en-US" altLang="en-US" sz="1200" i="1"/>
          </a:p>
        </p:txBody>
      </p:sp>
      <p:pic>
        <p:nvPicPr>
          <p:cNvPr id="5018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-1042" r="84375" b="91667"/>
          <a:stretch>
            <a:fillRect/>
          </a:stretch>
        </p:blipFill>
        <p:spPr bwMode="auto">
          <a:xfrm>
            <a:off x="6629400" y="2362200"/>
            <a:ext cx="17526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183" name="AutoShape 15"/>
          <p:cNvCxnSpPr>
            <a:cxnSpLocks noChangeShapeType="1"/>
            <a:stCxn id="50181" idx="3"/>
          </p:cNvCxnSpPr>
          <p:nvPr/>
        </p:nvCxnSpPr>
        <p:spPr bwMode="auto">
          <a:xfrm>
            <a:off x="5486400" y="3322638"/>
            <a:ext cx="2019300" cy="473075"/>
          </a:xfrm>
          <a:prstGeom prst="bentConnector4">
            <a:avLst>
              <a:gd name="adj1" fmla="val 39620"/>
              <a:gd name="adj2" fmla="val 147986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4" name="Text Box 16"/>
          <p:cNvSpPr txBox="1">
            <a:spLocks noChangeArrowheads="1"/>
          </p:cNvSpPr>
          <p:nvPr/>
        </p:nvSpPr>
        <p:spPr bwMode="auto">
          <a:xfrm>
            <a:off x="6794500" y="4127500"/>
            <a:ext cx="1587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40" rIns="0" bIns="91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>
                <a:latin typeface="Verdana" pitchFamily="34" charset="0"/>
              </a:rPr>
              <a:t>Double Click on:</a:t>
            </a:r>
            <a:br>
              <a:rPr lang="en-US" altLang="en-US" sz="1200" b="1">
                <a:latin typeface="Verdana" pitchFamily="34" charset="0"/>
              </a:rPr>
            </a:br>
            <a:r>
              <a:rPr lang="en-US" altLang="en-US" sz="1200" b="1" i="1">
                <a:latin typeface="Verdana" pitchFamily="34" charset="0"/>
              </a:rPr>
              <a:t>index.htm</a:t>
            </a:r>
            <a:endParaRPr lang="en-US" altLang="en-US" sz="1200" i="1"/>
          </a:p>
        </p:txBody>
      </p:sp>
      <p:sp>
        <p:nvSpPr>
          <p:cNvPr id="5018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Web Server Overview  Applications </a:t>
            </a:r>
            <a:r>
              <a:rPr lang="en-US" altLang="en-US" sz="1400" b="0" dirty="0"/>
              <a:t>(cont.)</a:t>
            </a:r>
            <a:r>
              <a:rPr lang="en-US" altLang="en-US" dirty="0"/>
              <a:t> – </a:t>
            </a:r>
            <a:r>
              <a:rPr lang="en-US" altLang="en-US" dirty="0" err="1"/>
              <a:t>NotePad</a:t>
            </a:r>
            <a:r>
              <a:rPr lang="en-US" altLang="en-US" dirty="0"/>
              <a:t>++</a:t>
            </a:r>
            <a:endParaRPr lang="en-US" altLang="en-US" sz="1600" b="1" i="1" dirty="0" smtClean="0"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34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64770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4"/>
          <p:cNvSpPr>
            <a:spLocks noChangeArrowheads="1"/>
          </p:cNvSpPr>
          <p:nvPr/>
        </p:nvSpPr>
        <p:spPr bwMode="auto">
          <a:xfrm rot="5400000">
            <a:off x="1339850" y="2009775"/>
            <a:ext cx="2908300" cy="43180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51204" name="AutoShape 5"/>
          <p:cNvCxnSpPr>
            <a:cxnSpLocks noChangeShapeType="1"/>
            <a:stCxn id="51203" idx="0"/>
            <a:endCxn id="51205" idx="1"/>
          </p:cNvCxnSpPr>
          <p:nvPr/>
        </p:nvCxnSpPr>
        <p:spPr bwMode="auto">
          <a:xfrm>
            <a:off x="4964113" y="4168775"/>
            <a:ext cx="2351087" cy="619125"/>
          </a:xfrm>
          <a:prstGeom prst="bentConnector3">
            <a:avLst>
              <a:gd name="adj1" fmla="val 49764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7315200" y="4238625"/>
            <a:ext cx="1600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40" rIns="0" bIns="91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>
                <a:latin typeface="Verdana" pitchFamily="34" charset="0"/>
              </a:rPr>
              <a:t>Internet Explorer</a:t>
            </a:r>
          </a:p>
          <a:p>
            <a:pPr algn="ctr"/>
            <a:r>
              <a:rPr lang="en-US" altLang="en-US" sz="1200" b="1">
                <a:latin typeface="Verdana" pitchFamily="34" charset="0"/>
              </a:rPr>
              <a:t>or Mozila FireFox can translate (decode) your html file</a:t>
            </a:r>
            <a:endParaRPr lang="en-US" altLang="en-US" sz="1200" i="1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Web Server Overview  Applications </a:t>
            </a:r>
            <a:r>
              <a:rPr lang="en-US" altLang="en-US" sz="1400" b="0" dirty="0"/>
              <a:t>(cont.)</a:t>
            </a:r>
            <a:r>
              <a:rPr lang="en-US" altLang="en-US" dirty="0"/>
              <a:t> – </a:t>
            </a:r>
            <a:r>
              <a:rPr lang="en-US" altLang="en-US" dirty="0" err="1"/>
              <a:t>NotePad</a:t>
            </a:r>
            <a:r>
              <a:rPr lang="en-US" altLang="en-US" dirty="0"/>
              <a:t>++</a:t>
            </a:r>
            <a:endParaRPr lang="en-US" altLang="en-US" sz="1600" b="1" i="1" dirty="0" smtClean="0"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5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35242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55888"/>
            <a:ext cx="1752600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33718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Web Server Overview  Applications </a:t>
            </a:r>
            <a:r>
              <a:rPr lang="en-US" altLang="en-US" sz="1400" b="0" dirty="0"/>
              <a:t>(cont.)</a:t>
            </a:r>
            <a:r>
              <a:rPr lang="en-US" altLang="en-US" dirty="0"/>
              <a:t> – </a:t>
            </a:r>
            <a:r>
              <a:rPr lang="en-US" altLang="en-US" dirty="0" smtClean="0"/>
              <a:t>MySQL </a:t>
            </a:r>
            <a:r>
              <a:rPr lang="en-US" altLang="en-US" dirty="0"/>
              <a:t>Workbench</a:t>
            </a: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 rot="5400000">
            <a:off x="2552700" y="2409825"/>
            <a:ext cx="228600" cy="15240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963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3570288"/>
            <a:ext cx="2978150" cy="20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40" name="Rectangle 7"/>
          <p:cNvSpPr>
            <a:spLocks noChangeArrowheads="1"/>
          </p:cNvSpPr>
          <p:nvPr/>
        </p:nvSpPr>
        <p:spPr bwMode="auto">
          <a:xfrm rot="5400000">
            <a:off x="5753100" y="4116388"/>
            <a:ext cx="228600" cy="15240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69641" name="AutoShape 6"/>
          <p:cNvCxnSpPr>
            <a:cxnSpLocks noChangeShapeType="1"/>
            <a:stCxn id="69638" idx="0"/>
            <a:endCxn id="69640" idx="1"/>
          </p:cNvCxnSpPr>
          <p:nvPr/>
        </p:nvCxnSpPr>
        <p:spPr bwMode="auto">
          <a:xfrm>
            <a:off x="3429000" y="3171825"/>
            <a:ext cx="2438400" cy="1592263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1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Web Server Overview  Applications </a:t>
            </a:r>
            <a:r>
              <a:rPr lang="en-US" altLang="en-US" sz="1400" b="0" dirty="0"/>
              <a:t>(cont.)</a:t>
            </a:r>
            <a:r>
              <a:rPr lang="en-US" altLang="en-US" dirty="0"/>
              <a:t> – MySQL Workbench</a:t>
            </a:r>
            <a:endParaRPr lang="en-US" altLang="en-US" sz="1600" b="1" i="1" dirty="0" smtClean="0">
              <a:latin typeface="Verdana" pitchFamily="34" charset="0"/>
            </a:endParaRP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1260475"/>
            <a:ext cx="608012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0" name="Rectangle 5"/>
          <p:cNvSpPr>
            <a:spLocks noChangeArrowheads="1"/>
          </p:cNvSpPr>
          <p:nvPr/>
        </p:nvSpPr>
        <p:spPr bwMode="auto">
          <a:xfrm rot="5400000">
            <a:off x="1194594" y="3556794"/>
            <a:ext cx="2444750" cy="1871662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 rot="5400000">
            <a:off x="2291557" y="3944143"/>
            <a:ext cx="228600" cy="178911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6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4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sz="1050" dirty="0"/>
              <a:t>Web Server Overview  </a:t>
            </a:r>
            <a:r>
              <a:rPr lang="en-US" altLang="en-US" sz="1050" dirty="0" smtClean="0"/>
              <a:t>MySQL </a:t>
            </a:r>
            <a:r>
              <a:rPr lang="en-US" altLang="en-US" sz="1050" dirty="0"/>
              <a:t>Workbench</a:t>
            </a:r>
            <a:endParaRPr lang="en-US" sz="1050" b="1" i="1" dirty="0" smtClean="0">
              <a:latin typeface="Verdan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47750"/>
            <a:ext cx="857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4" name="Line 5"/>
          <p:cNvSpPr>
            <a:spLocks noChangeShapeType="1"/>
          </p:cNvSpPr>
          <p:nvPr/>
        </p:nvSpPr>
        <p:spPr bwMode="auto">
          <a:xfrm flipH="1" flipV="1">
            <a:off x="882650" y="5638800"/>
            <a:ext cx="641350" cy="3206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906463" y="5959475"/>
            <a:ext cx="34623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Create a new connection (e.g., info510-class)</a:t>
            </a:r>
          </a:p>
        </p:txBody>
      </p:sp>
      <p:sp>
        <p:nvSpPr>
          <p:cNvPr id="71686" name="Line 7"/>
          <p:cNvSpPr>
            <a:spLocks noChangeShapeType="1"/>
          </p:cNvSpPr>
          <p:nvPr/>
        </p:nvSpPr>
        <p:spPr bwMode="auto">
          <a:xfrm flipH="1">
            <a:off x="4438650" y="931863"/>
            <a:ext cx="577850" cy="5159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7" name="Text Box 8"/>
          <p:cNvSpPr txBox="1">
            <a:spLocks noChangeArrowheads="1"/>
          </p:cNvSpPr>
          <p:nvPr/>
        </p:nvSpPr>
        <p:spPr bwMode="auto">
          <a:xfrm>
            <a:off x="4283075" y="684213"/>
            <a:ext cx="18002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Name your connection</a:t>
            </a:r>
          </a:p>
        </p:txBody>
      </p:sp>
      <p:sp>
        <p:nvSpPr>
          <p:cNvPr id="71688" name="Text Box 11"/>
          <p:cNvSpPr txBox="1">
            <a:spLocks noChangeArrowheads="1"/>
          </p:cNvSpPr>
          <p:nvPr/>
        </p:nvSpPr>
        <p:spPr bwMode="auto">
          <a:xfrm>
            <a:off x="603250" y="5867400"/>
            <a:ext cx="36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1689" name="Text Box 12"/>
          <p:cNvSpPr txBox="1">
            <a:spLocks noChangeArrowheads="1"/>
          </p:cNvSpPr>
          <p:nvPr/>
        </p:nvSpPr>
        <p:spPr bwMode="auto">
          <a:xfrm>
            <a:off x="3978275" y="609600"/>
            <a:ext cx="36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71690" name="Text Box 15"/>
          <p:cNvSpPr txBox="1">
            <a:spLocks noChangeArrowheads="1"/>
          </p:cNvSpPr>
          <p:nvPr/>
        </p:nvSpPr>
        <p:spPr bwMode="auto">
          <a:xfrm>
            <a:off x="457200" y="2438400"/>
            <a:ext cx="36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71691" name="Text Box 16"/>
          <p:cNvSpPr txBox="1">
            <a:spLocks noChangeArrowheads="1"/>
          </p:cNvSpPr>
          <p:nvPr/>
        </p:nvSpPr>
        <p:spPr bwMode="auto">
          <a:xfrm>
            <a:off x="685800" y="2514600"/>
            <a:ext cx="6575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 dirty="0" smtClean="0">
                <a:latin typeface="Verdana" pitchFamily="34" charset="0"/>
              </a:rPr>
              <a:t>Server</a:t>
            </a:r>
            <a:endParaRPr lang="en-US" altLang="en-US" sz="1000" b="1" dirty="0">
              <a:latin typeface="Verdana" pitchFamily="34" charset="0"/>
            </a:endParaRPr>
          </a:p>
        </p:txBody>
      </p:sp>
      <p:sp>
        <p:nvSpPr>
          <p:cNvPr id="71692" name="Text Box 13"/>
          <p:cNvSpPr txBox="1">
            <a:spLocks noChangeArrowheads="1"/>
          </p:cNvSpPr>
          <p:nvPr/>
        </p:nvSpPr>
        <p:spPr bwMode="auto">
          <a:xfrm>
            <a:off x="6738144" y="619125"/>
            <a:ext cx="36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71693" name="Text Box 8"/>
          <p:cNvSpPr txBox="1">
            <a:spLocks noChangeArrowheads="1"/>
          </p:cNvSpPr>
          <p:nvPr/>
        </p:nvSpPr>
        <p:spPr bwMode="auto">
          <a:xfrm>
            <a:off x="7090569" y="684213"/>
            <a:ext cx="18780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Set to TCP/IP over SSH</a:t>
            </a:r>
          </a:p>
        </p:txBody>
      </p:sp>
      <p:sp>
        <p:nvSpPr>
          <p:cNvPr id="71694" name="Line 7"/>
          <p:cNvSpPr>
            <a:spLocks noChangeShapeType="1"/>
          </p:cNvSpPr>
          <p:nvPr/>
        </p:nvSpPr>
        <p:spPr bwMode="auto">
          <a:xfrm flipH="1">
            <a:off x="4649788" y="931863"/>
            <a:ext cx="2347912" cy="8159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5" name="Line 14"/>
          <p:cNvSpPr>
            <a:spLocks noChangeShapeType="1"/>
          </p:cNvSpPr>
          <p:nvPr/>
        </p:nvSpPr>
        <p:spPr bwMode="auto">
          <a:xfrm flipV="1">
            <a:off x="1939925" y="2263775"/>
            <a:ext cx="1403350" cy="3746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6" name="Text Box 15"/>
          <p:cNvSpPr txBox="1">
            <a:spLocks noChangeArrowheads="1"/>
          </p:cNvSpPr>
          <p:nvPr/>
        </p:nvSpPr>
        <p:spPr bwMode="auto">
          <a:xfrm>
            <a:off x="457200" y="2794000"/>
            <a:ext cx="36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latin typeface="Verdana" pitchFamily="34" charset="0"/>
              </a:rPr>
              <a:t>5</a:t>
            </a:r>
          </a:p>
        </p:txBody>
      </p:sp>
      <p:sp>
        <p:nvSpPr>
          <p:cNvPr id="71697" name="Text Box 16"/>
          <p:cNvSpPr txBox="1">
            <a:spLocks noChangeArrowheads="1"/>
          </p:cNvSpPr>
          <p:nvPr/>
        </p:nvSpPr>
        <p:spPr bwMode="auto">
          <a:xfrm>
            <a:off x="685800" y="2870200"/>
            <a:ext cx="1279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Your username</a:t>
            </a:r>
          </a:p>
        </p:txBody>
      </p:sp>
      <p:sp>
        <p:nvSpPr>
          <p:cNvPr id="71698" name="Line 14"/>
          <p:cNvSpPr>
            <a:spLocks noChangeShapeType="1"/>
          </p:cNvSpPr>
          <p:nvPr/>
        </p:nvSpPr>
        <p:spPr bwMode="auto">
          <a:xfrm flipV="1">
            <a:off x="1939925" y="2619375"/>
            <a:ext cx="1403350" cy="3746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9" name="Text Box 15"/>
          <p:cNvSpPr txBox="1">
            <a:spLocks noChangeArrowheads="1"/>
          </p:cNvSpPr>
          <p:nvPr/>
        </p:nvSpPr>
        <p:spPr bwMode="auto">
          <a:xfrm>
            <a:off x="457200" y="3146425"/>
            <a:ext cx="366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71700" name="Text Box 16"/>
          <p:cNvSpPr txBox="1">
            <a:spLocks noChangeArrowheads="1"/>
          </p:cNvSpPr>
          <p:nvPr/>
        </p:nvSpPr>
        <p:spPr bwMode="auto">
          <a:xfrm>
            <a:off x="685800" y="3222625"/>
            <a:ext cx="12586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 dirty="0" smtClean="0">
                <a:latin typeface="Verdana" pitchFamily="34" charset="0"/>
              </a:rPr>
              <a:t>Your password</a:t>
            </a:r>
            <a:endParaRPr lang="en-US" altLang="en-US" sz="1000" b="1" dirty="0">
              <a:latin typeface="Verdana" pitchFamily="34" charset="0"/>
            </a:endParaRPr>
          </a:p>
        </p:txBody>
      </p:sp>
      <p:sp>
        <p:nvSpPr>
          <p:cNvPr id="71701" name="Line 14"/>
          <p:cNvSpPr>
            <a:spLocks noChangeShapeType="1"/>
          </p:cNvSpPr>
          <p:nvPr/>
        </p:nvSpPr>
        <p:spPr bwMode="auto">
          <a:xfrm flipV="1">
            <a:off x="1939925" y="2971800"/>
            <a:ext cx="1403350" cy="3746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2" name="Text Box 15"/>
          <p:cNvSpPr txBox="1">
            <a:spLocks noChangeArrowheads="1"/>
          </p:cNvSpPr>
          <p:nvPr/>
        </p:nvSpPr>
        <p:spPr bwMode="auto">
          <a:xfrm>
            <a:off x="457200" y="4384675"/>
            <a:ext cx="366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1703" name="Text Box 16"/>
          <p:cNvSpPr txBox="1">
            <a:spLocks noChangeArrowheads="1"/>
          </p:cNvSpPr>
          <p:nvPr/>
        </p:nvSpPr>
        <p:spPr bwMode="auto">
          <a:xfrm>
            <a:off x="685800" y="4460875"/>
            <a:ext cx="1279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Your username</a:t>
            </a:r>
          </a:p>
        </p:txBody>
      </p:sp>
      <p:sp>
        <p:nvSpPr>
          <p:cNvPr id="71704" name="Line 14"/>
          <p:cNvSpPr>
            <a:spLocks noChangeShapeType="1"/>
          </p:cNvSpPr>
          <p:nvPr/>
        </p:nvSpPr>
        <p:spPr bwMode="auto">
          <a:xfrm flipV="1">
            <a:off x="1939925" y="4210050"/>
            <a:ext cx="1403350" cy="3730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5" name="Text Box 15"/>
          <p:cNvSpPr txBox="1">
            <a:spLocks noChangeArrowheads="1"/>
          </p:cNvSpPr>
          <p:nvPr/>
        </p:nvSpPr>
        <p:spPr bwMode="auto">
          <a:xfrm>
            <a:off x="457200" y="4764088"/>
            <a:ext cx="3667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1706" name="Text Box 16"/>
          <p:cNvSpPr txBox="1">
            <a:spLocks noChangeArrowheads="1"/>
          </p:cNvSpPr>
          <p:nvPr/>
        </p:nvSpPr>
        <p:spPr bwMode="auto">
          <a:xfrm>
            <a:off x="685800" y="4840288"/>
            <a:ext cx="12586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 dirty="0" smtClean="0">
                <a:latin typeface="Verdana" pitchFamily="34" charset="0"/>
              </a:rPr>
              <a:t>Your password</a:t>
            </a:r>
            <a:endParaRPr lang="en-US" altLang="en-US" sz="1000" b="1" dirty="0">
              <a:latin typeface="Verdana" pitchFamily="34" charset="0"/>
            </a:endParaRPr>
          </a:p>
        </p:txBody>
      </p:sp>
      <p:sp>
        <p:nvSpPr>
          <p:cNvPr id="71707" name="Line 14"/>
          <p:cNvSpPr>
            <a:spLocks noChangeShapeType="1"/>
          </p:cNvSpPr>
          <p:nvPr/>
        </p:nvSpPr>
        <p:spPr bwMode="auto">
          <a:xfrm flipV="1">
            <a:off x="1939925" y="4589463"/>
            <a:ext cx="1403350" cy="3746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8" name="Line 5"/>
          <p:cNvSpPr>
            <a:spLocks noChangeShapeType="1"/>
          </p:cNvSpPr>
          <p:nvPr/>
        </p:nvSpPr>
        <p:spPr bwMode="auto">
          <a:xfrm flipV="1">
            <a:off x="6557963" y="5638800"/>
            <a:ext cx="757237" cy="3206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9" name="Text Box 6"/>
          <p:cNvSpPr txBox="1">
            <a:spLocks noChangeArrowheads="1"/>
          </p:cNvSpPr>
          <p:nvPr/>
        </p:nvSpPr>
        <p:spPr bwMode="auto">
          <a:xfrm>
            <a:off x="5938838" y="5959475"/>
            <a:ext cx="1598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Test the connection</a:t>
            </a:r>
          </a:p>
        </p:txBody>
      </p:sp>
      <p:sp>
        <p:nvSpPr>
          <p:cNvPr id="71710" name="Text Box 11"/>
          <p:cNvSpPr txBox="1">
            <a:spLocks noChangeArrowheads="1"/>
          </p:cNvSpPr>
          <p:nvPr/>
        </p:nvSpPr>
        <p:spPr bwMode="auto">
          <a:xfrm>
            <a:off x="5637213" y="5867400"/>
            <a:ext cx="36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latin typeface="Verdana" pitchFamily="34" charset="0"/>
              </a:rPr>
              <a:t>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4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0104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Web Server Overview  Applications </a:t>
            </a:r>
            <a:r>
              <a:rPr lang="en-US" altLang="en-US" sz="1400" b="0" dirty="0"/>
              <a:t>(cont.)</a:t>
            </a:r>
            <a:r>
              <a:rPr lang="en-US" altLang="en-US" dirty="0"/>
              <a:t> – MySQL Workbench</a:t>
            </a:r>
            <a:endParaRPr lang="en-US" altLang="en-US" sz="1600" b="1" i="1" dirty="0" smtClean="0">
              <a:latin typeface="Verdana" pitchFamily="34" charset="0"/>
            </a:endParaRPr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 rot="5400000">
            <a:off x="1470819" y="3223419"/>
            <a:ext cx="508000" cy="1274762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 rot="5400000">
            <a:off x="7344569" y="3182144"/>
            <a:ext cx="509588" cy="127635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0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27125"/>
            <a:ext cx="6858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Web Server Overview  Applications </a:t>
            </a:r>
            <a:r>
              <a:rPr lang="en-US" altLang="en-US" sz="1400" b="0" dirty="0"/>
              <a:t>(cont.)</a:t>
            </a:r>
            <a:r>
              <a:rPr lang="en-US" altLang="en-US" dirty="0"/>
              <a:t> – MySQL Workbench</a:t>
            </a:r>
            <a:endParaRPr lang="en-US" altLang="en-US" sz="1600" b="1" i="1" dirty="0" smtClean="0">
              <a:latin typeface="Verdana" pitchFamily="34" charset="0"/>
            </a:endParaRPr>
          </a:p>
        </p:txBody>
      </p:sp>
      <p:sp>
        <p:nvSpPr>
          <p:cNvPr id="73732" name="Rectangle 5"/>
          <p:cNvSpPr>
            <a:spLocks noChangeArrowheads="1"/>
          </p:cNvSpPr>
          <p:nvPr/>
        </p:nvSpPr>
        <p:spPr bwMode="auto">
          <a:xfrm rot="5400000">
            <a:off x="2027237" y="2995613"/>
            <a:ext cx="212725" cy="13716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 rot="5400000">
            <a:off x="4307681" y="1945482"/>
            <a:ext cx="2509837" cy="53340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6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4663" y="3517900"/>
            <a:ext cx="7772400" cy="546100"/>
          </a:xfrm>
        </p:spPr>
        <p:txBody>
          <a:bodyPr/>
          <a:lstStyle/>
          <a:p>
            <a:r>
              <a:rPr lang="en-US" dirty="0" smtClean="0"/>
              <a:t>Database Overview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3115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 smtClean="0"/>
              <a:t>Database </a:t>
            </a:r>
            <a:r>
              <a:rPr lang="en-US" altLang="en-US" sz="1800" dirty="0"/>
              <a:t>Overview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232452"/>
            <a:ext cx="8534400" cy="48937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 smtClean="0"/>
              <a:t>Different types of </a:t>
            </a:r>
            <a:r>
              <a:rPr lang="en-US" altLang="en-US" sz="2000" dirty="0" smtClean="0">
                <a:solidFill>
                  <a:srgbClr val="FF0000"/>
                </a:solidFill>
              </a:rPr>
              <a:t>Database structures</a:t>
            </a:r>
            <a:r>
              <a:rPr lang="en-US" altLang="en-US" sz="2000" dirty="0" smtClean="0"/>
              <a:t> (Hierarchical, Relational, Temporal) are based on the way they store the data on Hard Disk Drive and how they read from the stored data.</a:t>
            </a:r>
          </a:p>
          <a:p>
            <a:pPr eaLnBrk="1" hangingPunct="1"/>
            <a:r>
              <a:rPr lang="en-US" altLang="en-US" sz="2000" dirty="0" smtClean="0"/>
              <a:t>Famous </a:t>
            </a:r>
            <a:r>
              <a:rPr lang="en-US" altLang="en-US" sz="2000" dirty="0" smtClean="0">
                <a:solidFill>
                  <a:srgbClr val="FF0000"/>
                </a:solidFill>
              </a:rPr>
              <a:t>Relational Databases</a:t>
            </a:r>
            <a:r>
              <a:rPr lang="en-US" altLang="en-US" sz="2000" dirty="0" smtClean="0"/>
              <a:t>: Oracle, MS SQL (Microsoft), DB2 (IBM), MySQL, </a:t>
            </a:r>
            <a:r>
              <a:rPr lang="en-US" altLang="en-US" sz="2000" dirty="0" err="1" smtClean="0"/>
              <a:t>mSQL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Postgre</a:t>
            </a:r>
            <a:r>
              <a:rPr lang="en-US" altLang="en-US" sz="2000" dirty="0" smtClean="0"/>
              <a:t> SQL and etc.</a:t>
            </a:r>
          </a:p>
          <a:p>
            <a:pPr eaLnBrk="1" hangingPunct="1"/>
            <a:r>
              <a:rPr lang="en-US" altLang="en-US" sz="2000" dirty="0" smtClean="0"/>
              <a:t>MySQL is an open source relational database management system (</a:t>
            </a:r>
            <a:r>
              <a:rPr lang="en-US" altLang="en-US" sz="2000" dirty="0" smtClean="0">
                <a:solidFill>
                  <a:srgbClr val="FF0000"/>
                </a:solidFill>
              </a:rPr>
              <a:t>RDBMS</a:t>
            </a:r>
            <a:r>
              <a:rPr lang="en-US" altLang="en-US" sz="2000" dirty="0" smtClean="0"/>
              <a:t>) that uses Structured Query Language (</a:t>
            </a:r>
            <a:r>
              <a:rPr lang="en-US" altLang="en-US" sz="2000" dirty="0" smtClean="0">
                <a:solidFill>
                  <a:srgbClr val="FF0000"/>
                </a:solidFill>
              </a:rPr>
              <a:t>SQL</a:t>
            </a:r>
            <a:r>
              <a:rPr lang="en-US" altLang="en-US" sz="2000" dirty="0" smtClean="0"/>
              <a:t>), the most popular language for adding, accessing, and processing data in a database. </a:t>
            </a:r>
          </a:p>
          <a:p>
            <a:pPr eaLnBrk="1" hangingPunct="1"/>
            <a:endParaRPr lang="en-US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73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/>
              <a:t>Database </a:t>
            </a:r>
            <a:r>
              <a:rPr lang="en-US" altLang="en-US" sz="1800" dirty="0" smtClean="0"/>
              <a:t>Overview  Relational </a:t>
            </a:r>
            <a:r>
              <a:rPr lang="en-US" altLang="en-US" sz="1800" dirty="0"/>
              <a:t>Databases</a:t>
            </a:r>
            <a:br>
              <a:rPr lang="en-US" altLang="en-US" sz="1800" dirty="0"/>
            </a:br>
            <a:endParaRPr lang="en-US" altLang="en-US" sz="180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166191"/>
            <a:ext cx="8534400" cy="49599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 smtClean="0"/>
              <a:t>RDBMS (</a:t>
            </a:r>
            <a:r>
              <a:rPr lang="en-US" altLang="en-US" sz="2000" dirty="0" smtClean="0">
                <a:solidFill>
                  <a:srgbClr val="FF0000"/>
                </a:solidFill>
              </a:rPr>
              <a:t>R</a:t>
            </a:r>
            <a:r>
              <a:rPr lang="en-US" altLang="en-US" sz="2000" dirty="0" smtClean="0"/>
              <a:t>elational </a:t>
            </a:r>
            <a:r>
              <a:rPr lang="en-US" altLang="en-US" sz="2000" dirty="0" smtClean="0">
                <a:solidFill>
                  <a:srgbClr val="FF0000"/>
                </a:solidFill>
              </a:rPr>
              <a:t>D</a:t>
            </a:r>
            <a:r>
              <a:rPr lang="en-US" altLang="en-US" sz="2000" dirty="0" smtClean="0"/>
              <a:t>ata</a:t>
            </a:r>
            <a:r>
              <a:rPr lang="en-US" altLang="en-US" sz="2000" dirty="0" smtClean="0">
                <a:solidFill>
                  <a:srgbClr val="FF0000"/>
                </a:solidFill>
              </a:rPr>
              <a:t>b</a:t>
            </a:r>
            <a:r>
              <a:rPr lang="en-US" altLang="en-US" sz="2000" dirty="0" smtClean="0"/>
              <a:t>ase </a:t>
            </a:r>
            <a:r>
              <a:rPr lang="en-US" altLang="en-US" sz="2000" dirty="0" smtClean="0">
                <a:solidFill>
                  <a:srgbClr val="FF0000"/>
                </a:solidFill>
              </a:rPr>
              <a:t>M</a:t>
            </a:r>
            <a:r>
              <a:rPr lang="en-US" altLang="en-US" sz="2000" dirty="0" smtClean="0"/>
              <a:t>anagement </a:t>
            </a:r>
            <a:r>
              <a:rPr lang="en-US" altLang="en-US" sz="2000" dirty="0" smtClean="0">
                <a:solidFill>
                  <a:srgbClr val="FF0000"/>
                </a:solidFill>
              </a:rPr>
              <a:t>S</a:t>
            </a:r>
            <a:r>
              <a:rPr lang="en-US" altLang="en-US" sz="2000" dirty="0" smtClean="0"/>
              <a:t>ystem)</a:t>
            </a:r>
          </a:p>
          <a:p>
            <a:pPr eaLnBrk="1" hangingPunct="1"/>
            <a:r>
              <a:rPr lang="en-US" altLang="en-US" sz="2000" dirty="0" smtClean="0"/>
              <a:t>RDBMSs can provide </a:t>
            </a:r>
            <a:r>
              <a:rPr lang="en-US" altLang="en-US" sz="2000" dirty="0" smtClean="0">
                <a:solidFill>
                  <a:srgbClr val="FF0000"/>
                </a:solidFill>
              </a:rPr>
              <a:t>faster access to data </a:t>
            </a:r>
            <a:r>
              <a:rPr lang="en-US" altLang="en-US" sz="2000" dirty="0" smtClean="0"/>
              <a:t>than flat files.</a:t>
            </a:r>
          </a:p>
          <a:p>
            <a:pPr eaLnBrk="1" hangingPunct="1"/>
            <a:r>
              <a:rPr lang="en-US" altLang="en-US" sz="2000" dirty="0" smtClean="0"/>
              <a:t>RDBMSs can be easily </a:t>
            </a:r>
            <a:r>
              <a:rPr lang="en-US" altLang="en-US" sz="2000" dirty="0" smtClean="0">
                <a:solidFill>
                  <a:srgbClr val="FF0000"/>
                </a:solidFill>
              </a:rPr>
              <a:t>queried</a:t>
            </a:r>
            <a:r>
              <a:rPr lang="en-US" altLang="en-US" sz="2000" dirty="0" smtClean="0"/>
              <a:t> (SQL Language) to extract sets of data that fit certain criteria.</a:t>
            </a:r>
          </a:p>
          <a:p>
            <a:pPr eaLnBrk="1" hangingPunct="1"/>
            <a:r>
              <a:rPr lang="en-US" altLang="en-US" sz="2000" dirty="0" smtClean="0"/>
              <a:t>RDBMSs have built-in mechanisms for dealing with </a:t>
            </a:r>
            <a:r>
              <a:rPr lang="en-US" altLang="en-US" sz="2000" dirty="0" smtClean="0">
                <a:solidFill>
                  <a:srgbClr val="FF0000"/>
                </a:solidFill>
              </a:rPr>
              <a:t>concurrent access </a:t>
            </a:r>
            <a:r>
              <a:rPr lang="en-US" altLang="en-US" sz="2000" dirty="0" smtClean="0"/>
              <a:t>so that you as a programmer don't have to worry about it.</a:t>
            </a:r>
          </a:p>
          <a:p>
            <a:pPr eaLnBrk="1" hangingPunct="1"/>
            <a:r>
              <a:rPr lang="en-US" altLang="en-US" sz="2000" dirty="0" smtClean="0"/>
              <a:t>RDBMSs have built-in </a:t>
            </a:r>
            <a:r>
              <a:rPr lang="en-US" altLang="en-US" sz="2000" dirty="0" smtClean="0">
                <a:solidFill>
                  <a:srgbClr val="FF0000"/>
                </a:solidFill>
              </a:rPr>
              <a:t>privilege systems</a:t>
            </a:r>
            <a:r>
              <a:rPr lang="en-US" altLang="en-US" sz="2000" dirty="0" smtClean="0"/>
              <a:t>.</a:t>
            </a:r>
          </a:p>
          <a:p>
            <a:pPr eaLnBrk="1" hangingPunct="1"/>
            <a:endParaRPr lang="en-US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7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311160" y="762000"/>
            <a:ext cx="990600" cy="2743200"/>
            <a:chOff x="4311160" y="762000"/>
            <a:chExt cx="990600" cy="2743200"/>
          </a:xfrm>
        </p:grpSpPr>
        <p:sp>
          <p:nvSpPr>
            <p:cNvPr id="5122" name="Rectangle 95"/>
            <p:cNvSpPr>
              <a:spLocks noChangeArrowheads="1"/>
            </p:cNvSpPr>
            <p:nvPr/>
          </p:nvSpPr>
          <p:spPr bwMode="auto">
            <a:xfrm>
              <a:off x="4311160" y="762000"/>
              <a:ext cx="990600" cy="2743200"/>
            </a:xfrm>
            <a:prstGeom prst="rect">
              <a:avLst/>
            </a:prstGeom>
            <a:solidFill>
              <a:srgbClr val="CCFFCC">
                <a:alpha val="59999"/>
              </a:srgbClr>
            </a:solidFill>
            <a:ln w="9525">
              <a:solidFill>
                <a:srgbClr val="CCFFCC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85" name="Text Box 98"/>
            <p:cNvSpPr txBox="1">
              <a:spLocks noChangeArrowheads="1"/>
            </p:cNvSpPr>
            <p:nvPr/>
          </p:nvSpPr>
          <p:spPr bwMode="auto">
            <a:xfrm>
              <a:off x="4387360" y="838200"/>
              <a:ext cx="8699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1">
                  <a:latin typeface="Verdana" pitchFamily="34" charset="0"/>
                </a:rPr>
                <a:t>Exchange</a:t>
              </a:r>
              <a:br>
                <a:rPr lang="en-US" altLang="en-US" sz="1000" b="1">
                  <a:latin typeface="Verdana" pitchFamily="34" charset="0"/>
                </a:rPr>
              </a:br>
              <a:r>
                <a:rPr lang="en-US" altLang="en-US" sz="1000" b="1">
                  <a:latin typeface="Verdana" pitchFamily="34" charset="0"/>
                </a:rPr>
                <a:t>Point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82360" y="762000"/>
            <a:ext cx="1219200" cy="5181600"/>
            <a:chOff x="2482360" y="762000"/>
            <a:chExt cx="1219200" cy="5181600"/>
          </a:xfrm>
        </p:grpSpPr>
        <p:sp>
          <p:nvSpPr>
            <p:cNvPr id="5124" name="Rectangle 92"/>
            <p:cNvSpPr>
              <a:spLocks noChangeArrowheads="1"/>
            </p:cNvSpPr>
            <p:nvPr/>
          </p:nvSpPr>
          <p:spPr bwMode="auto">
            <a:xfrm>
              <a:off x="2482360" y="762000"/>
              <a:ext cx="1219200" cy="5181600"/>
            </a:xfrm>
            <a:prstGeom prst="rect">
              <a:avLst/>
            </a:prstGeom>
            <a:solidFill>
              <a:srgbClr val="FF99CC">
                <a:alpha val="20000"/>
              </a:srgbClr>
            </a:solidFill>
            <a:ln w="9525">
              <a:solidFill>
                <a:srgbClr val="FF99CC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83" name="Text Box 96"/>
            <p:cNvSpPr txBox="1">
              <a:spLocks noChangeArrowheads="1"/>
            </p:cNvSpPr>
            <p:nvPr/>
          </p:nvSpPr>
          <p:spPr bwMode="auto">
            <a:xfrm>
              <a:off x="2558560" y="838200"/>
              <a:ext cx="11017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1">
                  <a:latin typeface="Verdana" pitchFamily="34" charset="0"/>
                </a:rPr>
                <a:t>Regional ISP</a:t>
              </a:r>
            </a:p>
          </p:txBody>
        </p:sp>
      </p:grpSp>
      <p:sp>
        <p:nvSpPr>
          <p:cNvPr id="5123" name="Rectangle 94"/>
          <p:cNvSpPr>
            <a:spLocks noChangeArrowheads="1"/>
          </p:cNvSpPr>
          <p:nvPr/>
        </p:nvSpPr>
        <p:spPr bwMode="auto">
          <a:xfrm>
            <a:off x="3701560" y="762000"/>
            <a:ext cx="609600" cy="2743200"/>
          </a:xfrm>
          <a:prstGeom prst="rect">
            <a:avLst/>
          </a:prstGeom>
          <a:solidFill>
            <a:srgbClr val="FFCC00">
              <a:alpha val="20000"/>
            </a:srgbClr>
          </a:solidFill>
          <a:ln w="9525">
            <a:solidFill>
              <a:srgbClr val="FFCC00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Oval 2"/>
          <p:cNvSpPr>
            <a:spLocks noChangeArrowheads="1"/>
          </p:cNvSpPr>
          <p:nvPr/>
        </p:nvSpPr>
        <p:spPr bwMode="auto">
          <a:xfrm>
            <a:off x="272560" y="879475"/>
            <a:ext cx="2895600" cy="2895600"/>
          </a:xfrm>
          <a:prstGeom prst="ellipse">
            <a:avLst/>
          </a:prstGeom>
          <a:solidFill>
            <a:srgbClr val="FFCC99">
              <a:alpha val="39999"/>
            </a:srgbClr>
          </a:solidFill>
          <a:ln w="9525">
            <a:solidFill>
              <a:srgbClr val="FFCC99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126" name="Oval 3"/>
          <p:cNvSpPr>
            <a:spLocks noChangeArrowheads="1"/>
          </p:cNvSpPr>
          <p:nvPr/>
        </p:nvSpPr>
        <p:spPr bwMode="auto">
          <a:xfrm>
            <a:off x="272560" y="3048000"/>
            <a:ext cx="2895600" cy="2895600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5137" name="AutoShape 19"/>
          <p:cNvCxnSpPr>
            <a:cxnSpLocks noChangeShapeType="1"/>
          </p:cNvCxnSpPr>
          <p:nvPr/>
        </p:nvCxnSpPr>
        <p:spPr bwMode="auto">
          <a:xfrm flipV="1">
            <a:off x="1479060" y="4219575"/>
            <a:ext cx="927100" cy="6889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8" name="AutoShape 20"/>
          <p:cNvCxnSpPr>
            <a:cxnSpLocks noChangeShapeType="1"/>
          </p:cNvCxnSpPr>
          <p:nvPr/>
        </p:nvCxnSpPr>
        <p:spPr bwMode="auto">
          <a:xfrm>
            <a:off x="1479060" y="3786188"/>
            <a:ext cx="317500" cy="15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9" name="AutoShape 21"/>
          <p:cNvCxnSpPr>
            <a:cxnSpLocks noChangeShapeType="1"/>
          </p:cNvCxnSpPr>
          <p:nvPr/>
        </p:nvCxnSpPr>
        <p:spPr bwMode="auto">
          <a:xfrm>
            <a:off x="2177560" y="3787775"/>
            <a:ext cx="500063" cy="1746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653560" y="2133600"/>
            <a:ext cx="1371600" cy="800100"/>
            <a:chOff x="653560" y="2133600"/>
            <a:chExt cx="1371600" cy="800100"/>
          </a:xfrm>
        </p:grpSpPr>
        <p:pic>
          <p:nvPicPr>
            <p:cNvPr id="5128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60" y="2133600"/>
              <a:ext cx="8509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140" name="AutoShape 22"/>
            <p:cNvCxnSpPr>
              <a:cxnSpLocks noChangeShapeType="1"/>
            </p:cNvCxnSpPr>
            <p:nvPr/>
          </p:nvCxnSpPr>
          <p:spPr bwMode="auto">
            <a:xfrm flipV="1">
              <a:off x="1504460" y="2338388"/>
              <a:ext cx="520700" cy="195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653560" y="1179513"/>
            <a:ext cx="1143000" cy="942975"/>
            <a:chOff x="653560" y="1179513"/>
            <a:chExt cx="1143000" cy="942975"/>
          </a:xfrm>
        </p:grpSpPr>
        <p:pic>
          <p:nvPicPr>
            <p:cNvPr id="5135" name="Picture 1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60" y="1179513"/>
              <a:ext cx="8509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141" name="AutoShape 23"/>
            <p:cNvCxnSpPr>
              <a:cxnSpLocks noChangeShapeType="1"/>
            </p:cNvCxnSpPr>
            <p:nvPr/>
          </p:nvCxnSpPr>
          <p:spPr bwMode="auto">
            <a:xfrm>
              <a:off x="1504460" y="1579563"/>
              <a:ext cx="292100" cy="54292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142" name="AutoShape 24"/>
          <p:cNvCxnSpPr>
            <a:cxnSpLocks noChangeShapeType="1"/>
          </p:cNvCxnSpPr>
          <p:nvPr/>
        </p:nvCxnSpPr>
        <p:spPr bwMode="auto">
          <a:xfrm>
            <a:off x="2253760" y="2122488"/>
            <a:ext cx="7239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3" name="AutoShape 25"/>
          <p:cNvCxnSpPr>
            <a:cxnSpLocks noChangeShapeType="1"/>
          </p:cNvCxnSpPr>
          <p:nvPr/>
        </p:nvCxnSpPr>
        <p:spPr bwMode="auto">
          <a:xfrm flipV="1">
            <a:off x="2947498" y="3810000"/>
            <a:ext cx="309562" cy="4095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5" name="AutoShape 27"/>
          <p:cNvCxnSpPr>
            <a:cxnSpLocks noChangeShapeType="1"/>
          </p:cNvCxnSpPr>
          <p:nvPr/>
        </p:nvCxnSpPr>
        <p:spPr bwMode="auto">
          <a:xfrm flipV="1">
            <a:off x="2101360" y="4475163"/>
            <a:ext cx="576263" cy="7985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7" name="AutoShape 29"/>
          <p:cNvCxnSpPr>
            <a:cxnSpLocks noChangeShapeType="1"/>
          </p:cNvCxnSpPr>
          <p:nvPr/>
        </p:nvCxnSpPr>
        <p:spPr bwMode="auto">
          <a:xfrm flipH="1" flipV="1">
            <a:off x="2677623" y="4475163"/>
            <a:ext cx="193675" cy="1150937"/>
          </a:xfrm>
          <a:prstGeom prst="bentConnector4">
            <a:avLst>
              <a:gd name="adj1" fmla="val -118032"/>
              <a:gd name="adj2" fmla="val 6069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8" name="AutoShape 30"/>
          <p:cNvCxnSpPr>
            <a:cxnSpLocks noChangeShapeType="1"/>
          </p:cNvCxnSpPr>
          <p:nvPr/>
        </p:nvCxnSpPr>
        <p:spPr bwMode="auto">
          <a:xfrm flipV="1">
            <a:off x="3523760" y="2978150"/>
            <a:ext cx="254000" cy="5794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" name="Group 13"/>
          <p:cNvGrpSpPr/>
          <p:nvPr/>
        </p:nvGrpSpPr>
        <p:grpSpPr>
          <a:xfrm>
            <a:off x="2025160" y="1295400"/>
            <a:ext cx="762000" cy="609600"/>
            <a:chOff x="2025160" y="1295400"/>
            <a:chExt cx="762000" cy="609600"/>
          </a:xfrm>
        </p:grpSpPr>
        <p:pic>
          <p:nvPicPr>
            <p:cNvPr id="5149" name="Picture 3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3760" y="1295400"/>
              <a:ext cx="533400" cy="50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150" name="AutoShape 33"/>
            <p:cNvCxnSpPr>
              <a:cxnSpLocks noChangeShapeType="1"/>
            </p:cNvCxnSpPr>
            <p:nvPr/>
          </p:nvCxnSpPr>
          <p:spPr bwMode="auto">
            <a:xfrm rot="10800000" flipV="1">
              <a:off x="2025160" y="1546225"/>
              <a:ext cx="228600" cy="358775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51" name="Text Box 34"/>
          <p:cNvSpPr txBox="1">
            <a:spLocks noChangeArrowheads="1"/>
          </p:cNvSpPr>
          <p:nvPr/>
        </p:nvSpPr>
        <p:spPr bwMode="auto">
          <a:xfrm>
            <a:off x="154722" y="5395708"/>
            <a:ext cx="8002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 dirty="0">
                <a:latin typeface="Verdana" pitchFamily="34" charset="0"/>
              </a:rPr>
              <a:t>Local </a:t>
            </a:r>
            <a:endParaRPr lang="en-US" altLang="en-US" sz="1000" b="1" dirty="0" smtClean="0">
              <a:latin typeface="Verdana" pitchFamily="34" charset="0"/>
            </a:endParaRPr>
          </a:p>
          <a:p>
            <a:r>
              <a:rPr lang="en-US" altLang="en-US" sz="1000" b="1" dirty="0" smtClean="0">
                <a:latin typeface="Verdana" pitchFamily="34" charset="0"/>
              </a:rPr>
              <a:t>Wired </a:t>
            </a:r>
          </a:p>
          <a:p>
            <a:r>
              <a:rPr lang="en-US" altLang="en-US" sz="1000" b="1" dirty="0" smtClean="0">
                <a:latin typeface="Verdana" pitchFamily="34" charset="0"/>
              </a:rPr>
              <a:t>Network</a:t>
            </a:r>
            <a:endParaRPr lang="en-US" altLang="en-US" sz="1000" b="1" dirty="0">
              <a:latin typeface="Verdana" pitchFamily="34" charset="0"/>
            </a:endParaRPr>
          </a:p>
        </p:txBody>
      </p:sp>
      <p:sp>
        <p:nvSpPr>
          <p:cNvPr id="5152" name="Text Box 35"/>
          <p:cNvSpPr txBox="1">
            <a:spLocks noChangeArrowheads="1"/>
          </p:cNvSpPr>
          <p:nvPr/>
        </p:nvSpPr>
        <p:spPr bwMode="auto">
          <a:xfrm>
            <a:off x="198203" y="602476"/>
            <a:ext cx="8435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 dirty="0">
                <a:latin typeface="Verdana" pitchFamily="34" charset="0"/>
              </a:rPr>
              <a:t>Local </a:t>
            </a:r>
            <a:endParaRPr lang="en-US" altLang="en-US" sz="1000" b="1" dirty="0" smtClean="0">
              <a:latin typeface="Verdana" pitchFamily="34" charset="0"/>
            </a:endParaRPr>
          </a:p>
          <a:p>
            <a:r>
              <a:rPr lang="en-US" altLang="en-US" sz="1000" b="1" dirty="0" smtClean="0">
                <a:latin typeface="Verdana" pitchFamily="34" charset="0"/>
              </a:rPr>
              <a:t>Wireless </a:t>
            </a:r>
          </a:p>
          <a:p>
            <a:r>
              <a:rPr lang="en-US" altLang="en-US" sz="1000" b="1" dirty="0" smtClean="0">
                <a:latin typeface="Verdana" pitchFamily="34" charset="0"/>
              </a:rPr>
              <a:t>Network</a:t>
            </a:r>
            <a:endParaRPr lang="en-US" altLang="en-US" sz="1000" b="1" dirty="0">
              <a:latin typeface="Verdana" pitchFamily="34" charset="0"/>
            </a:endParaRPr>
          </a:p>
        </p:txBody>
      </p:sp>
      <p:sp>
        <p:nvSpPr>
          <p:cNvPr id="5154" name="Oval 54"/>
          <p:cNvSpPr>
            <a:spLocks noChangeArrowheads="1"/>
          </p:cNvSpPr>
          <p:nvPr/>
        </p:nvSpPr>
        <p:spPr bwMode="auto">
          <a:xfrm flipH="1">
            <a:off x="5987560" y="685800"/>
            <a:ext cx="2970213" cy="2895600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157" name="Text Box 67"/>
          <p:cNvSpPr txBox="1">
            <a:spLocks noChangeArrowheads="1"/>
          </p:cNvSpPr>
          <p:nvPr/>
        </p:nvSpPr>
        <p:spPr bwMode="auto">
          <a:xfrm flipH="1">
            <a:off x="8239369" y="553711"/>
            <a:ext cx="8002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 dirty="0" smtClean="0">
                <a:latin typeface="Verdana" pitchFamily="34" charset="0"/>
              </a:rPr>
              <a:t>Local</a:t>
            </a:r>
          </a:p>
          <a:p>
            <a:r>
              <a:rPr lang="en-US" altLang="en-US" sz="1000" b="1" dirty="0" smtClean="0">
                <a:latin typeface="Verdana" pitchFamily="34" charset="0"/>
              </a:rPr>
              <a:t>Wired</a:t>
            </a:r>
          </a:p>
          <a:p>
            <a:r>
              <a:rPr lang="en-US" altLang="en-US" sz="1000" b="1" dirty="0" smtClean="0">
                <a:latin typeface="Verdana" pitchFamily="34" charset="0"/>
              </a:rPr>
              <a:t>Network</a:t>
            </a:r>
            <a:endParaRPr lang="en-US" altLang="en-US" sz="1000" b="1" dirty="0">
              <a:latin typeface="Verdan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96560" y="1905000"/>
            <a:ext cx="877888" cy="641350"/>
            <a:chOff x="1796560" y="1905000"/>
            <a:chExt cx="877888" cy="641350"/>
          </a:xfrm>
        </p:grpSpPr>
        <p:pic>
          <p:nvPicPr>
            <p:cNvPr id="5131" name="Picture 1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560" y="1905000"/>
              <a:ext cx="457200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8" name="Text Box 77"/>
            <p:cNvSpPr txBox="1">
              <a:spLocks noChangeArrowheads="1"/>
            </p:cNvSpPr>
            <p:nvPr/>
          </p:nvSpPr>
          <p:spPr bwMode="auto">
            <a:xfrm>
              <a:off x="2101360" y="2209800"/>
              <a:ext cx="5730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latin typeface="Verdana" pitchFamily="34" charset="0"/>
                </a:rPr>
                <a:t>Access</a:t>
              </a:r>
            </a:p>
            <a:p>
              <a:r>
                <a:rPr lang="en-US" altLang="en-US" sz="800" b="1">
                  <a:latin typeface="Verdana" pitchFamily="34" charset="0"/>
                </a:rPr>
                <a:t>Point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44160" y="3352800"/>
            <a:ext cx="642938" cy="614363"/>
            <a:chOff x="1644160" y="3352800"/>
            <a:chExt cx="642938" cy="614363"/>
          </a:xfrm>
        </p:grpSpPr>
        <p:pic>
          <p:nvPicPr>
            <p:cNvPr id="5129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560" y="3606800"/>
              <a:ext cx="38100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9" name="Text Box 78"/>
            <p:cNvSpPr txBox="1">
              <a:spLocks noChangeArrowheads="1"/>
            </p:cNvSpPr>
            <p:nvPr/>
          </p:nvSpPr>
          <p:spPr bwMode="auto">
            <a:xfrm>
              <a:off x="1644160" y="3352800"/>
              <a:ext cx="642938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 dirty="0">
                  <a:latin typeface="Verdana" pitchFamily="34" charset="0"/>
                </a:rPr>
                <a:t>Firewall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25160" y="3962400"/>
            <a:ext cx="922338" cy="717550"/>
            <a:chOff x="2025160" y="3962400"/>
            <a:chExt cx="922338" cy="717550"/>
          </a:xfrm>
        </p:grpSpPr>
        <p:pic>
          <p:nvPicPr>
            <p:cNvPr id="5133" name="Picture 1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160" y="3962400"/>
              <a:ext cx="541338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0" name="Text Box 79"/>
            <p:cNvSpPr txBox="1">
              <a:spLocks noChangeArrowheads="1"/>
            </p:cNvSpPr>
            <p:nvPr/>
          </p:nvSpPr>
          <p:spPr bwMode="auto">
            <a:xfrm>
              <a:off x="2025160" y="4343400"/>
              <a:ext cx="5699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latin typeface="Verdana" pitchFamily="34" charset="0"/>
                </a:rPr>
                <a:t>Hub or</a:t>
              </a:r>
            </a:p>
            <a:p>
              <a:r>
                <a:rPr lang="en-US" altLang="en-US" sz="800" b="1">
                  <a:latin typeface="Verdana" pitchFamily="34" charset="0"/>
                </a:rPr>
                <a:t>Switch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2560" y="3373438"/>
            <a:ext cx="1206500" cy="825500"/>
            <a:chOff x="272560" y="3373438"/>
            <a:chExt cx="1206500" cy="825500"/>
          </a:xfrm>
        </p:grpSpPr>
        <p:pic>
          <p:nvPicPr>
            <p:cNvPr id="5132" name="Picture 1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60" y="3373438"/>
              <a:ext cx="901700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1" name="Text Box 80"/>
            <p:cNvSpPr txBox="1">
              <a:spLocks noChangeArrowheads="1"/>
            </p:cNvSpPr>
            <p:nvPr/>
          </p:nvSpPr>
          <p:spPr bwMode="auto">
            <a:xfrm>
              <a:off x="272560" y="3505200"/>
              <a:ext cx="51435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latin typeface="Verdana" pitchFamily="34" charset="0"/>
                </a:rPr>
                <a:t>Client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7810" y="4495800"/>
            <a:ext cx="1111250" cy="825500"/>
            <a:chOff x="367810" y="4495800"/>
            <a:chExt cx="1111250" cy="825500"/>
          </a:xfrm>
        </p:grpSpPr>
        <p:pic>
          <p:nvPicPr>
            <p:cNvPr id="5127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60" y="4495800"/>
              <a:ext cx="901700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2" name="Text Box 81"/>
            <p:cNvSpPr txBox="1">
              <a:spLocks noChangeArrowheads="1"/>
            </p:cNvSpPr>
            <p:nvPr/>
          </p:nvSpPr>
          <p:spPr bwMode="auto">
            <a:xfrm>
              <a:off x="367810" y="4572000"/>
              <a:ext cx="51435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latin typeface="Verdana" pitchFamily="34" charset="0"/>
                </a:rPr>
                <a:t>Client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83773" y="5029200"/>
            <a:ext cx="1017587" cy="488950"/>
            <a:chOff x="1083773" y="5029200"/>
            <a:chExt cx="1017587" cy="488950"/>
          </a:xfrm>
        </p:grpSpPr>
        <p:pic>
          <p:nvPicPr>
            <p:cNvPr id="5144" name="Picture 2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960" y="5029200"/>
              <a:ext cx="5334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3" name="Text Box 82"/>
            <p:cNvSpPr txBox="1">
              <a:spLocks noChangeArrowheads="1"/>
            </p:cNvSpPr>
            <p:nvPr/>
          </p:nvSpPr>
          <p:spPr bwMode="auto">
            <a:xfrm>
              <a:off x="1083773" y="5294313"/>
              <a:ext cx="5143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latin typeface="Verdana" pitchFamily="34" charset="0"/>
                </a:rPr>
                <a:t>Client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20385" y="5381625"/>
            <a:ext cx="950913" cy="488950"/>
            <a:chOff x="1920385" y="5381625"/>
            <a:chExt cx="950913" cy="488950"/>
          </a:xfrm>
        </p:grpSpPr>
        <p:pic>
          <p:nvPicPr>
            <p:cNvPr id="5146" name="Picture 2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898" y="5381625"/>
              <a:ext cx="5334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4" name="Text Box 83"/>
            <p:cNvSpPr txBox="1">
              <a:spLocks noChangeArrowheads="1"/>
            </p:cNvSpPr>
            <p:nvPr/>
          </p:nvSpPr>
          <p:spPr bwMode="auto">
            <a:xfrm>
              <a:off x="1920385" y="5438775"/>
              <a:ext cx="51435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latin typeface="Verdana" pitchFamily="34" charset="0"/>
                </a:rPr>
                <a:t>Client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58560" y="3276600"/>
            <a:ext cx="965200" cy="533400"/>
            <a:chOff x="2558560" y="3276600"/>
            <a:chExt cx="965200" cy="533400"/>
          </a:xfrm>
        </p:grpSpPr>
        <p:pic>
          <p:nvPicPr>
            <p:cNvPr id="5134" name="Picture 1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360" y="3303588"/>
              <a:ext cx="533400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5" name="Text Box 84"/>
            <p:cNvSpPr txBox="1">
              <a:spLocks noChangeArrowheads="1"/>
            </p:cNvSpPr>
            <p:nvPr/>
          </p:nvSpPr>
          <p:spPr bwMode="auto">
            <a:xfrm>
              <a:off x="2558560" y="3276600"/>
              <a:ext cx="5715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latin typeface="Verdana" pitchFamily="34" charset="0"/>
                </a:rPr>
                <a:t>Router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39560" y="1676400"/>
            <a:ext cx="571500" cy="698500"/>
            <a:chOff x="2939560" y="1676400"/>
            <a:chExt cx="571500" cy="698500"/>
          </a:xfrm>
        </p:grpSpPr>
        <p:pic>
          <p:nvPicPr>
            <p:cNvPr id="5136" name="Picture 1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660" y="1870075"/>
              <a:ext cx="53340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6" name="Text Box 85"/>
            <p:cNvSpPr txBox="1">
              <a:spLocks noChangeArrowheads="1"/>
            </p:cNvSpPr>
            <p:nvPr/>
          </p:nvSpPr>
          <p:spPr bwMode="auto">
            <a:xfrm>
              <a:off x="2939560" y="1676400"/>
              <a:ext cx="5715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 dirty="0">
                  <a:latin typeface="Verdana" pitchFamily="34" charset="0"/>
                </a:rPr>
                <a:t>Router</a:t>
              </a:r>
            </a:p>
          </p:txBody>
        </p:sp>
      </p:grpSp>
      <p:sp>
        <p:nvSpPr>
          <p:cNvPr id="5184" name="Text Box 97"/>
          <p:cNvSpPr txBox="1">
            <a:spLocks noChangeArrowheads="1"/>
          </p:cNvSpPr>
          <p:nvPr/>
        </p:nvSpPr>
        <p:spPr bwMode="auto">
          <a:xfrm>
            <a:off x="3396760" y="533400"/>
            <a:ext cx="1173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Backbone ISP</a:t>
            </a:r>
          </a:p>
        </p:txBody>
      </p:sp>
      <p:cxnSp>
        <p:nvCxnSpPr>
          <p:cNvPr id="5187" name="AutoShape 100"/>
          <p:cNvCxnSpPr>
            <a:cxnSpLocks noChangeShapeType="1"/>
          </p:cNvCxnSpPr>
          <p:nvPr/>
        </p:nvCxnSpPr>
        <p:spPr bwMode="auto">
          <a:xfrm>
            <a:off x="3511060" y="2122488"/>
            <a:ext cx="266700" cy="2778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" name="Group 17"/>
          <p:cNvGrpSpPr/>
          <p:nvPr/>
        </p:nvGrpSpPr>
        <p:grpSpPr>
          <a:xfrm>
            <a:off x="3091960" y="2400300"/>
            <a:ext cx="990600" cy="679450"/>
            <a:chOff x="3091960" y="2400300"/>
            <a:chExt cx="990600" cy="679450"/>
          </a:xfrm>
        </p:grpSpPr>
        <p:pic>
          <p:nvPicPr>
            <p:cNvPr id="5186" name="Picture 9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960" y="2400300"/>
              <a:ext cx="6096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89" name="Text Box 102"/>
            <p:cNvSpPr txBox="1">
              <a:spLocks noChangeArrowheads="1"/>
            </p:cNvSpPr>
            <p:nvPr/>
          </p:nvSpPr>
          <p:spPr bwMode="auto">
            <a:xfrm>
              <a:off x="3091960" y="2743200"/>
              <a:ext cx="5715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 dirty="0">
                  <a:latin typeface="Verdana" pitchFamily="34" charset="0"/>
                </a:rPr>
                <a:t>Main</a:t>
              </a:r>
            </a:p>
            <a:p>
              <a:r>
                <a:rPr lang="en-US" altLang="en-US" sz="800" b="1" dirty="0">
                  <a:latin typeface="Verdana" pitchFamily="34" charset="0"/>
                </a:rPr>
                <a:t>Router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53960" y="1600200"/>
            <a:ext cx="1341438" cy="1814513"/>
            <a:chOff x="3853960" y="1600200"/>
            <a:chExt cx="1341438" cy="1814513"/>
          </a:xfrm>
        </p:grpSpPr>
        <p:pic>
          <p:nvPicPr>
            <p:cNvPr id="5130" name="Picture 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360" y="2222500"/>
              <a:ext cx="808038" cy="93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7" name="Text Box 86"/>
            <p:cNvSpPr txBox="1">
              <a:spLocks noChangeArrowheads="1"/>
            </p:cNvSpPr>
            <p:nvPr/>
          </p:nvSpPr>
          <p:spPr bwMode="auto">
            <a:xfrm>
              <a:off x="4463560" y="3200400"/>
              <a:ext cx="68421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latin typeface="Verdana" pitchFamily="34" charset="0"/>
                </a:rPr>
                <a:t>Gateway</a:t>
              </a:r>
            </a:p>
          </p:txBody>
        </p:sp>
        <p:cxnSp>
          <p:nvCxnSpPr>
            <p:cNvPr id="5188" name="AutoShape 101"/>
            <p:cNvCxnSpPr>
              <a:cxnSpLocks noChangeShapeType="1"/>
            </p:cNvCxnSpPr>
            <p:nvPr/>
          </p:nvCxnSpPr>
          <p:spPr bwMode="auto">
            <a:xfrm>
              <a:off x="4082560" y="2689225"/>
              <a:ext cx="304800" cy="31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190" name="Picture 10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960" y="2057400"/>
              <a:ext cx="30480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1" name="Picture 10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960" y="1600200"/>
              <a:ext cx="30480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192" name="AutoShape 107"/>
            <p:cNvCxnSpPr>
              <a:cxnSpLocks noChangeShapeType="1"/>
            </p:cNvCxnSpPr>
            <p:nvPr/>
          </p:nvCxnSpPr>
          <p:spPr bwMode="auto">
            <a:xfrm>
              <a:off x="4158760" y="1744663"/>
              <a:ext cx="633413" cy="47783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93" name="AutoShape 108"/>
            <p:cNvCxnSpPr>
              <a:cxnSpLocks noChangeShapeType="1"/>
            </p:cNvCxnSpPr>
            <p:nvPr/>
          </p:nvCxnSpPr>
          <p:spPr bwMode="auto">
            <a:xfrm>
              <a:off x="4158760" y="2201863"/>
              <a:ext cx="633413" cy="2063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Group 10"/>
          <p:cNvGrpSpPr/>
          <p:nvPr/>
        </p:nvGrpSpPr>
        <p:grpSpPr>
          <a:xfrm>
            <a:off x="1167116" y="5943600"/>
            <a:ext cx="1143000" cy="457200"/>
            <a:chOff x="577360" y="5943600"/>
            <a:chExt cx="1143000" cy="457200"/>
          </a:xfrm>
        </p:grpSpPr>
        <p:sp>
          <p:nvSpPr>
            <p:cNvPr id="5194" name="AutoShape 148"/>
            <p:cNvSpPr>
              <a:spLocks noChangeArrowheads="1"/>
            </p:cNvSpPr>
            <p:nvPr/>
          </p:nvSpPr>
          <p:spPr bwMode="auto">
            <a:xfrm>
              <a:off x="577360" y="5943600"/>
              <a:ext cx="1143000" cy="4572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>
                <a:alpha val="39999"/>
              </a:schemeClr>
            </a:solidFill>
            <a:ln w="158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7" name="Text Box 152"/>
            <p:cNvSpPr txBox="1">
              <a:spLocks noChangeArrowheads="1"/>
            </p:cNvSpPr>
            <p:nvPr/>
          </p:nvSpPr>
          <p:spPr bwMode="auto">
            <a:xfrm>
              <a:off x="805960" y="6045200"/>
              <a:ext cx="47148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1" dirty="0">
                  <a:latin typeface="Verdana" pitchFamily="34" charset="0"/>
                </a:rPr>
                <a:t>LAN</a:t>
              </a:r>
            </a:p>
          </p:txBody>
        </p:sp>
      </p:grpSp>
      <p:sp>
        <p:nvSpPr>
          <p:cNvPr id="5201" name="Text Box 156"/>
          <p:cNvSpPr txBox="1">
            <a:spLocks noChangeArrowheads="1"/>
          </p:cNvSpPr>
          <p:nvPr/>
        </p:nvSpPr>
        <p:spPr bwMode="auto">
          <a:xfrm>
            <a:off x="3320560" y="3733800"/>
            <a:ext cx="7635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 b="1" dirty="0">
                <a:solidFill>
                  <a:srgbClr val="B2B2B2"/>
                </a:solidFill>
                <a:latin typeface="Verdana" pitchFamily="34" charset="0"/>
              </a:rPr>
              <a:t>POP</a:t>
            </a:r>
          </a:p>
          <a:p>
            <a:r>
              <a:rPr lang="en-US" altLang="en-US" sz="800" b="1" dirty="0">
                <a:solidFill>
                  <a:srgbClr val="B2B2B2"/>
                </a:solidFill>
                <a:latin typeface="Verdana" pitchFamily="34" charset="0"/>
              </a:rPr>
              <a:t>(Point of</a:t>
            </a:r>
            <a:br>
              <a:rPr lang="en-US" altLang="en-US" sz="800" b="1" dirty="0">
                <a:solidFill>
                  <a:srgbClr val="B2B2B2"/>
                </a:solidFill>
                <a:latin typeface="Verdana" pitchFamily="34" charset="0"/>
              </a:rPr>
            </a:br>
            <a:r>
              <a:rPr lang="en-US" altLang="en-US" sz="800" b="1" dirty="0">
                <a:solidFill>
                  <a:srgbClr val="B2B2B2"/>
                </a:solidFill>
                <a:latin typeface="Verdana" pitchFamily="34" charset="0"/>
              </a:rPr>
              <a:t>Presence)</a:t>
            </a:r>
          </a:p>
        </p:txBody>
      </p:sp>
      <p:sp>
        <p:nvSpPr>
          <p:cNvPr id="5202" name="Text Box 157"/>
          <p:cNvSpPr txBox="1">
            <a:spLocks noChangeArrowheads="1"/>
          </p:cNvSpPr>
          <p:nvPr/>
        </p:nvSpPr>
        <p:spPr bwMode="auto">
          <a:xfrm>
            <a:off x="3091960" y="4953000"/>
            <a:ext cx="94773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 b="1">
                <a:solidFill>
                  <a:srgbClr val="B2B2B2"/>
                </a:solidFill>
                <a:latin typeface="Verdana" pitchFamily="34" charset="0"/>
              </a:rPr>
              <a:t>TCP/IP</a:t>
            </a:r>
          </a:p>
          <a:p>
            <a:r>
              <a:rPr lang="en-US" altLang="en-US" sz="800" b="1">
                <a:solidFill>
                  <a:srgbClr val="B2B2B2"/>
                </a:solidFill>
                <a:latin typeface="Verdana" pitchFamily="34" charset="0"/>
              </a:rPr>
              <a:t>Protocol</a:t>
            </a:r>
          </a:p>
          <a:p>
            <a:r>
              <a:rPr lang="en-US" altLang="en-US" sz="800" b="1">
                <a:solidFill>
                  <a:srgbClr val="B2B2B2"/>
                </a:solidFill>
                <a:latin typeface="Verdana" pitchFamily="34" charset="0"/>
              </a:rPr>
              <a:t>Port80: HTTP</a:t>
            </a:r>
          </a:p>
          <a:p>
            <a:r>
              <a:rPr lang="en-US" altLang="en-US" sz="800" b="1">
                <a:solidFill>
                  <a:srgbClr val="B2B2B2"/>
                </a:solidFill>
                <a:latin typeface="Verdana" pitchFamily="34" charset="0"/>
              </a:rPr>
              <a:t>Port21: FTP</a:t>
            </a:r>
          </a:p>
          <a:p>
            <a:r>
              <a:rPr lang="en-US" altLang="en-US" sz="800" b="1">
                <a:solidFill>
                  <a:srgbClr val="B2B2B2"/>
                </a:solidFill>
                <a:latin typeface="Verdana" pitchFamily="34" charset="0"/>
              </a:rPr>
              <a:t>Port22: SSH</a:t>
            </a:r>
          </a:p>
        </p:txBody>
      </p:sp>
      <p:sp>
        <p:nvSpPr>
          <p:cNvPr id="5203" name="Text Box 158"/>
          <p:cNvSpPr txBox="1">
            <a:spLocks noChangeArrowheads="1"/>
          </p:cNvSpPr>
          <p:nvPr/>
        </p:nvSpPr>
        <p:spPr bwMode="auto">
          <a:xfrm>
            <a:off x="3815860" y="2921000"/>
            <a:ext cx="7286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 b="1">
                <a:solidFill>
                  <a:srgbClr val="B2B2B2"/>
                </a:solidFill>
                <a:latin typeface="Verdana" pitchFamily="34" charset="0"/>
              </a:rPr>
              <a:t>NAP</a:t>
            </a:r>
          </a:p>
          <a:p>
            <a:r>
              <a:rPr lang="en-US" altLang="en-US" sz="800" b="1">
                <a:solidFill>
                  <a:srgbClr val="B2B2B2"/>
                </a:solidFill>
                <a:latin typeface="Verdana" pitchFamily="34" charset="0"/>
              </a:rPr>
              <a:t>(Network</a:t>
            </a:r>
            <a:br>
              <a:rPr lang="en-US" altLang="en-US" sz="800" b="1">
                <a:solidFill>
                  <a:srgbClr val="B2B2B2"/>
                </a:solidFill>
                <a:latin typeface="Verdana" pitchFamily="34" charset="0"/>
              </a:rPr>
            </a:br>
            <a:r>
              <a:rPr lang="en-US" altLang="en-US" sz="800" b="1">
                <a:solidFill>
                  <a:srgbClr val="B2B2B2"/>
                </a:solidFill>
                <a:latin typeface="Verdana" pitchFamily="34" charset="0"/>
              </a:rPr>
              <a:t>Access</a:t>
            </a:r>
            <a:br>
              <a:rPr lang="en-US" altLang="en-US" sz="800" b="1">
                <a:solidFill>
                  <a:srgbClr val="B2B2B2"/>
                </a:solidFill>
                <a:latin typeface="Verdana" pitchFamily="34" charset="0"/>
              </a:rPr>
            </a:br>
            <a:r>
              <a:rPr lang="en-US" altLang="en-US" sz="800" b="1">
                <a:solidFill>
                  <a:srgbClr val="B2B2B2"/>
                </a:solidFill>
                <a:latin typeface="Verdana" pitchFamily="34" charset="0"/>
              </a:rPr>
              <a:t>Point)</a:t>
            </a:r>
          </a:p>
        </p:txBody>
      </p:sp>
      <p:sp>
        <p:nvSpPr>
          <p:cNvPr id="5204" name="Text Box 159"/>
          <p:cNvSpPr txBox="1">
            <a:spLocks noChangeArrowheads="1"/>
          </p:cNvSpPr>
          <p:nvPr/>
        </p:nvSpPr>
        <p:spPr bwMode="auto">
          <a:xfrm>
            <a:off x="474784" y="4249616"/>
            <a:ext cx="13033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 b="1" dirty="0">
                <a:latin typeface="Verdana" pitchFamily="34" charset="0"/>
              </a:rPr>
              <a:t>IP: 129.173.66.101</a:t>
            </a:r>
          </a:p>
        </p:txBody>
      </p:sp>
      <p:sp>
        <p:nvSpPr>
          <p:cNvPr id="5206" name="Oval 161"/>
          <p:cNvSpPr>
            <a:spLocks noChangeArrowheads="1"/>
          </p:cNvSpPr>
          <p:nvPr/>
        </p:nvSpPr>
        <p:spPr bwMode="auto">
          <a:xfrm flipH="1">
            <a:off x="5682760" y="2738438"/>
            <a:ext cx="2819400" cy="2747962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207" name="Oval 162"/>
          <p:cNvSpPr>
            <a:spLocks noChangeArrowheads="1"/>
          </p:cNvSpPr>
          <p:nvPr/>
        </p:nvSpPr>
        <p:spPr bwMode="auto">
          <a:xfrm flipH="1">
            <a:off x="5301760" y="3732213"/>
            <a:ext cx="2339975" cy="2281237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208" name="Oval 163"/>
          <p:cNvSpPr>
            <a:spLocks noChangeArrowheads="1"/>
          </p:cNvSpPr>
          <p:nvPr/>
        </p:nvSpPr>
        <p:spPr bwMode="auto">
          <a:xfrm flipH="1">
            <a:off x="4692160" y="4495800"/>
            <a:ext cx="1704975" cy="1662113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209" name="Oval 164"/>
          <p:cNvSpPr>
            <a:spLocks noChangeArrowheads="1"/>
          </p:cNvSpPr>
          <p:nvPr/>
        </p:nvSpPr>
        <p:spPr bwMode="auto">
          <a:xfrm flipH="1">
            <a:off x="4120660" y="4343400"/>
            <a:ext cx="1371600" cy="1336675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210" name="Text Box 165"/>
          <p:cNvSpPr txBox="1">
            <a:spLocks noChangeArrowheads="1"/>
          </p:cNvSpPr>
          <p:nvPr/>
        </p:nvSpPr>
        <p:spPr bwMode="auto">
          <a:xfrm>
            <a:off x="5835160" y="4648200"/>
            <a:ext cx="781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 dirty="0">
                <a:latin typeface="Verdana" pitchFamily="34" charset="0"/>
              </a:rPr>
              <a:t>Internet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806460" y="3505200"/>
            <a:ext cx="836613" cy="990600"/>
            <a:chOff x="4806460" y="3505200"/>
            <a:chExt cx="836613" cy="990600"/>
          </a:xfrm>
        </p:grpSpPr>
        <p:cxnSp>
          <p:nvCxnSpPr>
            <p:cNvPr id="5211" name="AutoShape 166"/>
            <p:cNvCxnSpPr>
              <a:cxnSpLocks noChangeShapeType="1"/>
              <a:stCxn id="5122" idx="2"/>
              <a:endCxn id="5209" idx="0"/>
            </p:cNvCxnSpPr>
            <p:nvPr/>
          </p:nvCxnSpPr>
          <p:spPr bwMode="auto">
            <a:xfrm rot="5400000">
              <a:off x="4387360" y="3924300"/>
              <a:ext cx="838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12" name="AutoShape 167"/>
            <p:cNvCxnSpPr>
              <a:cxnSpLocks noChangeShapeType="1"/>
              <a:stCxn id="5122" idx="2"/>
              <a:endCxn id="5208" idx="0"/>
            </p:cNvCxnSpPr>
            <p:nvPr/>
          </p:nvCxnSpPr>
          <p:spPr bwMode="auto">
            <a:xfrm rot="16200000" flipH="1">
              <a:off x="4680254" y="3631406"/>
              <a:ext cx="990600" cy="73818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13" name="AutoShape 168"/>
            <p:cNvCxnSpPr>
              <a:cxnSpLocks noChangeShapeType="1"/>
              <a:stCxn id="5122" idx="2"/>
              <a:endCxn id="5207" idx="7"/>
            </p:cNvCxnSpPr>
            <p:nvPr/>
          </p:nvCxnSpPr>
          <p:spPr bwMode="auto">
            <a:xfrm rot="16200000" flipH="1">
              <a:off x="4944573" y="3367087"/>
              <a:ext cx="560388" cy="836613"/>
            </a:xfrm>
            <a:prstGeom prst="bentConnector3">
              <a:avLst>
                <a:gd name="adj1" fmla="val 52690"/>
              </a:avLst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>
            <a:off x="5195398" y="1066800"/>
            <a:ext cx="3802062" cy="2195513"/>
            <a:chOff x="5195398" y="1066800"/>
            <a:chExt cx="3802062" cy="2195513"/>
          </a:xfrm>
        </p:grpSpPr>
        <p:cxnSp>
          <p:nvCxnSpPr>
            <p:cNvPr id="5153" name="AutoShape 38"/>
            <p:cNvCxnSpPr>
              <a:cxnSpLocks noChangeShapeType="1"/>
              <a:endCxn id="5158" idx="1"/>
            </p:cNvCxnSpPr>
            <p:nvPr/>
          </p:nvCxnSpPr>
          <p:spPr bwMode="auto">
            <a:xfrm>
              <a:off x="5195398" y="2684463"/>
              <a:ext cx="3365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5" name="AutoShape 60"/>
            <p:cNvCxnSpPr>
              <a:cxnSpLocks noChangeShapeType="1"/>
            </p:cNvCxnSpPr>
            <p:nvPr/>
          </p:nvCxnSpPr>
          <p:spPr bwMode="auto">
            <a:xfrm rot="10800000">
              <a:off x="7394085" y="1425575"/>
              <a:ext cx="3143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6" name="AutoShape 62"/>
            <p:cNvCxnSpPr>
              <a:cxnSpLocks noChangeShapeType="1"/>
            </p:cNvCxnSpPr>
            <p:nvPr/>
          </p:nvCxnSpPr>
          <p:spPr bwMode="auto">
            <a:xfrm rot="10800000" flipV="1">
              <a:off x="5912948" y="1857375"/>
              <a:ext cx="301625" cy="466725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158" name="Picture 1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948" y="2324100"/>
              <a:ext cx="760412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9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6360" y="2133600"/>
              <a:ext cx="622300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0" name="Picture 10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8410" y="1108075"/>
              <a:ext cx="56515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161" name="AutoShape 69"/>
            <p:cNvCxnSpPr>
              <a:cxnSpLocks noChangeShapeType="1"/>
            </p:cNvCxnSpPr>
            <p:nvPr/>
          </p:nvCxnSpPr>
          <p:spPr bwMode="auto">
            <a:xfrm rot="10800000" flipV="1">
              <a:off x="6492385" y="1425575"/>
              <a:ext cx="511175" cy="174625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2" name="AutoShape 70"/>
            <p:cNvCxnSpPr>
              <a:cxnSpLocks noChangeShapeType="1"/>
            </p:cNvCxnSpPr>
            <p:nvPr/>
          </p:nvCxnSpPr>
          <p:spPr bwMode="auto">
            <a:xfrm rot="10800000">
              <a:off x="6770198" y="1857375"/>
              <a:ext cx="1046162" cy="688975"/>
            </a:xfrm>
            <a:prstGeom prst="bentConnector3">
              <a:avLst>
                <a:gd name="adj1" fmla="val 4992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3" name="AutoShape 71"/>
            <p:cNvCxnSpPr>
              <a:cxnSpLocks noChangeShapeType="1"/>
            </p:cNvCxnSpPr>
            <p:nvPr/>
          </p:nvCxnSpPr>
          <p:spPr bwMode="auto">
            <a:xfrm rot="10800000">
              <a:off x="6492385" y="2112963"/>
              <a:ext cx="588963" cy="79851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164" name="Picture 7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1160" y="2514600"/>
              <a:ext cx="392113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5" name="Picture 7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3560" y="2590800"/>
              <a:ext cx="392113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6" name="Picture 7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3423" y="2670175"/>
              <a:ext cx="392112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7" name="Text Box 76"/>
            <p:cNvSpPr txBox="1">
              <a:spLocks noChangeArrowheads="1"/>
            </p:cNvSpPr>
            <p:nvPr/>
          </p:nvSpPr>
          <p:spPr bwMode="auto">
            <a:xfrm flipH="1">
              <a:off x="8349760" y="2209800"/>
              <a:ext cx="5603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latin typeface="Verdana" pitchFamily="34" charset="0"/>
                </a:rPr>
                <a:t>Server</a:t>
              </a:r>
              <a:br>
                <a:rPr lang="en-US" altLang="en-US" sz="800" b="1">
                  <a:latin typeface="Verdana" pitchFamily="34" charset="0"/>
                </a:rPr>
              </a:br>
              <a:r>
                <a:rPr lang="en-US" altLang="en-US" sz="800" b="1">
                  <a:latin typeface="Verdana" pitchFamily="34" charset="0"/>
                </a:rPr>
                <a:t>Farm</a:t>
              </a:r>
            </a:p>
          </p:txBody>
        </p:sp>
        <p:sp>
          <p:nvSpPr>
            <p:cNvPr id="5178" name="Text Box 87"/>
            <p:cNvSpPr txBox="1">
              <a:spLocks noChangeArrowheads="1"/>
            </p:cNvSpPr>
            <p:nvPr/>
          </p:nvSpPr>
          <p:spPr bwMode="auto">
            <a:xfrm>
              <a:off x="5454160" y="2895600"/>
              <a:ext cx="5715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latin typeface="Verdana" pitchFamily="34" charset="0"/>
                </a:rPr>
                <a:t>Main</a:t>
              </a:r>
              <a:br>
                <a:rPr lang="en-US" altLang="en-US" sz="800" b="1">
                  <a:latin typeface="Verdana" pitchFamily="34" charset="0"/>
                </a:rPr>
              </a:br>
              <a:r>
                <a:rPr lang="en-US" altLang="en-US" sz="800" b="1">
                  <a:latin typeface="Verdana" pitchFamily="34" charset="0"/>
                </a:rPr>
                <a:t>Router</a:t>
              </a:r>
            </a:p>
          </p:txBody>
        </p:sp>
        <p:sp>
          <p:nvSpPr>
            <p:cNvPr id="5179" name="Text Box 88"/>
            <p:cNvSpPr txBox="1">
              <a:spLocks noChangeArrowheads="1"/>
            </p:cNvSpPr>
            <p:nvPr/>
          </p:nvSpPr>
          <p:spPr bwMode="auto">
            <a:xfrm>
              <a:off x="5835160" y="1295400"/>
              <a:ext cx="5699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latin typeface="Verdana" pitchFamily="34" charset="0"/>
                </a:rPr>
                <a:t>Hub or</a:t>
              </a:r>
            </a:p>
            <a:p>
              <a:r>
                <a:rPr lang="en-US" altLang="en-US" sz="800" b="1">
                  <a:latin typeface="Verdana" pitchFamily="34" charset="0"/>
                </a:rPr>
                <a:t>Switch</a:t>
              </a:r>
            </a:p>
          </p:txBody>
        </p:sp>
        <p:sp>
          <p:nvSpPr>
            <p:cNvPr id="5180" name="Text Box 89"/>
            <p:cNvSpPr txBox="1">
              <a:spLocks noChangeArrowheads="1"/>
            </p:cNvSpPr>
            <p:nvPr/>
          </p:nvSpPr>
          <p:spPr bwMode="auto">
            <a:xfrm>
              <a:off x="6520960" y="1066800"/>
              <a:ext cx="642938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latin typeface="Verdana" pitchFamily="34" charset="0"/>
                </a:rPr>
                <a:t>Firewall</a:t>
              </a:r>
            </a:p>
          </p:txBody>
        </p:sp>
        <p:sp>
          <p:nvSpPr>
            <p:cNvPr id="5181" name="Text Box 90"/>
            <p:cNvSpPr txBox="1">
              <a:spLocks noChangeArrowheads="1"/>
            </p:cNvSpPr>
            <p:nvPr/>
          </p:nvSpPr>
          <p:spPr bwMode="auto">
            <a:xfrm>
              <a:off x="8121160" y="1524000"/>
              <a:ext cx="6699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latin typeface="Verdana" pitchFamily="34" charset="0"/>
                </a:rPr>
                <a:t>Client or</a:t>
              </a:r>
              <a:br>
                <a:rPr lang="en-US" altLang="en-US" sz="800" b="1">
                  <a:latin typeface="Verdana" pitchFamily="34" charset="0"/>
                </a:rPr>
              </a:br>
              <a:r>
                <a:rPr lang="en-US" altLang="en-US" sz="800" b="1">
                  <a:latin typeface="Verdana" pitchFamily="34" charset="0"/>
                </a:rPr>
                <a:t>Server</a:t>
              </a:r>
            </a:p>
          </p:txBody>
        </p:sp>
        <p:sp>
          <p:nvSpPr>
            <p:cNvPr id="5182" name="Text Box 91"/>
            <p:cNvSpPr txBox="1">
              <a:spLocks noChangeArrowheads="1"/>
            </p:cNvSpPr>
            <p:nvPr/>
          </p:nvSpPr>
          <p:spPr bwMode="auto">
            <a:xfrm>
              <a:off x="6673360" y="3048000"/>
              <a:ext cx="51435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latin typeface="Verdana" pitchFamily="34" charset="0"/>
                </a:rPr>
                <a:t>Client</a:t>
              </a:r>
            </a:p>
          </p:txBody>
        </p:sp>
        <p:sp>
          <p:nvSpPr>
            <p:cNvPr id="5205" name="Text Box 160"/>
            <p:cNvSpPr txBox="1">
              <a:spLocks noChangeArrowheads="1"/>
            </p:cNvSpPr>
            <p:nvPr/>
          </p:nvSpPr>
          <p:spPr bwMode="auto">
            <a:xfrm>
              <a:off x="7694123" y="1914525"/>
              <a:ext cx="1303337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="1">
                  <a:latin typeface="Verdana" pitchFamily="34" charset="0"/>
                </a:rPr>
                <a:t>IP: 167.18.162.162</a:t>
              </a:r>
            </a:p>
          </p:txBody>
        </p:sp>
        <p:pic>
          <p:nvPicPr>
            <p:cNvPr id="5216" name="Picture 18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623" y="1619250"/>
              <a:ext cx="4984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7" name="Picture 18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260" y="1244600"/>
              <a:ext cx="3619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8" name="Picture 26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360" y="2743200"/>
              <a:ext cx="5334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6" y="6029041"/>
            <a:ext cx="8534400" cy="366137"/>
          </a:xfrm>
        </p:spPr>
        <p:txBody>
          <a:bodyPr/>
          <a:lstStyle/>
          <a:p>
            <a:pPr algn="r"/>
            <a:r>
              <a:rPr lang="en-US" dirty="0" smtClean="0"/>
              <a:t>Networking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416060" y="5943600"/>
            <a:ext cx="1143000" cy="457200"/>
            <a:chOff x="3039573" y="5943600"/>
            <a:chExt cx="1143000" cy="457200"/>
          </a:xfrm>
        </p:grpSpPr>
        <p:sp>
          <p:nvSpPr>
            <p:cNvPr id="5196" name="AutoShape 151"/>
            <p:cNvSpPr>
              <a:spLocks noChangeArrowheads="1"/>
            </p:cNvSpPr>
            <p:nvPr/>
          </p:nvSpPr>
          <p:spPr bwMode="auto">
            <a:xfrm>
              <a:off x="3039573" y="5943600"/>
              <a:ext cx="1143000" cy="4572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>
                <a:alpha val="39999"/>
              </a:schemeClr>
            </a:solidFill>
            <a:ln w="158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9" name="Text Box 154"/>
            <p:cNvSpPr txBox="1">
              <a:spLocks noChangeArrowheads="1"/>
            </p:cNvSpPr>
            <p:nvPr/>
          </p:nvSpPr>
          <p:spPr bwMode="auto">
            <a:xfrm>
              <a:off x="3318973" y="6045200"/>
              <a:ext cx="533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1" dirty="0">
                  <a:latin typeface="Verdana" pitchFamily="34" charset="0"/>
                </a:rPr>
                <a:t>WAN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54128" y="5943600"/>
            <a:ext cx="1143000" cy="457200"/>
            <a:chOff x="1783860" y="5943600"/>
            <a:chExt cx="1143000" cy="457200"/>
          </a:xfrm>
        </p:grpSpPr>
        <p:sp>
          <p:nvSpPr>
            <p:cNvPr id="5195" name="AutoShape 150"/>
            <p:cNvSpPr>
              <a:spLocks noChangeArrowheads="1"/>
            </p:cNvSpPr>
            <p:nvPr/>
          </p:nvSpPr>
          <p:spPr bwMode="auto">
            <a:xfrm>
              <a:off x="1783860" y="5943600"/>
              <a:ext cx="1143000" cy="4572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>
                <a:alpha val="39999"/>
              </a:schemeClr>
            </a:solidFill>
            <a:ln w="158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8" name="Text Box 153"/>
            <p:cNvSpPr txBox="1">
              <a:spLocks noChangeArrowheads="1"/>
            </p:cNvSpPr>
            <p:nvPr/>
          </p:nvSpPr>
          <p:spPr bwMode="auto">
            <a:xfrm>
              <a:off x="2074373" y="6045200"/>
              <a:ext cx="511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1" dirty="0">
                  <a:latin typeface="Verdana" pitchFamily="34" charset="0"/>
                </a:rPr>
                <a:t>MAN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716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4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2" dur="25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"/>
                            </p:stCondLst>
                            <p:childTnLst>
                              <p:par>
                                <p:cTn id="18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6" dur="25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0" dur="25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50"/>
                            </p:stCondLst>
                            <p:childTnLst>
                              <p:par>
                                <p:cTn id="19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4" dur="250"/>
                                        <p:tgtEl>
                                          <p:spTgt spid="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5" grpId="0" animBg="1"/>
      <p:bldP spid="5126" grpId="0" animBg="1"/>
      <p:bldP spid="5151" grpId="0"/>
      <p:bldP spid="5152" grpId="0"/>
      <p:bldP spid="5154" grpId="0" animBg="1"/>
      <p:bldP spid="5157" grpId="0"/>
      <p:bldP spid="5184" grpId="0"/>
      <p:bldP spid="5201" grpId="0"/>
      <p:bldP spid="5202" grpId="0"/>
      <p:bldP spid="5203" grpId="0"/>
      <p:bldP spid="5204" grpId="0"/>
      <p:bldP spid="5206" grpId="0" animBg="1"/>
      <p:bldP spid="5207" grpId="0" animBg="1"/>
      <p:bldP spid="5208" grpId="0" animBg="1"/>
      <p:bldP spid="5209" grpId="0" animBg="1"/>
      <p:bldP spid="52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/>
              <a:t>Database Overview  Relational </a:t>
            </a:r>
            <a:r>
              <a:rPr lang="en-US" altLang="en-US" sz="1800" dirty="0" smtClean="0"/>
              <a:t>Databases</a:t>
            </a:r>
            <a:r>
              <a:rPr lang="en-US" altLang="en-US" sz="1400" b="0" dirty="0" smtClean="0"/>
              <a:t> (cont.)</a:t>
            </a:r>
            <a:endParaRPr lang="en-US" altLang="en-US" sz="1800" b="0" i="1" dirty="0" smtClean="0">
              <a:latin typeface="Verdana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258957"/>
            <a:ext cx="8534400" cy="48672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Relational databases are made up of relations, more commonly called tables.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A </a:t>
            </a:r>
            <a:r>
              <a:rPr lang="en-US" altLang="en-US" sz="1800" dirty="0" smtClean="0">
                <a:solidFill>
                  <a:srgbClr val="FF0000"/>
                </a:solidFill>
              </a:rPr>
              <a:t>table</a:t>
            </a:r>
            <a:r>
              <a:rPr lang="en-US" altLang="en-US" sz="1800" dirty="0" smtClean="0"/>
              <a:t> is exactly what it sounds like a table of data. If you've used an electronic spreadsheet (Excel), you've already used a relational table.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A </a:t>
            </a:r>
            <a:r>
              <a:rPr lang="en-US" altLang="en-US" sz="1800" dirty="0" smtClean="0">
                <a:solidFill>
                  <a:srgbClr val="FF0000"/>
                </a:solidFill>
              </a:rPr>
              <a:t>database</a:t>
            </a:r>
            <a:r>
              <a:rPr lang="en-US" altLang="en-US" sz="1800" dirty="0" smtClean="0"/>
              <a:t> usually</a:t>
            </a:r>
            <a:br>
              <a:rPr lang="en-US" altLang="en-US" sz="1800" dirty="0" smtClean="0"/>
            </a:br>
            <a:r>
              <a:rPr lang="en-US" altLang="en-US" sz="1800" dirty="0" smtClean="0"/>
              <a:t>consists of several</a:t>
            </a:r>
            <a:br>
              <a:rPr lang="en-US" altLang="en-US" sz="1800" dirty="0" smtClean="0"/>
            </a:br>
            <a:r>
              <a:rPr lang="en-US" altLang="en-US" sz="1800" dirty="0" smtClean="0"/>
              <a:t>tables.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MySQL can handle</a:t>
            </a:r>
            <a:br>
              <a:rPr lang="en-US" altLang="en-US" sz="1800" dirty="0" smtClean="0"/>
            </a:br>
            <a:r>
              <a:rPr lang="en-US" altLang="en-US" sz="1800" dirty="0" smtClean="0"/>
              <a:t>thousands of</a:t>
            </a:r>
            <a:br>
              <a:rPr lang="en-US" altLang="en-US" sz="1800" dirty="0" smtClean="0"/>
            </a:br>
            <a:r>
              <a:rPr lang="en-US" altLang="en-US" sz="1800" dirty="0" smtClean="0"/>
              <a:t>databases.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3092450"/>
            <a:ext cx="3429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482975"/>
            <a:ext cx="3429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73500"/>
            <a:ext cx="3429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3429000" y="5867400"/>
            <a:ext cx="846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Database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H="1">
            <a:off x="8077200" y="3505200"/>
            <a:ext cx="76200" cy="457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7924800" y="3200400"/>
            <a:ext cx="571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Table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1203325" y="4303713"/>
            <a:ext cx="184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7200">
              <a:latin typeface="Verdana" pitchFamily="34" charset="0"/>
            </a:endParaRPr>
          </a:p>
        </p:txBody>
      </p:sp>
      <p:sp>
        <p:nvSpPr>
          <p:cNvPr id="81931" name="AutoShape 11"/>
          <p:cNvSpPr>
            <a:spLocks/>
          </p:cNvSpPr>
          <p:nvPr/>
        </p:nvSpPr>
        <p:spPr bwMode="auto">
          <a:xfrm rot="-3600000">
            <a:off x="4356100" y="5016500"/>
            <a:ext cx="279400" cy="1676400"/>
          </a:xfrm>
          <a:prstGeom prst="leftBrace">
            <a:avLst>
              <a:gd name="adj1" fmla="val 50000"/>
              <a:gd name="adj2" fmla="val 50000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632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/>
              <a:t>Database Overview  Relational Databases</a:t>
            </a:r>
            <a:r>
              <a:rPr lang="en-US" altLang="en-US" sz="1400" b="0" dirty="0"/>
              <a:t> (cont.)</a:t>
            </a:r>
            <a:endParaRPr lang="en-US" altLang="en-US" sz="1800" b="1" i="1" dirty="0" smtClean="0">
              <a:latin typeface="Verdana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179443"/>
            <a:ext cx="8534400" cy="4946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Elements of the relational database table: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0292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Line 5"/>
          <p:cNvSpPr>
            <a:spLocks noChangeShapeType="1"/>
          </p:cNvSpPr>
          <p:nvPr/>
        </p:nvSpPr>
        <p:spPr bwMode="auto">
          <a:xfrm flipH="1">
            <a:off x="2286000" y="2362200"/>
            <a:ext cx="0" cy="1447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7010400" y="1981200"/>
            <a:ext cx="571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Table</a:t>
            </a:r>
          </a:p>
        </p:txBody>
      </p:sp>
      <p:sp>
        <p:nvSpPr>
          <p:cNvPr id="82951" name="AutoShape 7"/>
          <p:cNvSpPr>
            <a:spLocks/>
          </p:cNvSpPr>
          <p:nvPr/>
        </p:nvSpPr>
        <p:spPr bwMode="auto">
          <a:xfrm rot="8100000">
            <a:off x="6781800" y="1600200"/>
            <a:ext cx="279400" cy="1676400"/>
          </a:xfrm>
          <a:prstGeom prst="leftBrace">
            <a:avLst>
              <a:gd name="adj1" fmla="val 50000"/>
              <a:gd name="adj2" fmla="val 50000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670050" y="2055813"/>
            <a:ext cx="160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Key (auto-increase)</a:t>
            </a:r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>
            <a:off x="1371600" y="4267200"/>
            <a:ext cx="1600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762000" y="4116388"/>
            <a:ext cx="800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Row</a:t>
            </a:r>
          </a:p>
          <a:p>
            <a:r>
              <a:rPr lang="en-US" altLang="en-US" sz="1000" b="1">
                <a:latin typeface="Verdana" pitchFamily="34" charset="0"/>
              </a:rPr>
              <a:t>(Topple)</a:t>
            </a:r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 flipH="1">
            <a:off x="3733800" y="2286000"/>
            <a:ext cx="381000" cy="30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4108450" y="2055813"/>
            <a:ext cx="8239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Attribute</a:t>
            </a: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1828800" y="4191000"/>
            <a:ext cx="5029200" cy="1524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 rot="5400000">
            <a:off x="4076700" y="4000500"/>
            <a:ext cx="3429000" cy="609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 flipH="1">
            <a:off x="5761038" y="2362200"/>
            <a:ext cx="0" cy="1447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5486400" y="2055813"/>
            <a:ext cx="7223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Column</a:t>
            </a:r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 flipH="1">
            <a:off x="4800600" y="4800600"/>
            <a:ext cx="2209800" cy="457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7034213" y="4483100"/>
            <a:ext cx="12096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Foreign Key</a:t>
            </a:r>
            <a:br>
              <a:rPr lang="en-US" altLang="en-US" sz="1000" b="1">
                <a:latin typeface="Verdana" pitchFamily="34" charset="0"/>
              </a:rPr>
            </a:br>
            <a:r>
              <a:rPr lang="en-US" altLang="en-US" sz="1000" b="1">
                <a:latin typeface="Verdana" pitchFamily="34" charset="0"/>
              </a:rPr>
              <a:t>(referring to </a:t>
            </a:r>
            <a:br>
              <a:rPr lang="en-US" altLang="en-US" sz="1000" b="1">
                <a:latin typeface="Verdana" pitchFamily="34" charset="0"/>
              </a:rPr>
            </a:br>
            <a:r>
              <a:rPr lang="en-US" altLang="en-US" sz="1000" b="1">
                <a:latin typeface="Verdana" pitchFamily="34" charset="0"/>
              </a:rPr>
              <a:t>another table)</a:t>
            </a:r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 rot="5400000">
            <a:off x="2781300" y="4889500"/>
            <a:ext cx="228600" cy="7620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2964" name="Line 20"/>
          <p:cNvSpPr>
            <a:spLocks noChangeShapeType="1"/>
          </p:cNvSpPr>
          <p:nvPr/>
        </p:nvSpPr>
        <p:spPr bwMode="auto">
          <a:xfrm flipV="1">
            <a:off x="1447800" y="5334000"/>
            <a:ext cx="1066800" cy="30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1001713" y="5562600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Cell</a:t>
            </a: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 rot="5400000">
            <a:off x="4292600" y="4889500"/>
            <a:ext cx="228600" cy="7620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24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/>
              <a:t>Database Overview  Relational Databases</a:t>
            </a:r>
            <a:r>
              <a:rPr lang="en-US" altLang="en-US" sz="1400" b="0" dirty="0"/>
              <a:t> (cont.)</a:t>
            </a:r>
            <a:endParaRPr lang="en-US" altLang="en-US" sz="1800" b="1" i="1" dirty="0" smtClean="0">
              <a:latin typeface="Verdana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800" b="1" u="sng" dirty="0" smtClean="0"/>
              <a:t>Keys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1800" dirty="0" smtClean="0"/>
              <a:t>Keys are special fields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1800" dirty="0" smtClean="0"/>
              <a:t>Keys are defined on table creation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1800" dirty="0" smtClean="0"/>
              <a:t>Keys tie tables together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1800" dirty="0" smtClean="0"/>
              <a:t>Keys are unique: no two records have same value of the key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1800" dirty="0" smtClean="0"/>
              <a:t>Primary key: Unique and links two tables </a:t>
            </a:r>
            <a:r>
              <a:rPr lang="en-US" altLang="en-US" sz="1800" dirty="0" smtClean="0">
                <a:sym typeface="Wingdings" pitchFamily="2" charset="2"/>
              </a:rPr>
              <a:t> </a:t>
            </a:r>
            <a:r>
              <a:rPr lang="en-US" altLang="en-US" sz="1800" dirty="0" smtClean="0"/>
              <a:t>e.g. SSN number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1800" dirty="0" smtClean="0"/>
              <a:t>Only one primary key per table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02"/>
          <a:stretch>
            <a:fillRect/>
          </a:stretch>
        </p:blipFill>
        <p:spPr bwMode="auto">
          <a:xfrm>
            <a:off x="1828800" y="4495800"/>
            <a:ext cx="502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Line 5"/>
          <p:cNvSpPr>
            <a:spLocks noChangeShapeType="1"/>
          </p:cNvSpPr>
          <p:nvPr/>
        </p:nvSpPr>
        <p:spPr bwMode="auto">
          <a:xfrm flipH="1">
            <a:off x="2286000" y="4267200"/>
            <a:ext cx="0" cy="1447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4" name="Text Box 8"/>
          <p:cNvSpPr txBox="1">
            <a:spLocks noChangeArrowheads="1"/>
          </p:cNvSpPr>
          <p:nvPr/>
        </p:nvSpPr>
        <p:spPr bwMode="auto">
          <a:xfrm>
            <a:off x="1670050" y="3960813"/>
            <a:ext cx="160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Key (auto-increase)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199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/>
              <a:t>Database Overview  Relational Databases</a:t>
            </a:r>
            <a:r>
              <a:rPr lang="en-US" altLang="en-US" sz="1400" b="0" dirty="0"/>
              <a:t> (cont.)</a:t>
            </a:r>
            <a:endParaRPr lang="en-US" altLang="en-US" sz="1800" b="1" i="1" dirty="0" smtClean="0">
              <a:latin typeface="Verdana" pitchFamily="34" charset="0"/>
            </a:endParaRP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800" b="1" u="sng" dirty="0" smtClean="0"/>
              <a:t>Indexes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1800" dirty="0" smtClean="0"/>
              <a:t>Similar to the index of a book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1800" dirty="0" smtClean="0"/>
              <a:t>MySQL automatically </a:t>
            </a:r>
            <a:r>
              <a:rPr lang="en-US" altLang="en-US" sz="1800" u="sng" dirty="0" smtClean="0"/>
              <a:t>creates an index for each primary key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1800" dirty="0" smtClean="0"/>
              <a:t>Indexes make it a lot faster to retrieve results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1800" dirty="0" smtClean="0"/>
              <a:t>User can define additional indexes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02"/>
          <a:stretch>
            <a:fillRect/>
          </a:stretch>
        </p:blipFill>
        <p:spPr bwMode="auto">
          <a:xfrm>
            <a:off x="1828800" y="4495800"/>
            <a:ext cx="502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Line 5"/>
          <p:cNvSpPr>
            <a:spLocks noChangeShapeType="1"/>
          </p:cNvSpPr>
          <p:nvPr/>
        </p:nvSpPr>
        <p:spPr bwMode="auto">
          <a:xfrm flipH="1">
            <a:off x="2286000" y="4267200"/>
            <a:ext cx="0" cy="1447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Text Box 8"/>
          <p:cNvSpPr txBox="1">
            <a:spLocks noChangeArrowheads="1"/>
          </p:cNvSpPr>
          <p:nvPr/>
        </p:nvSpPr>
        <p:spPr bwMode="auto">
          <a:xfrm>
            <a:off x="1670050" y="3960813"/>
            <a:ext cx="18018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Primary Key – Index 1</a:t>
            </a:r>
          </a:p>
        </p:txBody>
      </p:sp>
      <p:sp>
        <p:nvSpPr>
          <p:cNvPr id="84999" name="Line 5"/>
          <p:cNvSpPr>
            <a:spLocks noChangeShapeType="1"/>
          </p:cNvSpPr>
          <p:nvPr/>
        </p:nvSpPr>
        <p:spPr bwMode="auto">
          <a:xfrm flipH="1">
            <a:off x="4038600" y="4267200"/>
            <a:ext cx="0" cy="1447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3651250" y="3960813"/>
            <a:ext cx="742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Index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3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/>
              <a:t>Database Overview  Relational Databases</a:t>
            </a:r>
            <a:r>
              <a:rPr lang="en-US" altLang="en-US" sz="1400" b="0" dirty="0"/>
              <a:t> (cont.)</a:t>
            </a:r>
            <a:endParaRPr lang="en-US" altLang="en-US" sz="1800" b="1" i="1" dirty="0" smtClean="0">
              <a:latin typeface="Verdana" pitchFamily="34" charset="0"/>
            </a:endParaRP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Internal Key (1 to 1 relationship):</a:t>
            </a:r>
          </a:p>
        </p:txBody>
      </p:sp>
      <p:pic>
        <p:nvPicPr>
          <p:cNvPr id="8601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151313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 Box 10"/>
          <p:cNvSpPr txBox="1">
            <a:spLocks noChangeArrowheads="1"/>
          </p:cNvSpPr>
          <p:nvPr/>
        </p:nvSpPr>
        <p:spPr bwMode="auto">
          <a:xfrm>
            <a:off x="3048000" y="5486400"/>
            <a:ext cx="2736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Table: City_information (ONE-ONE)</a:t>
            </a:r>
          </a:p>
        </p:txBody>
      </p:sp>
      <p:sp>
        <p:nvSpPr>
          <p:cNvPr id="86022" name="Rectangle 11"/>
          <p:cNvSpPr>
            <a:spLocks noChangeArrowheads="1"/>
          </p:cNvSpPr>
          <p:nvPr/>
        </p:nvSpPr>
        <p:spPr bwMode="auto">
          <a:xfrm>
            <a:off x="3200400" y="3276600"/>
            <a:ext cx="3200400" cy="3048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6023" name="Rectangle 12"/>
          <p:cNvSpPr>
            <a:spLocks noChangeArrowheads="1"/>
          </p:cNvSpPr>
          <p:nvPr/>
        </p:nvSpPr>
        <p:spPr bwMode="auto">
          <a:xfrm rot="5400000">
            <a:off x="3771900" y="2705100"/>
            <a:ext cx="304800" cy="14478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6024" name="Rectangle 12"/>
          <p:cNvSpPr>
            <a:spLocks noChangeArrowheads="1"/>
          </p:cNvSpPr>
          <p:nvPr/>
        </p:nvSpPr>
        <p:spPr bwMode="auto">
          <a:xfrm rot="5400000">
            <a:off x="5410200" y="2590800"/>
            <a:ext cx="304800" cy="16764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6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/>
              <a:t>Database Overview  Relational Databases</a:t>
            </a:r>
            <a:r>
              <a:rPr lang="en-US" altLang="en-US" sz="1400" b="0" dirty="0"/>
              <a:t> (cont.)</a:t>
            </a:r>
            <a:endParaRPr lang="en-US" altLang="en-US" sz="1800" b="1" i="1" dirty="0" smtClean="0">
              <a:latin typeface="Verdana" pitchFamily="34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Foreign Key (1 to Many relationship):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50292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533400" y="4621213"/>
            <a:ext cx="5029200" cy="231775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3200400" y="3276600"/>
            <a:ext cx="175260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000" b="1">
                <a:latin typeface="Verdana" pitchFamily="34" charset="0"/>
              </a:rPr>
              <a:t/>
            </a:r>
            <a:br>
              <a:rPr lang="en-US" altLang="en-US" sz="1000" b="1">
                <a:latin typeface="Verdana" pitchFamily="34" charset="0"/>
              </a:rPr>
            </a:br>
            <a:r>
              <a:rPr lang="en-US" altLang="en-US" sz="1000" b="1">
                <a:latin typeface="Verdana" pitchFamily="34" charset="0"/>
              </a:rPr>
              <a:t>Foreign Key</a:t>
            </a:r>
            <a:br>
              <a:rPr lang="en-US" altLang="en-US" sz="1000" b="1">
                <a:latin typeface="Verdana" pitchFamily="34" charset="0"/>
              </a:rPr>
            </a:br>
            <a:r>
              <a:rPr lang="en-US" altLang="en-US" sz="1000" b="1">
                <a:latin typeface="Verdana" pitchFamily="34" charset="0"/>
              </a:rPr>
              <a:t>(referring to </a:t>
            </a:r>
            <a:br>
              <a:rPr lang="en-US" altLang="en-US" sz="1000" b="1">
                <a:latin typeface="Verdana" pitchFamily="34" charset="0"/>
              </a:rPr>
            </a:br>
            <a:r>
              <a:rPr lang="en-US" altLang="en-US" sz="1000" b="1">
                <a:latin typeface="Verdana" pitchFamily="34" charset="0"/>
              </a:rPr>
              <a:t>another table)</a:t>
            </a:r>
            <a:br>
              <a:rPr lang="en-US" altLang="en-US" sz="1000" b="1">
                <a:latin typeface="Verdana" pitchFamily="34" charset="0"/>
              </a:rPr>
            </a:br>
            <a:endParaRPr lang="en-US" altLang="en-US" sz="1000" b="1">
              <a:latin typeface="Verdana" pitchFamily="34" charset="0"/>
            </a:endParaRP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 rot="5400000">
            <a:off x="2997200" y="4356100"/>
            <a:ext cx="228600" cy="7620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9800"/>
            <a:ext cx="20828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533400" y="54864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Table: Patient_information  (MANY)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6553200" y="5486400"/>
            <a:ext cx="23479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Table: City_information (ONE)</a:t>
            </a:r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6705600" y="3429000"/>
            <a:ext cx="1939925" cy="220663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 rot="5400000">
            <a:off x="7027069" y="3094831"/>
            <a:ext cx="241300" cy="88423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533400" y="2828925"/>
            <a:ext cx="5029200" cy="231775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 rot="5400000">
            <a:off x="2997200" y="2563813"/>
            <a:ext cx="228600" cy="7620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87055" name="AutoShape 15"/>
          <p:cNvCxnSpPr>
            <a:cxnSpLocks noChangeShapeType="1"/>
            <a:stCxn id="87054" idx="0"/>
            <a:endCxn id="87052" idx="2"/>
          </p:cNvCxnSpPr>
          <p:nvPr/>
        </p:nvCxnSpPr>
        <p:spPr bwMode="auto">
          <a:xfrm>
            <a:off x="3503613" y="2944813"/>
            <a:ext cx="3192462" cy="593725"/>
          </a:xfrm>
          <a:prstGeom prst="bentConnector3">
            <a:avLst>
              <a:gd name="adj1" fmla="val 49977"/>
            </a:avLst>
          </a:prstGeom>
          <a:noFill/>
          <a:ln w="254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6" name="AutoShape 16"/>
          <p:cNvCxnSpPr>
            <a:cxnSpLocks noChangeShapeType="1"/>
            <a:stCxn id="87047" idx="0"/>
            <a:endCxn id="87052" idx="2"/>
          </p:cNvCxnSpPr>
          <p:nvPr/>
        </p:nvCxnSpPr>
        <p:spPr bwMode="auto">
          <a:xfrm flipV="1">
            <a:off x="3503613" y="3538538"/>
            <a:ext cx="3192462" cy="1198562"/>
          </a:xfrm>
          <a:prstGeom prst="bentConnector3">
            <a:avLst>
              <a:gd name="adj1" fmla="val 49977"/>
            </a:avLst>
          </a:prstGeom>
          <a:noFill/>
          <a:ln w="254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5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74925"/>
            <a:ext cx="34480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/>
              <a:t>Database Overview  Relational Databases</a:t>
            </a:r>
            <a:r>
              <a:rPr lang="en-US" altLang="en-US" sz="1400" b="0" dirty="0"/>
              <a:t> (cont.)</a:t>
            </a:r>
            <a:endParaRPr lang="en-US" altLang="en-US" sz="1800" b="1" i="1" dirty="0" smtClean="0">
              <a:latin typeface="Verdana" pitchFamily="34" charset="0"/>
            </a:endParaRPr>
          </a:p>
        </p:txBody>
      </p:sp>
      <p:sp>
        <p:nvSpPr>
          <p:cNvPr id="88068" name="Rectangle 4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Foreign Key (Many to Many relationship):</a:t>
            </a:r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93925"/>
            <a:ext cx="4191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533400" y="5089525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Table: Patient_information  (MANY)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533400" y="2346325"/>
            <a:ext cx="4191000" cy="18573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 rot="5400000">
            <a:off x="714375" y="2171700"/>
            <a:ext cx="193675" cy="54292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94125"/>
            <a:ext cx="189071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2971800" y="6003925"/>
            <a:ext cx="27638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Table: Patient_Doctor_realationship</a:t>
            </a:r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 rot="5400000">
            <a:off x="4057650" y="3760788"/>
            <a:ext cx="180975" cy="59055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 rot="5400000">
            <a:off x="4924425" y="3760788"/>
            <a:ext cx="180975" cy="59055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88077" name="AutoShape 13"/>
          <p:cNvCxnSpPr>
            <a:cxnSpLocks noChangeShapeType="1"/>
            <a:stCxn id="88072" idx="0"/>
            <a:endCxn id="88075" idx="2"/>
          </p:cNvCxnSpPr>
          <p:nvPr/>
        </p:nvCxnSpPr>
        <p:spPr bwMode="auto">
          <a:xfrm>
            <a:off x="1093788" y="2443163"/>
            <a:ext cx="2747962" cy="1612900"/>
          </a:xfrm>
          <a:prstGeom prst="bentConnector3">
            <a:avLst>
              <a:gd name="adj1" fmla="val 49972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5105400" y="3260725"/>
            <a:ext cx="3451225" cy="16351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 rot="5400000">
            <a:off x="5264944" y="3101181"/>
            <a:ext cx="180975" cy="50006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88080" name="AutoShape 16"/>
          <p:cNvCxnSpPr>
            <a:cxnSpLocks noChangeShapeType="1"/>
            <a:stCxn id="88076" idx="0"/>
            <a:endCxn id="88079" idx="0"/>
          </p:cNvCxnSpPr>
          <p:nvPr/>
        </p:nvCxnSpPr>
        <p:spPr bwMode="auto">
          <a:xfrm flipV="1">
            <a:off x="5321300" y="3352800"/>
            <a:ext cx="296863" cy="703263"/>
          </a:xfrm>
          <a:prstGeom prst="bentConnector3">
            <a:avLst>
              <a:gd name="adj1" fmla="val 172194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3543300" y="4154488"/>
            <a:ext cx="1757363" cy="1524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082" name="Rectangle 18"/>
          <p:cNvSpPr>
            <a:spLocks noChangeArrowheads="1"/>
          </p:cNvSpPr>
          <p:nvPr/>
        </p:nvSpPr>
        <p:spPr bwMode="auto">
          <a:xfrm>
            <a:off x="3543300" y="4325938"/>
            <a:ext cx="1757363" cy="1524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88083" name="AutoShape 19"/>
          <p:cNvCxnSpPr>
            <a:cxnSpLocks noChangeShapeType="1"/>
            <a:stCxn id="88072" idx="0"/>
            <a:endCxn id="88086" idx="2"/>
          </p:cNvCxnSpPr>
          <p:nvPr/>
        </p:nvCxnSpPr>
        <p:spPr bwMode="auto">
          <a:xfrm>
            <a:off x="1093788" y="2443163"/>
            <a:ext cx="2749550" cy="180181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084" name="Rectangle 20"/>
          <p:cNvSpPr>
            <a:spLocks noChangeArrowheads="1"/>
          </p:cNvSpPr>
          <p:nvPr/>
        </p:nvSpPr>
        <p:spPr bwMode="auto">
          <a:xfrm rot="5400000">
            <a:off x="4919662" y="3949701"/>
            <a:ext cx="180975" cy="59055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 rot="5400000">
            <a:off x="4916487" y="4122738"/>
            <a:ext cx="180975" cy="59055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086" name="Rectangle 22"/>
          <p:cNvSpPr>
            <a:spLocks noChangeArrowheads="1"/>
          </p:cNvSpPr>
          <p:nvPr/>
        </p:nvSpPr>
        <p:spPr bwMode="auto">
          <a:xfrm rot="5400000">
            <a:off x="4059237" y="3949701"/>
            <a:ext cx="180975" cy="59055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087" name="Rectangle 23"/>
          <p:cNvSpPr>
            <a:spLocks noChangeArrowheads="1"/>
          </p:cNvSpPr>
          <p:nvPr/>
        </p:nvSpPr>
        <p:spPr bwMode="auto">
          <a:xfrm rot="5400000">
            <a:off x="4059237" y="4122738"/>
            <a:ext cx="180975" cy="59055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88088" name="AutoShape 24"/>
          <p:cNvCxnSpPr>
            <a:cxnSpLocks noChangeShapeType="1"/>
            <a:stCxn id="88072" idx="0"/>
            <a:endCxn id="88087" idx="2"/>
          </p:cNvCxnSpPr>
          <p:nvPr/>
        </p:nvCxnSpPr>
        <p:spPr bwMode="auto">
          <a:xfrm>
            <a:off x="1093788" y="2443163"/>
            <a:ext cx="2749550" cy="197485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89" name="AutoShape 25"/>
          <p:cNvCxnSpPr>
            <a:cxnSpLocks noChangeShapeType="1"/>
            <a:stCxn id="88086" idx="0"/>
            <a:endCxn id="88084" idx="2"/>
          </p:cNvCxnSpPr>
          <p:nvPr/>
        </p:nvCxnSpPr>
        <p:spPr bwMode="auto">
          <a:xfrm>
            <a:off x="4456113" y="4244975"/>
            <a:ext cx="24765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90" name="AutoShape 26"/>
          <p:cNvCxnSpPr>
            <a:cxnSpLocks noChangeShapeType="1"/>
            <a:stCxn id="88087" idx="0"/>
            <a:endCxn id="88085" idx="2"/>
          </p:cNvCxnSpPr>
          <p:nvPr/>
        </p:nvCxnSpPr>
        <p:spPr bwMode="auto">
          <a:xfrm>
            <a:off x="4456113" y="4418013"/>
            <a:ext cx="244475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91" name="AutoShape 27"/>
          <p:cNvCxnSpPr>
            <a:cxnSpLocks noChangeShapeType="1"/>
            <a:stCxn id="88084" idx="0"/>
            <a:endCxn id="88094" idx="0"/>
          </p:cNvCxnSpPr>
          <p:nvPr/>
        </p:nvCxnSpPr>
        <p:spPr bwMode="auto">
          <a:xfrm flipV="1">
            <a:off x="5316538" y="3517900"/>
            <a:ext cx="304800" cy="727075"/>
          </a:xfrm>
          <a:prstGeom prst="bentConnector3">
            <a:avLst>
              <a:gd name="adj1" fmla="val 199477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92" name="AutoShape 28"/>
          <p:cNvCxnSpPr>
            <a:cxnSpLocks noChangeShapeType="1"/>
            <a:stCxn id="88085" idx="0"/>
            <a:endCxn id="88096" idx="0"/>
          </p:cNvCxnSpPr>
          <p:nvPr/>
        </p:nvCxnSpPr>
        <p:spPr bwMode="auto">
          <a:xfrm flipV="1">
            <a:off x="5313363" y="3684588"/>
            <a:ext cx="307975" cy="733425"/>
          </a:xfrm>
          <a:prstGeom prst="bentConnector3">
            <a:avLst>
              <a:gd name="adj1" fmla="val 238144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093" name="Rectangle 29"/>
          <p:cNvSpPr>
            <a:spLocks noChangeArrowheads="1"/>
          </p:cNvSpPr>
          <p:nvPr/>
        </p:nvSpPr>
        <p:spPr bwMode="auto">
          <a:xfrm>
            <a:off x="5105400" y="3427413"/>
            <a:ext cx="3451225" cy="16351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094" name="Rectangle 30"/>
          <p:cNvSpPr>
            <a:spLocks noChangeArrowheads="1"/>
          </p:cNvSpPr>
          <p:nvPr/>
        </p:nvSpPr>
        <p:spPr bwMode="auto">
          <a:xfrm rot="5400000">
            <a:off x="5267325" y="3265488"/>
            <a:ext cx="180975" cy="50482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5105400" y="3594100"/>
            <a:ext cx="3451225" cy="16351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096" name="Rectangle 32"/>
          <p:cNvSpPr>
            <a:spLocks noChangeArrowheads="1"/>
          </p:cNvSpPr>
          <p:nvPr/>
        </p:nvSpPr>
        <p:spPr bwMode="auto">
          <a:xfrm rot="5400000">
            <a:off x="5267325" y="3432175"/>
            <a:ext cx="180975" cy="50482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097" name="Rectangle 33"/>
          <p:cNvSpPr>
            <a:spLocks noChangeArrowheads="1"/>
          </p:cNvSpPr>
          <p:nvPr/>
        </p:nvSpPr>
        <p:spPr bwMode="auto">
          <a:xfrm>
            <a:off x="5105400" y="2773363"/>
            <a:ext cx="3451225" cy="163512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098" name="Rectangle 34"/>
          <p:cNvSpPr>
            <a:spLocks noChangeArrowheads="1"/>
          </p:cNvSpPr>
          <p:nvPr/>
        </p:nvSpPr>
        <p:spPr bwMode="auto">
          <a:xfrm rot="5400000">
            <a:off x="5272087" y="2581276"/>
            <a:ext cx="180975" cy="514350"/>
          </a:xfrm>
          <a:prstGeom prst="rect">
            <a:avLst/>
          </a:prstGeom>
          <a:noFill/>
          <a:ln w="222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099" name="Rectangle 35"/>
          <p:cNvSpPr>
            <a:spLocks noChangeArrowheads="1"/>
          </p:cNvSpPr>
          <p:nvPr/>
        </p:nvSpPr>
        <p:spPr bwMode="auto">
          <a:xfrm>
            <a:off x="3543300" y="4508500"/>
            <a:ext cx="1757363" cy="15240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100" name="Rectangle 36"/>
          <p:cNvSpPr>
            <a:spLocks noChangeArrowheads="1"/>
          </p:cNvSpPr>
          <p:nvPr/>
        </p:nvSpPr>
        <p:spPr bwMode="auto">
          <a:xfrm>
            <a:off x="3543300" y="4848225"/>
            <a:ext cx="1757363" cy="15240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101" name="Rectangle 37"/>
          <p:cNvSpPr>
            <a:spLocks noChangeArrowheads="1"/>
          </p:cNvSpPr>
          <p:nvPr/>
        </p:nvSpPr>
        <p:spPr bwMode="auto">
          <a:xfrm rot="5400000">
            <a:off x="4928394" y="4287044"/>
            <a:ext cx="157162" cy="590550"/>
          </a:xfrm>
          <a:prstGeom prst="rect">
            <a:avLst/>
          </a:prstGeom>
          <a:noFill/>
          <a:ln w="222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102" name="Rectangle 38"/>
          <p:cNvSpPr>
            <a:spLocks noChangeArrowheads="1"/>
          </p:cNvSpPr>
          <p:nvPr/>
        </p:nvSpPr>
        <p:spPr bwMode="auto">
          <a:xfrm rot="5400000">
            <a:off x="4074319" y="4287044"/>
            <a:ext cx="157162" cy="590550"/>
          </a:xfrm>
          <a:prstGeom prst="rect">
            <a:avLst/>
          </a:prstGeom>
          <a:noFill/>
          <a:ln w="222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103" name="Rectangle 39"/>
          <p:cNvSpPr>
            <a:spLocks noChangeArrowheads="1"/>
          </p:cNvSpPr>
          <p:nvPr/>
        </p:nvSpPr>
        <p:spPr bwMode="auto">
          <a:xfrm rot="5400000">
            <a:off x="4928393" y="4615657"/>
            <a:ext cx="157163" cy="590550"/>
          </a:xfrm>
          <a:prstGeom prst="rect">
            <a:avLst/>
          </a:prstGeom>
          <a:noFill/>
          <a:ln w="222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104" name="Rectangle 40"/>
          <p:cNvSpPr>
            <a:spLocks noChangeArrowheads="1"/>
          </p:cNvSpPr>
          <p:nvPr/>
        </p:nvSpPr>
        <p:spPr bwMode="auto">
          <a:xfrm rot="5400000">
            <a:off x="4074318" y="4615657"/>
            <a:ext cx="157163" cy="590550"/>
          </a:xfrm>
          <a:prstGeom prst="rect">
            <a:avLst/>
          </a:prstGeom>
          <a:noFill/>
          <a:ln w="222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105" name="Rectangle 41"/>
          <p:cNvSpPr>
            <a:spLocks noChangeArrowheads="1"/>
          </p:cNvSpPr>
          <p:nvPr/>
        </p:nvSpPr>
        <p:spPr bwMode="auto">
          <a:xfrm>
            <a:off x="533400" y="2517775"/>
            <a:ext cx="4191000" cy="185738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106" name="Rectangle 42"/>
          <p:cNvSpPr>
            <a:spLocks noChangeArrowheads="1"/>
          </p:cNvSpPr>
          <p:nvPr/>
        </p:nvSpPr>
        <p:spPr bwMode="auto">
          <a:xfrm>
            <a:off x="533400" y="2835275"/>
            <a:ext cx="4191000" cy="185738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107" name="Rectangle 43"/>
          <p:cNvSpPr>
            <a:spLocks noChangeArrowheads="1"/>
          </p:cNvSpPr>
          <p:nvPr/>
        </p:nvSpPr>
        <p:spPr bwMode="auto">
          <a:xfrm rot="5400000">
            <a:off x="726282" y="2355056"/>
            <a:ext cx="169862" cy="542925"/>
          </a:xfrm>
          <a:prstGeom prst="rect">
            <a:avLst/>
          </a:prstGeom>
          <a:noFill/>
          <a:ln w="222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108" name="Rectangle 44"/>
          <p:cNvSpPr>
            <a:spLocks noChangeArrowheads="1"/>
          </p:cNvSpPr>
          <p:nvPr/>
        </p:nvSpPr>
        <p:spPr bwMode="auto">
          <a:xfrm rot="5400000">
            <a:off x="714375" y="2671763"/>
            <a:ext cx="193675" cy="542925"/>
          </a:xfrm>
          <a:prstGeom prst="rect">
            <a:avLst/>
          </a:prstGeom>
          <a:noFill/>
          <a:ln w="222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88109" name="AutoShape 45"/>
          <p:cNvCxnSpPr>
            <a:cxnSpLocks noChangeShapeType="1"/>
            <a:stCxn id="88098" idx="0"/>
            <a:endCxn id="88103" idx="0"/>
          </p:cNvCxnSpPr>
          <p:nvPr/>
        </p:nvCxnSpPr>
        <p:spPr bwMode="auto">
          <a:xfrm flipH="1">
            <a:off x="5314950" y="2838450"/>
            <a:ext cx="315913" cy="2071688"/>
          </a:xfrm>
          <a:prstGeom prst="bentConnector3">
            <a:avLst>
              <a:gd name="adj1" fmla="val -215579"/>
            </a:avLst>
          </a:prstGeom>
          <a:noFill/>
          <a:ln w="25400">
            <a:solidFill>
              <a:srgbClr val="00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110" name="AutoShape 46"/>
          <p:cNvCxnSpPr>
            <a:cxnSpLocks noChangeShapeType="1"/>
            <a:stCxn id="88098" idx="0"/>
            <a:endCxn id="88101" idx="0"/>
          </p:cNvCxnSpPr>
          <p:nvPr/>
        </p:nvCxnSpPr>
        <p:spPr bwMode="auto">
          <a:xfrm flipH="1">
            <a:off x="5314950" y="2838450"/>
            <a:ext cx="315913" cy="1743075"/>
          </a:xfrm>
          <a:prstGeom prst="bentConnector3">
            <a:avLst>
              <a:gd name="adj1" fmla="val -165329"/>
            </a:avLst>
          </a:prstGeom>
          <a:noFill/>
          <a:ln w="25400">
            <a:solidFill>
              <a:srgbClr val="00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111" name="AutoShape 47"/>
          <p:cNvCxnSpPr>
            <a:cxnSpLocks noChangeShapeType="1"/>
            <a:stCxn id="88101" idx="2"/>
            <a:endCxn id="88102" idx="0"/>
          </p:cNvCxnSpPr>
          <p:nvPr/>
        </p:nvCxnSpPr>
        <p:spPr bwMode="auto">
          <a:xfrm rot="10800000">
            <a:off x="4460875" y="4581525"/>
            <a:ext cx="241300" cy="0"/>
          </a:xfrm>
          <a:prstGeom prst="straightConnector1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112" name="AutoShape 48"/>
          <p:cNvCxnSpPr>
            <a:cxnSpLocks noChangeShapeType="1"/>
            <a:stCxn id="88103" idx="2"/>
            <a:endCxn id="88104" idx="0"/>
          </p:cNvCxnSpPr>
          <p:nvPr/>
        </p:nvCxnSpPr>
        <p:spPr bwMode="auto">
          <a:xfrm rot="10800000">
            <a:off x="4460875" y="4910138"/>
            <a:ext cx="241300" cy="0"/>
          </a:xfrm>
          <a:prstGeom prst="straightConnector1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113" name="AutoShape 49"/>
          <p:cNvCxnSpPr>
            <a:cxnSpLocks noChangeShapeType="1"/>
            <a:stCxn id="88104" idx="2"/>
            <a:endCxn id="88108" idx="3"/>
          </p:cNvCxnSpPr>
          <p:nvPr/>
        </p:nvCxnSpPr>
        <p:spPr bwMode="auto">
          <a:xfrm rot="10800000">
            <a:off x="811213" y="3051175"/>
            <a:ext cx="3036887" cy="1858963"/>
          </a:xfrm>
          <a:prstGeom prst="bentConnector2">
            <a:avLst/>
          </a:prstGeom>
          <a:noFill/>
          <a:ln w="25400">
            <a:solidFill>
              <a:srgbClr val="00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114" name="AutoShape 50"/>
          <p:cNvCxnSpPr>
            <a:cxnSpLocks noChangeShapeType="1"/>
            <a:stCxn id="88102" idx="2"/>
            <a:endCxn id="88107" idx="0"/>
          </p:cNvCxnSpPr>
          <p:nvPr/>
        </p:nvCxnSpPr>
        <p:spPr bwMode="auto">
          <a:xfrm rot="10800000">
            <a:off x="1095375" y="2625725"/>
            <a:ext cx="2752725" cy="1955800"/>
          </a:xfrm>
          <a:prstGeom prst="bentConnector3">
            <a:avLst>
              <a:gd name="adj1" fmla="val 76236"/>
            </a:avLst>
          </a:prstGeom>
          <a:noFill/>
          <a:ln w="25400">
            <a:solidFill>
              <a:srgbClr val="00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115" name="AutoShape 51"/>
          <p:cNvCxnSpPr>
            <a:cxnSpLocks noChangeShapeType="1"/>
            <a:stCxn id="88075" idx="0"/>
            <a:endCxn id="88076" idx="2"/>
          </p:cNvCxnSpPr>
          <p:nvPr/>
        </p:nvCxnSpPr>
        <p:spPr bwMode="auto">
          <a:xfrm>
            <a:off x="4454525" y="4056063"/>
            <a:ext cx="25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116" name="Rectangle 52"/>
          <p:cNvSpPr>
            <a:spLocks noChangeArrowheads="1"/>
          </p:cNvSpPr>
          <p:nvPr/>
        </p:nvSpPr>
        <p:spPr bwMode="auto">
          <a:xfrm>
            <a:off x="3543300" y="3990975"/>
            <a:ext cx="1757363" cy="1524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117" name="Text Box 53"/>
          <p:cNvSpPr txBox="1">
            <a:spLocks noChangeArrowheads="1"/>
          </p:cNvSpPr>
          <p:nvPr/>
        </p:nvSpPr>
        <p:spPr bwMode="auto">
          <a:xfrm>
            <a:off x="5943600" y="4556125"/>
            <a:ext cx="2665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Table: Doctor_information (MANY)</a:t>
            </a:r>
          </a:p>
        </p:txBody>
      </p:sp>
      <p:sp>
        <p:nvSpPr>
          <p:cNvPr id="88118" name="Line 54"/>
          <p:cNvSpPr>
            <a:spLocks noChangeShapeType="1"/>
          </p:cNvSpPr>
          <p:nvPr/>
        </p:nvSpPr>
        <p:spPr bwMode="auto">
          <a:xfrm flipH="1">
            <a:off x="5340350" y="2424113"/>
            <a:ext cx="38100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19" name="Text Box 55"/>
          <p:cNvSpPr txBox="1">
            <a:spLocks noChangeArrowheads="1"/>
          </p:cNvSpPr>
          <p:nvPr/>
        </p:nvSpPr>
        <p:spPr bwMode="auto">
          <a:xfrm>
            <a:off x="5715000" y="2193925"/>
            <a:ext cx="2319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Dr. #1 has patient #2 and #4.</a:t>
            </a:r>
          </a:p>
        </p:txBody>
      </p:sp>
      <p:sp>
        <p:nvSpPr>
          <p:cNvPr id="88120" name="Line 56"/>
          <p:cNvSpPr>
            <a:spLocks noChangeShapeType="1"/>
          </p:cNvSpPr>
          <p:nvPr/>
        </p:nvSpPr>
        <p:spPr bwMode="auto">
          <a:xfrm flipH="1">
            <a:off x="844550" y="2058988"/>
            <a:ext cx="38100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21" name="Text Box 57"/>
          <p:cNvSpPr txBox="1">
            <a:spLocks noChangeArrowheads="1"/>
          </p:cNvSpPr>
          <p:nvPr/>
        </p:nvSpPr>
        <p:spPr bwMode="auto">
          <a:xfrm>
            <a:off x="1219200" y="1828800"/>
            <a:ext cx="2857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Patient #1 has doctor #4, #5 and #6.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5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/>
              <a:t>Database Overview  Relational Databases</a:t>
            </a:r>
            <a:r>
              <a:rPr lang="en-US" altLang="en-US" sz="1400" b="0" dirty="0"/>
              <a:t> (cont.)</a:t>
            </a:r>
            <a:endParaRPr lang="en-US" altLang="en-US" sz="1800" b="1" i="1" dirty="0" smtClean="0">
              <a:latin typeface="Verdan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b="1" i="1" u="sng" dirty="0" smtClean="0"/>
              <a:t>Database Normalization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dirty="0" smtClean="0"/>
              <a:t>In the field of relational database design, normalization is a </a:t>
            </a:r>
            <a:r>
              <a:rPr lang="en-US" sz="1800" dirty="0" smtClean="0">
                <a:solidFill>
                  <a:srgbClr val="FF0000"/>
                </a:solidFill>
              </a:rPr>
              <a:t>systematic way of ensuring that a database structure is suitable</a:t>
            </a:r>
            <a:r>
              <a:rPr lang="en-US" sz="1800" dirty="0" smtClean="0"/>
              <a:t> for general-purpose querying and free of certain undesirable characteristics — insertion, update, and deletion anomalies — that could lead to a loss of data integrity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Atomic data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smallest piece of data that can't or shouldn't be divided. The decision to consider a piece of information as atomic or not </a:t>
            </a:r>
            <a:r>
              <a:rPr lang="en-US" sz="1800" u="sng" dirty="0" smtClean="0"/>
              <a:t>depends on the context</a:t>
            </a:r>
            <a:r>
              <a:rPr lang="en-US" sz="1800" dirty="0" smtClean="0"/>
              <a:t> and decision of the database designer: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 smtClean="0"/>
              <a:t>Pizza delivery: </a:t>
            </a:r>
            <a:r>
              <a:rPr lang="en-US" sz="1600" dirty="0" err="1" smtClean="0"/>
              <a:t>order_id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address</a:t>
            </a:r>
            <a:r>
              <a:rPr lang="en-US" sz="1600" dirty="0" smtClean="0"/>
              <a:t> (includes </a:t>
            </a:r>
            <a:r>
              <a:rPr lang="en-US" sz="1600" dirty="0" err="1" smtClean="0"/>
              <a:t>house_number</a:t>
            </a:r>
            <a:r>
              <a:rPr lang="en-US" sz="1600" dirty="0" smtClean="0"/>
              <a:t> and </a:t>
            </a:r>
            <a:r>
              <a:rPr lang="en-US" sz="1600" dirty="0" err="1" smtClean="0"/>
              <a:t>street_name</a:t>
            </a:r>
            <a:r>
              <a:rPr lang="en-US" sz="1600" dirty="0" smtClean="0"/>
              <a:t>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 smtClean="0"/>
              <a:t>Real estate agent: </a:t>
            </a:r>
            <a:r>
              <a:rPr lang="en-US" sz="1600" dirty="0" err="1" smtClean="0"/>
              <a:t>mls_id</a:t>
            </a:r>
            <a:r>
              <a:rPr lang="en-US" sz="1600" dirty="0" smtClean="0"/>
              <a:t>, </a:t>
            </a:r>
            <a:r>
              <a:rPr lang="en-US" sz="1600" dirty="0" err="1" smtClean="0">
                <a:solidFill>
                  <a:srgbClr val="FF0000"/>
                </a:solidFill>
              </a:rPr>
              <a:t>house_number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</a:rPr>
              <a:t>street_name</a:t>
            </a:r>
            <a:endParaRPr lang="en-US" dirty="0" smtClean="0">
              <a:solidFill>
                <a:srgbClr val="FF0000"/>
              </a:solidFill>
            </a:endParaRPr>
          </a:p>
          <a:p>
            <a:pPr marL="46355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1600" i="1" dirty="0" smtClean="0"/>
              <a:t>	(Real estate agent may want to know the houses on sale on one street)g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8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/>
              <a:t>Database Overview  </a:t>
            </a:r>
            <a:r>
              <a:rPr lang="en-US" altLang="en-US" sz="1800" dirty="0" smtClean="0"/>
              <a:t>MySQL GUI</a:t>
            </a:r>
            <a:r>
              <a:rPr lang="en-US" altLang="en-US" sz="1400" b="0" dirty="0" smtClean="0"/>
              <a:t> </a:t>
            </a:r>
            <a:r>
              <a:rPr lang="en-US" altLang="en-US" sz="1400" b="0" dirty="0"/>
              <a:t>(cont.)</a:t>
            </a:r>
            <a:endParaRPr lang="en-US" altLang="en-US" sz="1800" b="1" dirty="0" smtClean="0">
              <a:latin typeface="Verdana" pitchFamily="34" charset="0"/>
            </a:endParaRPr>
          </a:p>
        </p:txBody>
      </p:sp>
      <p:sp>
        <p:nvSpPr>
          <p:cNvPr id="10854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6215270" y="609600"/>
            <a:ext cx="2776330" cy="4015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buFontTx/>
              <a:buNone/>
            </a:pPr>
            <a:r>
              <a:rPr lang="en-US" altLang="en-US" sz="1800" dirty="0" smtClean="0"/>
              <a:t>(Browsing)</a:t>
            </a: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7740650" y="3886200"/>
            <a:ext cx="1403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List of Databases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6096000" y="2362200"/>
            <a:ext cx="1524000" cy="2057400"/>
          </a:xfrm>
          <a:prstGeom prst="rect">
            <a:avLst/>
          </a:prstGeom>
          <a:solidFill>
            <a:srgbClr val="FFCC99">
              <a:alpha val="30196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2286000" y="1600200"/>
            <a:ext cx="4191000" cy="381000"/>
          </a:xfrm>
          <a:prstGeom prst="rect">
            <a:avLst/>
          </a:prstGeom>
          <a:solidFill>
            <a:srgbClr val="FFCC99">
              <a:alpha val="30196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371600" y="2362200"/>
            <a:ext cx="4648200" cy="3505200"/>
          </a:xfrm>
          <a:prstGeom prst="rect">
            <a:avLst/>
          </a:prstGeom>
          <a:solidFill>
            <a:srgbClr val="FFCC99">
              <a:alpha val="30196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08553" name="AutoShape 9"/>
          <p:cNvCxnSpPr>
            <a:cxnSpLocks noChangeShapeType="1"/>
            <a:stCxn id="108550" idx="3"/>
            <a:endCxn id="108549" idx="0"/>
          </p:cNvCxnSpPr>
          <p:nvPr/>
        </p:nvCxnSpPr>
        <p:spPr bwMode="auto">
          <a:xfrm>
            <a:off x="7629525" y="3390900"/>
            <a:ext cx="812800" cy="495300"/>
          </a:xfrm>
          <a:prstGeom prst="bentConnector2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54" name="AutoShape 10"/>
          <p:cNvCxnSpPr>
            <a:cxnSpLocks noChangeShapeType="1"/>
            <a:stCxn id="108552" idx="1"/>
            <a:endCxn id="108555" idx="0"/>
          </p:cNvCxnSpPr>
          <p:nvPr/>
        </p:nvCxnSpPr>
        <p:spPr bwMode="auto">
          <a:xfrm rot="10800000" flipV="1">
            <a:off x="582613" y="4114800"/>
            <a:ext cx="779462" cy="533400"/>
          </a:xfrm>
          <a:prstGeom prst="bentConnector2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228600" y="4648200"/>
            <a:ext cx="708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Results</a:t>
            </a:r>
          </a:p>
        </p:txBody>
      </p:sp>
      <p:cxnSp>
        <p:nvCxnSpPr>
          <p:cNvPr id="108556" name="AutoShape 12"/>
          <p:cNvCxnSpPr>
            <a:cxnSpLocks noChangeShapeType="1"/>
            <a:stCxn id="108551" idx="2"/>
            <a:endCxn id="108557" idx="0"/>
          </p:cNvCxnSpPr>
          <p:nvPr/>
        </p:nvCxnSpPr>
        <p:spPr bwMode="auto">
          <a:xfrm rot="5400000">
            <a:off x="2233612" y="442913"/>
            <a:ext cx="600075" cy="3695700"/>
          </a:xfrm>
          <a:prstGeom prst="bentConnector3">
            <a:avLst>
              <a:gd name="adj1" fmla="val 43120"/>
            </a:avLst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304800" y="2590800"/>
            <a:ext cx="760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Query</a:t>
            </a:r>
            <a:br>
              <a:rPr lang="en-US" altLang="en-US" sz="1000" b="1">
                <a:latin typeface="Verdana" pitchFamily="34" charset="0"/>
              </a:rPr>
            </a:br>
            <a:r>
              <a:rPr lang="en-US" altLang="en-US" sz="1000" b="1">
                <a:latin typeface="Verdana" pitchFamily="34" charset="0"/>
              </a:rPr>
              <a:t>Window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6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/>
              <a:t>Database Overview  MySQL GUI</a:t>
            </a:r>
            <a:r>
              <a:rPr lang="en-US" altLang="en-US" sz="1400" b="0" dirty="0"/>
              <a:t> (cont.)</a:t>
            </a:r>
            <a:endParaRPr lang="en-US" altLang="en-US" sz="1800" b="1" dirty="0" smtClean="0">
              <a:latin typeface="Verdana" pitchFamily="34" charset="0"/>
            </a:endParaRPr>
          </a:p>
        </p:txBody>
      </p:sp>
      <p:sp>
        <p:nvSpPr>
          <p:cNvPr id="109572" name="Text Box 5"/>
          <p:cNvSpPr txBox="1">
            <a:spLocks noChangeArrowheads="1"/>
          </p:cNvSpPr>
          <p:nvPr/>
        </p:nvSpPr>
        <p:spPr bwMode="auto">
          <a:xfrm>
            <a:off x="7740650" y="3886200"/>
            <a:ext cx="1354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Click on your DB</a:t>
            </a:r>
          </a:p>
        </p:txBody>
      </p:sp>
      <p:sp>
        <p:nvSpPr>
          <p:cNvPr id="109573" name="Rectangle 6"/>
          <p:cNvSpPr>
            <a:spLocks noChangeArrowheads="1"/>
          </p:cNvSpPr>
          <p:nvPr/>
        </p:nvSpPr>
        <p:spPr bwMode="auto">
          <a:xfrm>
            <a:off x="6096000" y="3505200"/>
            <a:ext cx="762000" cy="152400"/>
          </a:xfrm>
          <a:prstGeom prst="rect">
            <a:avLst/>
          </a:prstGeom>
          <a:solidFill>
            <a:srgbClr val="FFCC99">
              <a:alpha val="30196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09574" name="AutoShape 7"/>
          <p:cNvCxnSpPr>
            <a:cxnSpLocks noChangeShapeType="1"/>
            <a:stCxn id="109573" idx="3"/>
            <a:endCxn id="109572" idx="0"/>
          </p:cNvCxnSpPr>
          <p:nvPr/>
        </p:nvCxnSpPr>
        <p:spPr bwMode="auto">
          <a:xfrm>
            <a:off x="6867525" y="3581400"/>
            <a:ext cx="1550988" cy="304800"/>
          </a:xfrm>
          <a:prstGeom prst="bentConnector2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59</a:t>
            </a:fld>
            <a:endParaRPr lang="en-US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215270" y="609600"/>
            <a:ext cx="2776330" cy="40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9250" indent="-349250" algn="l" rtl="0" eaLnBrk="1" fontAlgn="base" hangingPunct="1">
              <a:spcBef>
                <a:spcPct val="15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n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857250" indent="-393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9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428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 3" pitchFamily="-84" charset="2"/>
              <a:buChar char="u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2063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25000"/>
              <a:buFont typeface="Symbol" pitchFamily="-84" charset="2"/>
              <a:buChar char="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5717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l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3028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34861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9433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44005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algn="r">
              <a:buFontTx/>
              <a:buNone/>
            </a:pPr>
            <a:r>
              <a:rPr lang="en-US" altLang="en-US" kern="0" dirty="0"/>
              <a:t>(Fetching Database)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7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87363"/>
            <a:ext cx="8882063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6" y="6029041"/>
            <a:ext cx="8534400" cy="366137"/>
          </a:xfrm>
        </p:spPr>
        <p:txBody>
          <a:bodyPr/>
          <a:lstStyle/>
          <a:p>
            <a:pPr algn="r"/>
            <a:r>
              <a:rPr lang="en-US" dirty="0" smtClean="0"/>
              <a:t>Networking Topology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211016" y="2954215"/>
            <a:ext cx="2954216" cy="2954216"/>
          </a:xfrm>
          <a:prstGeom prst="ellipse">
            <a:avLst/>
          </a:prstGeom>
          <a:solidFill>
            <a:srgbClr val="FFFFFF">
              <a:alpha val="8000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latin typeface="+mj-lt"/>
              </a:rPr>
              <a:t>Network Topology</a:t>
            </a:r>
          </a:p>
          <a:p>
            <a:pPr algn="ctr"/>
            <a:r>
              <a:rPr lang="en-US" sz="1800" dirty="0" smtClean="0">
                <a:latin typeface="+mj-lt"/>
              </a:rPr>
              <a:t>Bus/Star/Ring…</a:t>
            </a:r>
            <a:endParaRPr lang="en-US" sz="1800" dirty="0">
              <a:latin typeface="+mj-lt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211016" y="762000"/>
            <a:ext cx="2954216" cy="2954216"/>
          </a:xfrm>
          <a:prstGeom prst="ellipse">
            <a:avLst/>
          </a:prstGeom>
          <a:solidFill>
            <a:srgbClr val="FFFFFF">
              <a:alpha val="8000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latin typeface="+mj-lt"/>
              </a:rPr>
              <a:t>Network Topology</a:t>
            </a:r>
          </a:p>
          <a:p>
            <a:pPr algn="ctr"/>
            <a:r>
              <a:rPr lang="en-US" sz="1800" dirty="0" smtClean="0">
                <a:latin typeface="+mj-lt"/>
              </a:rPr>
              <a:t>Bus/Star/Ring…</a:t>
            </a:r>
            <a:endParaRPr lang="en-US" sz="1800" dirty="0">
              <a:latin typeface="+mj-lt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5958254" y="612531"/>
            <a:ext cx="2954216" cy="2954216"/>
          </a:xfrm>
          <a:prstGeom prst="ellipse">
            <a:avLst/>
          </a:prstGeom>
          <a:solidFill>
            <a:srgbClr val="FFFFFF">
              <a:alpha val="8000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latin typeface="+mj-lt"/>
              </a:rPr>
              <a:t>Network Topology</a:t>
            </a:r>
          </a:p>
          <a:p>
            <a:pPr algn="ctr"/>
            <a:r>
              <a:rPr lang="en-US" sz="1800" dirty="0" smtClean="0">
                <a:latin typeface="+mj-lt"/>
              </a:rPr>
              <a:t>Bus/Star/Ring…</a:t>
            </a:r>
            <a:endParaRPr lang="en-US" sz="1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764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3" grpId="0" animBg="1"/>
      <p:bldP spid="10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620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/>
              <a:t>Database Overview  MySQL GUI</a:t>
            </a:r>
            <a:r>
              <a:rPr lang="en-US" altLang="en-US" sz="1400" b="0" dirty="0"/>
              <a:t> (cont.)</a:t>
            </a:r>
            <a:endParaRPr lang="en-US" altLang="en-US" sz="1800" b="1" dirty="0" smtClean="0">
              <a:latin typeface="Verdana" pitchFamily="34" charset="0"/>
            </a:endParaRPr>
          </a:p>
        </p:txBody>
      </p:sp>
      <p:sp>
        <p:nvSpPr>
          <p:cNvPr id="110596" name="Text Box 5"/>
          <p:cNvSpPr txBox="1">
            <a:spLocks noChangeArrowheads="1"/>
          </p:cNvSpPr>
          <p:nvPr/>
        </p:nvSpPr>
        <p:spPr bwMode="auto">
          <a:xfrm>
            <a:off x="7740650" y="3886200"/>
            <a:ext cx="13922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If you had tables</a:t>
            </a:r>
            <a:br>
              <a:rPr lang="en-US" altLang="en-US" sz="1000" b="1">
                <a:latin typeface="Verdana" pitchFamily="34" charset="0"/>
              </a:rPr>
            </a:br>
            <a:r>
              <a:rPr lang="en-US" altLang="en-US" sz="1000" b="1">
                <a:latin typeface="Verdana" pitchFamily="34" charset="0"/>
              </a:rPr>
              <a:t>you would see</a:t>
            </a:r>
            <a:br>
              <a:rPr lang="en-US" altLang="en-US" sz="1000" b="1">
                <a:latin typeface="Verdana" pitchFamily="34" charset="0"/>
              </a:rPr>
            </a:br>
            <a:r>
              <a:rPr lang="en-US" altLang="en-US" sz="1000" b="1">
                <a:latin typeface="Verdana" pitchFamily="34" charset="0"/>
              </a:rPr>
              <a:t>them here</a:t>
            </a:r>
          </a:p>
        </p:txBody>
      </p:sp>
      <p:sp>
        <p:nvSpPr>
          <p:cNvPr id="110597" name="Rectangle 6"/>
          <p:cNvSpPr>
            <a:spLocks noChangeArrowheads="1"/>
          </p:cNvSpPr>
          <p:nvPr/>
        </p:nvSpPr>
        <p:spPr bwMode="auto">
          <a:xfrm>
            <a:off x="6096000" y="2743200"/>
            <a:ext cx="1447800" cy="1447800"/>
          </a:xfrm>
          <a:prstGeom prst="rect">
            <a:avLst/>
          </a:prstGeom>
          <a:solidFill>
            <a:srgbClr val="FFCC99">
              <a:alpha val="30196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10598" name="AutoShape 7"/>
          <p:cNvCxnSpPr>
            <a:cxnSpLocks noChangeShapeType="1"/>
            <a:stCxn id="110597" idx="3"/>
            <a:endCxn id="110596" idx="0"/>
          </p:cNvCxnSpPr>
          <p:nvPr/>
        </p:nvCxnSpPr>
        <p:spPr bwMode="auto">
          <a:xfrm>
            <a:off x="7553325" y="3467100"/>
            <a:ext cx="884238" cy="419100"/>
          </a:xfrm>
          <a:prstGeom prst="bentConnector2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60</a:t>
            </a:fld>
            <a:endParaRPr lang="en-US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215270" y="609600"/>
            <a:ext cx="2776330" cy="40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9250" indent="-349250" algn="l" rtl="0" eaLnBrk="1" fontAlgn="base" hangingPunct="1">
              <a:spcBef>
                <a:spcPct val="15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n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857250" indent="-393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9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428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 3" pitchFamily="-84" charset="2"/>
              <a:buChar char="u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2063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25000"/>
              <a:buFont typeface="Symbol" pitchFamily="-84" charset="2"/>
              <a:buChar char="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5717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l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3028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34861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9433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44005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algn="r">
              <a:buFontTx/>
              <a:buNone/>
            </a:pPr>
            <a:r>
              <a:rPr lang="en-US" altLang="en-US" kern="0" dirty="0"/>
              <a:t>(Fetching Database)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24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620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/>
              <a:t>Database Overview  MySQL GUI</a:t>
            </a:r>
            <a:r>
              <a:rPr lang="en-US" altLang="en-US" sz="1400" b="0" dirty="0"/>
              <a:t> (cont.)</a:t>
            </a:r>
            <a:endParaRPr lang="en-US" altLang="en-US" sz="1800" b="1" dirty="0" smtClean="0">
              <a:latin typeface="Verdana" pitchFamily="34" charset="0"/>
            </a:endParaRPr>
          </a:p>
        </p:txBody>
      </p:sp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7740650" y="4876800"/>
            <a:ext cx="1381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Drag one of your</a:t>
            </a:r>
            <a:br>
              <a:rPr lang="en-US" altLang="en-US" sz="1000" b="1">
                <a:latin typeface="Verdana" pitchFamily="34" charset="0"/>
              </a:rPr>
            </a:br>
            <a:r>
              <a:rPr lang="en-US" altLang="en-US" sz="1000" b="1">
                <a:latin typeface="Verdana" pitchFamily="34" charset="0"/>
              </a:rPr>
              <a:t>table and drop it</a:t>
            </a:r>
            <a:br>
              <a:rPr lang="en-US" altLang="en-US" sz="1000" b="1">
                <a:latin typeface="Verdana" pitchFamily="34" charset="0"/>
              </a:rPr>
            </a:br>
            <a:r>
              <a:rPr lang="en-US" altLang="en-US" sz="1000" b="1">
                <a:latin typeface="Verdana" pitchFamily="34" charset="0"/>
              </a:rPr>
              <a:t>in the SQL area</a:t>
            </a:r>
          </a:p>
        </p:txBody>
      </p:sp>
      <p:sp>
        <p:nvSpPr>
          <p:cNvPr id="111621" name="Rectangle 6"/>
          <p:cNvSpPr>
            <a:spLocks noChangeArrowheads="1"/>
          </p:cNvSpPr>
          <p:nvPr/>
        </p:nvSpPr>
        <p:spPr bwMode="auto">
          <a:xfrm>
            <a:off x="6096000" y="3886200"/>
            <a:ext cx="1447800" cy="152400"/>
          </a:xfrm>
          <a:prstGeom prst="rect">
            <a:avLst/>
          </a:prstGeom>
          <a:solidFill>
            <a:srgbClr val="FFCC99">
              <a:alpha val="30196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11622" name="AutoShape 7"/>
          <p:cNvCxnSpPr>
            <a:cxnSpLocks noChangeShapeType="1"/>
            <a:stCxn id="111621" idx="3"/>
            <a:endCxn id="111620" idx="0"/>
          </p:cNvCxnSpPr>
          <p:nvPr/>
        </p:nvCxnSpPr>
        <p:spPr bwMode="auto">
          <a:xfrm>
            <a:off x="7553325" y="3962400"/>
            <a:ext cx="877888" cy="914400"/>
          </a:xfrm>
          <a:prstGeom prst="bentConnector2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623" name="Rectangle 8"/>
          <p:cNvSpPr>
            <a:spLocks noChangeArrowheads="1"/>
          </p:cNvSpPr>
          <p:nvPr/>
        </p:nvSpPr>
        <p:spPr bwMode="auto">
          <a:xfrm>
            <a:off x="1981200" y="1447800"/>
            <a:ext cx="4572000" cy="457200"/>
          </a:xfrm>
          <a:prstGeom prst="rect">
            <a:avLst/>
          </a:prstGeom>
          <a:solidFill>
            <a:srgbClr val="FFCC99">
              <a:alpha val="30196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11624" name="AutoShape 9"/>
          <p:cNvCxnSpPr>
            <a:cxnSpLocks noChangeShapeType="1"/>
            <a:stCxn id="111621" idx="0"/>
            <a:endCxn id="111623" idx="2"/>
          </p:cNvCxnSpPr>
          <p:nvPr/>
        </p:nvCxnSpPr>
        <p:spPr bwMode="auto">
          <a:xfrm rot="5400000" flipH="1">
            <a:off x="4562475" y="1619250"/>
            <a:ext cx="1962150" cy="2552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61</a:t>
            </a:fld>
            <a:endParaRPr lang="en-US" dirty="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215270" y="609600"/>
            <a:ext cx="2776330" cy="40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9250" indent="-349250" algn="l" rtl="0" eaLnBrk="1" fontAlgn="base" hangingPunct="1">
              <a:spcBef>
                <a:spcPct val="15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n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857250" indent="-393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9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428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 3" pitchFamily="-84" charset="2"/>
              <a:buChar char="u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2063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25000"/>
              <a:buFont typeface="Symbol" pitchFamily="-84" charset="2"/>
              <a:buChar char="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5717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l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3028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34861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9433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44005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algn="r">
              <a:buFontTx/>
              <a:buNone/>
            </a:pPr>
            <a:r>
              <a:rPr lang="en-US" altLang="en-US" kern="0" dirty="0"/>
              <a:t>(Querying a Table)</a:t>
            </a:r>
          </a:p>
          <a:p>
            <a:pPr algn="r">
              <a:buFontTx/>
              <a:buNone/>
            </a:pPr>
            <a:endParaRPr lang="en-US" alt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0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/>
              <a:t>Database Overview  MySQL GUI</a:t>
            </a:r>
            <a:r>
              <a:rPr lang="en-US" altLang="en-US" sz="1400" b="0" dirty="0"/>
              <a:t> (cont.)</a:t>
            </a:r>
            <a:endParaRPr lang="en-US" altLang="en-US" sz="1800" b="1" dirty="0" smtClean="0">
              <a:latin typeface="Verdana" pitchFamily="34" charset="0"/>
            </a:endParaRPr>
          </a:p>
        </p:txBody>
      </p:sp>
      <p:sp>
        <p:nvSpPr>
          <p:cNvPr id="112644" name="Text Box 5"/>
          <p:cNvSpPr txBox="1">
            <a:spLocks noChangeArrowheads="1"/>
          </p:cNvSpPr>
          <p:nvPr/>
        </p:nvSpPr>
        <p:spPr bwMode="auto">
          <a:xfrm>
            <a:off x="2209800" y="2895600"/>
            <a:ext cx="191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SQL command will be</a:t>
            </a:r>
            <a:br>
              <a:rPr lang="en-US" altLang="en-US" sz="1000" b="1">
                <a:latin typeface="Verdana" pitchFamily="34" charset="0"/>
              </a:rPr>
            </a:br>
            <a:r>
              <a:rPr lang="en-US" altLang="en-US" sz="1000" b="1">
                <a:latin typeface="Verdana" pitchFamily="34" charset="0"/>
              </a:rPr>
              <a:t>generated automatically</a:t>
            </a:r>
          </a:p>
        </p:txBody>
      </p:sp>
      <p:cxnSp>
        <p:nvCxnSpPr>
          <p:cNvPr id="112645" name="AutoShape 6"/>
          <p:cNvCxnSpPr>
            <a:cxnSpLocks noChangeShapeType="1"/>
            <a:stCxn id="112646" idx="2"/>
            <a:endCxn id="112644" idx="0"/>
          </p:cNvCxnSpPr>
          <p:nvPr/>
        </p:nvCxnSpPr>
        <p:spPr bwMode="auto">
          <a:xfrm rot="5400000">
            <a:off x="3189287" y="1893888"/>
            <a:ext cx="981075" cy="1022350"/>
          </a:xfrm>
          <a:prstGeom prst="bentConnector3">
            <a:avLst>
              <a:gd name="adj1" fmla="val 49514"/>
            </a:avLst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46" name="Rectangle 7"/>
          <p:cNvSpPr>
            <a:spLocks noChangeArrowheads="1"/>
          </p:cNvSpPr>
          <p:nvPr/>
        </p:nvSpPr>
        <p:spPr bwMode="auto">
          <a:xfrm>
            <a:off x="1981200" y="1524000"/>
            <a:ext cx="4419600" cy="381000"/>
          </a:xfrm>
          <a:prstGeom prst="rect">
            <a:avLst/>
          </a:prstGeom>
          <a:solidFill>
            <a:srgbClr val="FFCC99">
              <a:alpha val="30196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12647" name="Text Box 8"/>
          <p:cNvSpPr txBox="1">
            <a:spLocks noChangeArrowheads="1"/>
          </p:cNvSpPr>
          <p:nvPr/>
        </p:nvSpPr>
        <p:spPr bwMode="auto">
          <a:xfrm>
            <a:off x="1066800" y="5410200"/>
            <a:ext cx="46783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solidFill>
                  <a:srgbClr val="FF0000"/>
                </a:solidFill>
                <a:latin typeface="Verdana" pitchFamily="34" charset="0"/>
              </a:rPr>
              <a:t>Notice:</a:t>
            </a:r>
            <a:r>
              <a:rPr lang="en-US" altLang="en-US" sz="1000" b="1">
                <a:latin typeface="Verdana" pitchFamily="34" charset="0"/>
              </a:rPr>
              <a:t> In case you can’t see the SQL command please change the default font in: ‘tools -&gt; options -&gt; general options -&gt; application fonts’ to a font which your PC has.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62</a:t>
            </a:fld>
            <a:endParaRPr lang="en-US" dirty="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215270" y="609600"/>
            <a:ext cx="2776330" cy="40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9250" indent="-349250" algn="l" rtl="0" eaLnBrk="1" fontAlgn="base" hangingPunct="1">
              <a:spcBef>
                <a:spcPct val="15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n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857250" indent="-393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9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428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 3" pitchFamily="-84" charset="2"/>
              <a:buChar char="u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2063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25000"/>
              <a:buFont typeface="Symbol" pitchFamily="-84" charset="2"/>
              <a:buChar char="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5717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l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3028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34861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9433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44005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algn="r">
              <a:buFontTx/>
              <a:buNone/>
            </a:pPr>
            <a:r>
              <a:rPr lang="en-US" altLang="en-US" kern="0" dirty="0"/>
              <a:t>(Querying a Table)</a:t>
            </a:r>
          </a:p>
          <a:p>
            <a:pPr algn="r">
              <a:buFontTx/>
              <a:buNone/>
            </a:pPr>
            <a:endParaRPr lang="en-US" alt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0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/>
              <a:t>Database Overview  MySQL GUI</a:t>
            </a:r>
            <a:r>
              <a:rPr lang="en-US" altLang="en-US" sz="1400" b="0" dirty="0"/>
              <a:t> (cont.)</a:t>
            </a:r>
            <a:endParaRPr lang="en-US" altLang="en-US" sz="1800" b="1" dirty="0" smtClean="0">
              <a:latin typeface="Verdana" pitchFamily="34" charset="0"/>
            </a:endParaRPr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7794625" y="2133600"/>
            <a:ext cx="1349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Click on Execute</a:t>
            </a:r>
          </a:p>
        </p:txBody>
      </p:sp>
      <p:cxnSp>
        <p:nvCxnSpPr>
          <p:cNvPr id="113669" name="AutoShape 6"/>
          <p:cNvCxnSpPr>
            <a:cxnSpLocks noChangeShapeType="1"/>
            <a:stCxn id="113670" idx="3"/>
            <a:endCxn id="113668" idx="0"/>
          </p:cNvCxnSpPr>
          <p:nvPr/>
        </p:nvCxnSpPr>
        <p:spPr bwMode="auto">
          <a:xfrm>
            <a:off x="6867525" y="1714500"/>
            <a:ext cx="1601788" cy="419100"/>
          </a:xfrm>
          <a:prstGeom prst="bentConnector2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670" name="Rectangle 7"/>
          <p:cNvSpPr>
            <a:spLocks noChangeArrowheads="1"/>
          </p:cNvSpPr>
          <p:nvPr/>
        </p:nvSpPr>
        <p:spPr bwMode="auto">
          <a:xfrm>
            <a:off x="6400800" y="1524000"/>
            <a:ext cx="457200" cy="381000"/>
          </a:xfrm>
          <a:prstGeom prst="rect">
            <a:avLst/>
          </a:prstGeom>
          <a:solidFill>
            <a:srgbClr val="FFCC99">
              <a:alpha val="30196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63</a:t>
            </a:fld>
            <a:endParaRPr lang="en-US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215270" y="609600"/>
            <a:ext cx="2776330" cy="40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9250" indent="-349250" algn="l" rtl="0" eaLnBrk="1" fontAlgn="base" hangingPunct="1">
              <a:spcBef>
                <a:spcPct val="15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n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857250" indent="-393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9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428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 3" pitchFamily="-84" charset="2"/>
              <a:buChar char="u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2063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25000"/>
              <a:buFont typeface="Symbol" pitchFamily="-84" charset="2"/>
              <a:buChar char="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5717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l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3028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34861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9433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44005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algn="r">
              <a:buFontTx/>
              <a:buNone/>
            </a:pPr>
            <a:r>
              <a:rPr lang="en-US" altLang="en-US" kern="0" dirty="0"/>
              <a:t>(Querying a Table)</a:t>
            </a:r>
          </a:p>
          <a:p>
            <a:pPr algn="r">
              <a:buFontTx/>
              <a:buNone/>
            </a:pPr>
            <a:endParaRPr lang="en-US" alt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1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/>
              <a:t>Database Overview  MySQL GUI</a:t>
            </a:r>
            <a:r>
              <a:rPr lang="en-US" altLang="en-US" sz="1400" b="0" dirty="0"/>
              <a:t> (cont.)</a:t>
            </a:r>
            <a:endParaRPr lang="en-US" altLang="en-US" sz="1800" b="1" dirty="0" smtClean="0">
              <a:latin typeface="Verdana" pitchFamily="34" charset="0"/>
            </a:endParaRPr>
          </a:p>
        </p:txBody>
      </p:sp>
      <p:sp>
        <p:nvSpPr>
          <p:cNvPr id="114692" name="Text Box 5"/>
          <p:cNvSpPr txBox="1">
            <a:spLocks noChangeArrowheads="1"/>
          </p:cNvSpPr>
          <p:nvPr/>
        </p:nvSpPr>
        <p:spPr bwMode="auto">
          <a:xfrm>
            <a:off x="7924800" y="4572000"/>
            <a:ext cx="708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latin typeface="Verdana" pitchFamily="34" charset="0"/>
              </a:rPr>
              <a:t>Results</a:t>
            </a:r>
          </a:p>
        </p:txBody>
      </p:sp>
      <p:cxnSp>
        <p:nvCxnSpPr>
          <p:cNvPr id="114693" name="AutoShape 6"/>
          <p:cNvCxnSpPr>
            <a:cxnSpLocks noChangeShapeType="1"/>
            <a:stCxn id="114694" idx="3"/>
            <a:endCxn id="114692" idx="0"/>
          </p:cNvCxnSpPr>
          <p:nvPr/>
        </p:nvCxnSpPr>
        <p:spPr bwMode="auto">
          <a:xfrm>
            <a:off x="5953125" y="4114800"/>
            <a:ext cx="2325688" cy="457200"/>
          </a:xfrm>
          <a:prstGeom prst="bentConnector2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694" name="Rectangle 7"/>
          <p:cNvSpPr>
            <a:spLocks noChangeArrowheads="1"/>
          </p:cNvSpPr>
          <p:nvPr/>
        </p:nvSpPr>
        <p:spPr bwMode="auto">
          <a:xfrm>
            <a:off x="914400" y="2133600"/>
            <a:ext cx="5029200" cy="3962400"/>
          </a:xfrm>
          <a:prstGeom prst="rect">
            <a:avLst/>
          </a:prstGeom>
          <a:solidFill>
            <a:srgbClr val="FFCC99">
              <a:alpha val="30196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64</a:t>
            </a:fld>
            <a:endParaRPr lang="en-US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215270" y="609600"/>
            <a:ext cx="2776330" cy="40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9250" indent="-349250" algn="l" rtl="0" eaLnBrk="1" fontAlgn="base" hangingPunct="1">
              <a:spcBef>
                <a:spcPct val="15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n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857250" indent="-393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9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428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 3" pitchFamily="-84" charset="2"/>
              <a:buChar char="u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2063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25000"/>
              <a:buFont typeface="Symbol" pitchFamily="-84" charset="2"/>
              <a:buChar char="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5717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l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3028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34861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9433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44005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algn="r">
              <a:buFontTx/>
              <a:buNone/>
            </a:pPr>
            <a:r>
              <a:rPr lang="en-US" altLang="en-US" kern="0" dirty="0"/>
              <a:t>(Querying a Table)</a:t>
            </a:r>
          </a:p>
          <a:p>
            <a:pPr algn="r">
              <a:buFontTx/>
              <a:buNone/>
            </a:pPr>
            <a:endParaRPr lang="en-US" alt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/>
              <a:t>Database Overview  MySQL GUI</a:t>
            </a:r>
            <a:r>
              <a:rPr lang="en-US" altLang="en-US" sz="1400" b="0" dirty="0"/>
              <a:t> (cont.)</a:t>
            </a:r>
            <a:endParaRPr lang="en-US" altLang="en-US" sz="1800" b="1" dirty="0" smtClean="0">
              <a:latin typeface="Verdana" pitchFamily="34" charset="0"/>
            </a:endParaRPr>
          </a:p>
        </p:txBody>
      </p:sp>
      <p:sp>
        <p:nvSpPr>
          <p:cNvPr id="115716" name="Text Box 5"/>
          <p:cNvSpPr txBox="1">
            <a:spLocks noChangeArrowheads="1"/>
          </p:cNvSpPr>
          <p:nvPr/>
        </p:nvSpPr>
        <p:spPr bwMode="auto">
          <a:xfrm>
            <a:off x="2209800" y="2768600"/>
            <a:ext cx="2830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latin typeface="Verdana" pitchFamily="34" charset="0"/>
              </a:rPr>
              <a:t>SQL command line</a:t>
            </a:r>
          </a:p>
        </p:txBody>
      </p:sp>
      <p:cxnSp>
        <p:nvCxnSpPr>
          <p:cNvPr id="115717" name="AutoShape 6"/>
          <p:cNvCxnSpPr>
            <a:cxnSpLocks noChangeShapeType="1"/>
            <a:stCxn id="115718" idx="2"/>
            <a:endCxn id="115716" idx="0"/>
          </p:cNvCxnSpPr>
          <p:nvPr/>
        </p:nvCxnSpPr>
        <p:spPr bwMode="auto">
          <a:xfrm rot="5400000">
            <a:off x="3481387" y="2058988"/>
            <a:ext cx="854075" cy="565150"/>
          </a:xfrm>
          <a:prstGeom prst="bentConnector3">
            <a:avLst>
              <a:gd name="adj1" fmla="val 49444"/>
            </a:avLst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718" name="Rectangle 7"/>
          <p:cNvSpPr>
            <a:spLocks noChangeArrowheads="1"/>
          </p:cNvSpPr>
          <p:nvPr/>
        </p:nvSpPr>
        <p:spPr bwMode="auto">
          <a:xfrm>
            <a:off x="1981200" y="1524000"/>
            <a:ext cx="4419600" cy="381000"/>
          </a:xfrm>
          <a:prstGeom prst="rect">
            <a:avLst/>
          </a:prstGeom>
          <a:solidFill>
            <a:srgbClr val="FFCC99">
              <a:alpha val="30196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65</a:t>
            </a:fld>
            <a:endParaRPr lang="en-US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215270" y="609600"/>
            <a:ext cx="2776330" cy="40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9250" indent="-349250" algn="l" rtl="0" eaLnBrk="1" fontAlgn="base" hangingPunct="1">
              <a:spcBef>
                <a:spcPct val="15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n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857250" indent="-393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9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428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 3" pitchFamily="-84" charset="2"/>
              <a:buChar char="u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2063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25000"/>
              <a:buFont typeface="Symbol" pitchFamily="-84" charset="2"/>
              <a:buChar char="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5717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l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3028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34861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9433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44005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algn="r">
              <a:buFontTx/>
              <a:buNone/>
            </a:pPr>
            <a:r>
              <a:rPr lang="en-US" altLang="en-US" kern="0" dirty="0"/>
              <a:t>(Querying a Table)</a:t>
            </a:r>
          </a:p>
          <a:p>
            <a:pPr algn="r">
              <a:buFontTx/>
              <a:buNone/>
            </a:pPr>
            <a:endParaRPr lang="en-US" alt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4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/>
              <a:t>Database Overview  </a:t>
            </a:r>
            <a:r>
              <a:rPr lang="en-US" altLang="en-US" sz="1800" dirty="0" smtClean="0"/>
              <a:t>SQL Language</a:t>
            </a:r>
            <a:endParaRPr lang="en-US" altLang="en-US" sz="18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113183"/>
            <a:ext cx="8534400" cy="50129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dirty="0" smtClean="0"/>
              <a:t>SQL is a standard computer language for accessing and manipulating databases.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dirty="0" smtClean="0"/>
              <a:t>What is SQL?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SQL stands for </a:t>
            </a:r>
            <a:r>
              <a:rPr lang="en-US" altLang="en-US" sz="2000" b="1" dirty="0" smtClean="0"/>
              <a:t>Structured Query Language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SQL allows you to </a:t>
            </a:r>
            <a:r>
              <a:rPr lang="en-US" altLang="en-US" sz="2000" b="1" dirty="0" smtClean="0"/>
              <a:t>access</a:t>
            </a:r>
            <a:r>
              <a:rPr lang="en-US" altLang="en-US" sz="2000" dirty="0" smtClean="0"/>
              <a:t> a database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SQL is an </a:t>
            </a:r>
            <a:r>
              <a:rPr lang="en-US" altLang="en-US" sz="2000" b="1" dirty="0" smtClean="0"/>
              <a:t>ANSI</a:t>
            </a:r>
            <a:r>
              <a:rPr lang="en-US" altLang="en-US" sz="2000" dirty="0" smtClean="0"/>
              <a:t> standard computer language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SQL can </a:t>
            </a:r>
            <a:r>
              <a:rPr lang="en-US" altLang="en-US" sz="2000" b="1" dirty="0" smtClean="0"/>
              <a:t>execute queries</a:t>
            </a:r>
            <a:r>
              <a:rPr lang="en-US" altLang="en-US" sz="2000" dirty="0" smtClean="0"/>
              <a:t> against a database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SQL can </a:t>
            </a:r>
            <a:r>
              <a:rPr lang="en-US" altLang="en-US" sz="2000" b="1" dirty="0" smtClean="0"/>
              <a:t>retrieve</a:t>
            </a:r>
            <a:r>
              <a:rPr lang="en-US" altLang="en-US" sz="2000" dirty="0" smtClean="0"/>
              <a:t> data from a database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SQL can </a:t>
            </a:r>
            <a:r>
              <a:rPr lang="en-US" altLang="en-US" sz="2000" b="1" dirty="0" smtClean="0"/>
              <a:t>insert</a:t>
            </a:r>
            <a:r>
              <a:rPr lang="en-US" altLang="en-US" sz="2000" dirty="0" smtClean="0"/>
              <a:t> new records in a database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SQL can </a:t>
            </a:r>
            <a:r>
              <a:rPr lang="en-US" altLang="en-US" sz="2000" b="1" dirty="0" smtClean="0"/>
              <a:t>delete</a:t>
            </a:r>
            <a:r>
              <a:rPr lang="en-US" altLang="en-US" sz="2000" dirty="0" smtClean="0"/>
              <a:t> records from a database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SQL can </a:t>
            </a:r>
            <a:r>
              <a:rPr lang="en-US" altLang="en-US" sz="2000" b="1" dirty="0" smtClean="0"/>
              <a:t>update</a:t>
            </a:r>
            <a:r>
              <a:rPr lang="en-US" altLang="en-US" sz="2000" dirty="0" smtClean="0"/>
              <a:t> records in a database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SQL is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easy</a:t>
            </a:r>
            <a:r>
              <a:rPr lang="en-US" altLang="en-US" sz="2000" dirty="0" smtClean="0"/>
              <a:t> to learn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20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94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/>
              <a:t>Database Overview  SQL Language </a:t>
            </a:r>
            <a:r>
              <a:rPr lang="en-US" altLang="en-US" sz="1400" b="0" dirty="0"/>
              <a:t> (cont.)</a:t>
            </a:r>
            <a:endParaRPr lang="en-US" altLang="en-US" sz="1800" b="1" i="1" dirty="0" smtClean="0">
              <a:latin typeface="Verdana" pitchFamily="34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/>
            <a:r>
              <a:rPr lang="en-US" altLang="en-US" sz="2000" dirty="0" smtClean="0"/>
              <a:t>SQL is an </a:t>
            </a:r>
            <a:r>
              <a:rPr lang="en-US" altLang="en-US" sz="2000" dirty="0" smtClean="0">
                <a:solidFill>
                  <a:srgbClr val="FF0000"/>
                </a:solidFill>
              </a:rPr>
              <a:t>ANSI (American National Standards Institute)</a:t>
            </a:r>
            <a:r>
              <a:rPr lang="en-US" altLang="en-US" sz="2000" dirty="0" smtClean="0"/>
              <a:t> standard computer language for accessing and manipulating database systems. </a:t>
            </a:r>
          </a:p>
          <a:p>
            <a:pPr marL="609600" indent="-609600" eaLnBrk="1" hangingPunct="1"/>
            <a:r>
              <a:rPr lang="en-US" altLang="en-US" sz="2000" dirty="0" smtClean="0"/>
              <a:t>SQL statements are used to retrieve and update data in a database. SQL works with database programs like </a:t>
            </a:r>
            <a:r>
              <a:rPr lang="en-US" altLang="en-US" sz="2000" b="1" dirty="0" smtClean="0"/>
              <a:t>MS Access, DB2, Informix, MS SQL Server, Oracle, Sybase, etc</a:t>
            </a:r>
            <a:r>
              <a:rPr lang="en-US" altLang="en-US" sz="2000" dirty="0" smtClean="0"/>
              <a:t>.</a:t>
            </a:r>
          </a:p>
          <a:p>
            <a:pPr marL="609600" indent="-609600" eaLnBrk="1" hangingPunct="1"/>
            <a:r>
              <a:rPr lang="en-US" altLang="en-US" sz="2000" dirty="0" smtClean="0"/>
              <a:t>Unfortunately, there are many </a:t>
            </a:r>
            <a:r>
              <a:rPr lang="en-US" altLang="en-US" sz="2000" dirty="0" smtClean="0">
                <a:solidFill>
                  <a:srgbClr val="FF0000"/>
                </a:solidFill>
              </a:rPr>
              <a:t>different versions </a:t>
            </a:r>
            <a:r>
              <a:rPr lang="en-US" altLang="en-US" sz="2000" dirty="0" smtClean="0"/>
              <a:t>of the SQL language, but to be in compliance with the ANSI standard, they must support the same </a:t>
            </a:r>
            <a:r>
              <a:rPr lang="en-US" altLang="en-US" sz="2000" b="1" dirty="0" smtClean="0"/>
              <a:t>major keywords</a:t>
            </a:r>
            <a:r>
              <a:rPr lang="en-US" altLang="en-US" sz="2000" dirty="0" smtClean="0"/>
              <a:t> in a similar manner (such as SELECT, UPDATE, DELETE, INSERT, WHERE, and others).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z="2000" dirty="0" smtClean="0"/>
          </a:p>
          <a:p>
            <a:pPr marL="609600" indent="-609600" eaLnBrk="1" hangingPunct="1">
              <a:buFontTx/>
              <a:buAutoNum type="arabicPeriod"/>
            </a:pPr>
            <a:endParaRPr lang="en-US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7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/>
              <a:t>Database Overview  SQL Language </a:t>
            </a:r>
            <a:r>
              <a:rPr lang="en-US" altLang="en-US" sz="1400" b="0" dirty="0"/>
              <a:t> (cont.)</a:t>
            </a:r>
            <a:endParaRPr lang="en-US" altLang="en-US" sz="1800" b="1" i="1" dirty="0" smtClean="0">
              <a:latin typeface="Verdana" pitchFamily="34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166191"/>
            <a:ext cx="8534400" cy="49599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dirty="0" smtClean="0"/>
              <a:t>SQL Data Manipulation Language (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DML</a:t>
            </a:r>
            <a:r>
              <a:rPr lang="en-US" altLang="en-US" sz="2000" dirty="0" smtClean="0"/>
              <a:t>):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SELECT - extracts data from a database table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UPDATE - updates data in a database table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DELETE - deletes data from a database table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INSERT INTO - inserts new data into a database table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it-IT" altLang="en-US" sz="2000" dirty="0" smtClean="0"/>
              <a:t>SQL Data Definition Language (</a:t>
            </a:r>
            <a:r>
              <a:rPr lang="it-IT" altLang="en-US" sz="2000" b="1" dirty="0" smtClean="0">
                <a:solidFill>
                  <a:srgbClr val="FF0000"/>
                </a:solidFill>
              </a:rPr>
              <a:t>DDL</a:t>
            </a:r>
            <a:r>
              <a:rPr lang="it-IT" altLang="en-US" sz="2000" dirty="0" smtClean="0"/>
              <a:t>):</a:t>
            </a:r>
          </a:p>
          <a:p>
            <a:pPr marL="862013" lvl="1" indent="-354013">
              <a:lnSpc>
                <a:spcPct val="80000"/>
              </a:lnSpc>
            </a:pPr>
            <a:r>
              <a:rPr lang="en-US" altLang="en-US" sz="2000" dirty="0" smtClean="0"/>
              <a:t>CREATE TABLE - creates a new database table</a:t>
            </a:r>
          </a:p>
          <a:p>
            <a:pPr marL="862013" lvl="1" indent="-354013">
              <a:lnSpc>
                <a:spcPct val="80000"/>
              </a:lnSpc>
            </a:pPr>
            <a:r>
              <a:rPr lang="en-US" altLang="en-US" sz="2000" dirty="0" smtClean="0"/>
              <a:t>ALTER TABLE - alters (changes) a database table</a:t>
            </a:r>
          </a:p>
          <a:p>
            <a:pPr marL="862013" lvl="1" indent="-354013">
              <a:lnSpc>
                <a:spcPct val="80000"/>
              </a:lnSpc>
            </a:pPr>
            <a:r>
              <a:rPr lang="en-US" altLang="en-US" sz="2000" dirty="0" smtClean="0"/>
              <a:t>DROP TABLE - deletes a database table</a:t>
            </a:r>
          </a:p>
          <a:p>
            <a:pPr marL="862013" lvl="1" indent="-354013">
              <a:lnSpc>
                <a:spcPct val="80000"/>
              </a:lnSpc>
            </a:pPr>
            <a:r>
              <a:rPr lang="en-US" altLang="en-US" sz="2000" dirty="0" smtClean="0"/>
              <a:t>CREATE INDEX - creates an index (search key)</a:t>
            </a:r>
          </a:p>
          <a:p>
            <a:pPr marL="862013" lvl="1" indent="-354013">
              <a:lnSpc>
                <a:spcPct val="80000"/>
              </a:lnSpc>
            </a:pPr>
            <a:r>
              <a:rPr lang="en-US" altLang="en-US" sz="2000" dirty="0" smtClean="0"/>
              <a:t>DROP INDEX - deletes an index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7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/>
              <a:t>Database Overview  SQL Language </a:t>
            </a:r>
            <a:r>
              <a:rPr lang="en-US" altLang="en-US" sz="1400" b="0" dirty="0"/>
              <a:t> (cont.)</a:t>
            </a:r>
            <a:endParaRPr lang="en-US" altLang="en-US" sz="1800" b="1" i="1" dirty="0" smtClean="0">
              <a:latin typeface="Verdan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192696"/>
            <a:ext cx="8229600" cy="47048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b="1" i="1" u="sng" kern="0" dirty="0">
                <a:latin typeface="+mj-lt"/>
              </a:rPr>
              <a:t>SQL in a Nutshell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1600" kern="0" dirty="0">
              <a:latin typeface="+mj-lt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600" kern="0" dirty="0">
                <a:latin typeface="+mj-lt"/>
              </a:rPr>
              <a:t>SQL Introduction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600" kern="0" dirty="0">
                <a:latin typeface="+mj-lt"/>
              </a:rPr>
              <a:t>SQL: </a:t>
            </a:r>
            <a:r>
              <a:rPr lang="en-US" sz="1600" b="1" kern="0" dirty="0">
                <a:solidFill>
                  <a:srgbClr val="FF0000"/>
                </a:solidFill>
                <a:latin typeface="+mj-lt"/>
              </a:rPr>
              <a:t>SELECT</a:t>
            </a:r>
            <a:r>
              <a:rPr lang="en-US" sz="1600" kern="0" dirty="0">
                <a:latin typeface="+mj-lt"/>
              </a:rPr>
              <a:t> Statement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600" kern="0" dirty="0">
                <a:latin typeface="+mj-lt"/>
              </a:rPr>
              <a:t>SQL: </a:t>
            </a:r>
            <a:r>
              <a:rPr lang="en-US" sz="1600" b="1" kern="0" dirty="0">
                <a:solidFill>
                  <a:srgbClr val="FF0000"/>
                </a:solidFill>
                <a:latin typeface="+mj-lt"/>
              </a:rPr>
              <a:t>WHERE</a:t>
            </a:r>
            <a:r>
              <a:rPr lang="en-US" sz="1600" kern="0" dirty="0">
                <a:latin typeface="+mj-lt"/>
              </a:rPr>
              <a:t> </a:t>
            </a:r>
            <a:r>
              <a:rPr lang="en-US" sz="1600" kern="0" dirty="0">
                <a:solidFill>
                  <a:srgbClr val="FF0000"/>
                </a:solidFill>
                <a:latin typeface="+mj-lt"/>
              </a:rPr>
              <a:t>(BETWEEN/LIKE/LIMIT)</a:t>
            </a:r>
            <a:r>
              <a:rPr lang="en-US" sz="1600" kern="0" dirty="0">
                <a:latin typeface="+mj-lt"/>
              </a:rPr>
              <a:t> Clause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600" kern="0" dirty="0">
                <a:latin typeface="+mj-lt"/>
              </a:rPr>
              <a:t>SQL: </a:t>
            </a:r>
            <a:r>
              <a:rPr lang="en-US" sz="1600" b="1" kern="0" dirty="0">
                <a:solidFill>
                  <a:srgbClr val="FF0000"/>
                </a:solidFill>
                <a:latin typeface="+mj-lt"/>
              </a:rPr>
              <a:t>AND</a:t>
            </a:r>
            <a:r>
              <a:rPr lang="en-US" sz="1600" kern="0" dirty="0">
                <a:latin typeface="+mj-lt"/>
              </a:rPr>
              <a:t> &amp; </a:t>
            </a:r>
            <a:r>
              <a:rPr lang="en-US" sz="1600" b="1" kern="0" dirty="0">
                <a:solidFill>
                  <a:srgbClr val="FF0000"/>
                </a:solidFill>
                <a:latin typeface="+mj-lt"/>
              </a:rPr>
              <a:t>OR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600" kern="0" dirty="0">
                <a:latin typeface="+mj-lt"/>
              </a:rPr>
              <a:t>SQL: </a:t>
            </a:r>
            <a:r>
              <a:rPr lang="en-US" sz="1600" b="1" kern="0" dirty="0">
                <a:solidFill>
                  <a:srgbClr val="FF0000"/>
                </a:solidFill>
                <a:latin typeface="+mj-lt"/>
              </a:rPr>
              <a:t>IN</a:t>
            </a:r>
            <a:endParaRPr lang="en-US" sz="1600" kern="0" dirty="0">
              <a:latin typeface="+mj-lt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600" kern="0" dirty="0">
                <a:latin typeface="+mj-lt"/>
              </a:rPr>
              <a:t>SQL: </a:t>
            </a:r>
            <a:r>
              <a:rPr lang="en-US" sz="1600" b="1" kern="0" dirty="0">
                <a:solidFill>
                  <a:srgbClr val="FF0000"/>
                </a:solidFill>
                <a:latin typeface="+mj-lt"/>
              </a:rPr>
              <a:t>ORDER BY</a:t>
            </a:r>
            <a:r>
              <a:rPr lang="en-US" sz="1600" kern="0" dirty="0">
                <a:latin typeface="+mj-lt"/>
              </a:rPr>
              <a:t> Clause</a:t>
            </a:r>
            <a:endParaRPr lang="en-US" sz="1600" b="1" kern="0" dirty="0">
              <a:solidFill>
                <a:srgbClr val="FF0000"/>
              </a:solidFill>
              <a:latin typeface="+mj-lt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600" kern="0" dirty="0">
                <a:latin typeface="+mj-lt"/>
              </a:rPr>
              <a:t>SQL: </a:t>
            </a:r>
            <a:r>
              <a:rPr lang="en-US" sz="1600" b="1" kern="0" dirty="0">
                <a:solidFill>
                  <a:srgbClr val="FF0000"/>
                </a:solidFill>
                <a:latin typeface="+mj-lt"/>
              </a:rPr>
              <a:t>INSERT INTO</a:t>
            </a:r>
            <a:r>
              <a:rPr lang="en-US" sz="1600" kern="0" dirty="0">
                <a:latin typeface="+mj-lt"/>
              </a:rPr>
              <a:t> Statement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600" kern="0" dirty="0">
                <a:latin typeface="+mj-lt"/>
              </a:rPr>
              <a:t>SQL: </a:t>
            </a:r>
            <a:r>
              <a:rPr lang="en-US" sz="1600" b="1" kern="0" dirty="0">
                <a:solidFill>
                  <a:srgbClr val="FF0000"/>
                </a:solidFill>
                <a:latin typeface="+mj-lt"/>
              </a:rPr>
              <a:t>UPDATE/SET</a:t>
            </a:r>
            <a:r>
              <a:rPr lang="en-US" sz="1600" kern="0" dirty="0">
                <a:latin typeface="+mj-lt"/>
              </a:rPr>
              <a:t> Statement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600" kern="0" dirty="0">
                <a:latin typeface="+mj-lt"/>
              </a:rPr>
              <a:t>SQL: </a:t>
            </a:r>
            <a:r>
              <a:rPr lang="en-US" sz="1600" b="1" kern="0" dirty="0">
                <a:solidFill>
                  <a:srgbClr val="FF0000"/>
                </a:solidFill>
                <a:latin typeface="+mj-lt"/>
              </a:rPr>
              <a:t>DELETE</a:t>
            </a:r>
            <a:r>
              <a:rPr lang="en-US" sz="1600" kern="0" dirty="0">
                <a:latin typeface="+mj-lt"/>
              </a:rPr>
              <a:t> Statement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600" kern="0" dirty="0">
                <a:latin typeface="+mj-lt"/>
              </a:rPr>
              <a:t>SQL: </a:t>
            </a:r>
            <a:r>
              <a:rPr lang="en-US" sz="1600" i="1" kern="0" dirty="0">
                <a:solidFill>
                  <a:srgbClr val="FF0000"/>
                </a:solidFill>
                <a:latin typeface="+mj-lt"/>
              </a:rPr>
              <a:t>Joining and Keys (Inner Join)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600" kern="0" dirty="0">
                <a:latin typeface="+mj-lt"/>
              </a:rPr>
              <a:t>SQL:</a:t>
            </a:r>
            <a:r>
              <a:rPr lang="en-US" sz="1600" b="1" kern="0" dirty="0">
                <a:solidFill>
                  <a:srgbClr val="FF0000"/>
                </a:solidFill>
                <a:latin typeface="+mj-lt"/>
              </a:rPr>
              <a:t> LEFT JOIN/ON </a:t>
            </a:r>
            <a:r>
              <a:rPr lang="en-US" sz="1600" i="1" kern="0" dirty="0">
                <a:solidFill>
                  <a:srgbClr val="FF0000"/>
                </a:solidFill>
                <a:latin typeface="+mj-lt"/>
              </a:rPr>
              <a:t>(Outer Join)</a:t>
            </a:r>
            <a:endParaRPr lang="en-US" sz="1600" kern="0" dirty="0">
              <a:latin typeface="+mj-lt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600" kern="0" dirty="0">
                <a:latin typeface="+mj-lt"/>
              </a:rPr>
              <a:t>SQL:</a:t>
            </a:r>
            <a:r>
              <a:rPr lang="en-US" sz="1600" b="1" kern="0" dirty="0">
                <a:latin typeface="+mj-lt"/>
              </a:rPr>
              <a:t> </a:t>
            </a:r>
            <a:r>
              <a:rPr lang="en-US" sz="1600" b="1" kern="0" dirty="0">
                <a:solidFill>
                  <a:srgbClr val="FF0000"/>
                </a:solidFill>
                <a:latin typeface="+mj-lt"/>
              </a:rPr>
              <a:t>GROUP BY </a:t>
            </a:r>
            <a:r>
              <a:rPr lang="en-US" sz="1600" kern="0" dirty="0">
                <a:latin typeface="+mj-lt"/>
              </a:rPr>
              <a:t>&amp;</a:t>
            </a:r>
            <a:r>
              <a:rPr lang="en-US" sz="1600" b="1" kern="0" dirty="0">
                <a:solidFill>
                  <a:srgbClr val="FF0000"/>
                </a:solidFill>
                <a:latin typeface="+mj-lt"/>
              </a:rPr>
              <a:t> HAVING</a:t>
            </a:r>
            <a:endParaRPr lang="en-US" sz="1600" kern="0" dirty="0">
              <a:latin typeface="+mj-lt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600" kern="0" dirty="0">
                <a:latin typeface="+mj-lt"/>
              </a:rPr>
              <a:t>SQL:</a:t>
            </a:r>
            <a:r>
              <a:rPr lang="en-US" sz="1600" b="1" kern="0" dirty="0">
                <a:latin typeface="+mj-lt"/>
              </a:rPr>
              <a:t> </a:t>
            </a:r>
            <a:r>
              <a:rPr lang="en-US" sz="1600" b="1" kern="0" dirty="0">
                <a:solidFill>
                  <a:srgbClr val="FF0000"/>
                </a:solidFill>
                <a:latin typeface="+mj-lt"/>
              </a:rPr>
              <a:t>FUNCTIONS</a:t>
            </a:r>
            <a:endParaRPr lang="en-US" sz="1600" kern="0" dirty="0">
              <a:latin typeface="+mj-lt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600" kern="0" dirty="0">
                <a:latin typeface="+mj-lt"/>
              </a:rPr>
              <a:t>SQL:</a:t>
            </a:r>
            <a:r>
              <a:rPr lang="en-US" sz="1600" b="1" kern="0" dirty="0">
                <a:latin typeface="+mj-lt"/>
              </a:rPr>
              <a:t> </a:t>
            </a:r>
            <a:r>
              <a:rPr lang="en-US" sz="1600" b="1" kern="0" dirty="0">
                <a:solidFill>
                  <a:srgbClr val="FF0000"/>
                </a:solidFill>
                <a:latin typeface="+mj-lt"/>
              </a:rPr>
              <a:t>CREATE</a:t>
            </a:r>
            <a:r>
              <a:rPr lang="en-US" sz="1600" kern="0" dirty="0">
                <a:latin typeface="+mj-lt"/>
              </a:rPr>
              <a:t> Database, Table, and Index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600" kern="0" dirty="0">
                <a:latin typeface="+mj-lt"/>
              </a:rPr>
              <a:t>SQL:</a:t>
            </a:r>
            <a:r>
              <a:rPr lang="en-US" sz="1600" b="1" kern="0" dirty="0">
                <a:latin typeface="+mj-lt"/>
              </a:rPr>
              <a:t> </a:t>
            </a:r>
            <a:r>
              <a:rPr lang="en-US" sz="1600" b="1" kern="0" dirty="0">
                <a:solidFill>
                  <a:srgbClr val="FF0000"/>
                </a:solidFill>
                <a:latin typeface="+mj-lt"/>
              </a:rPr>
              <a:t>DROP</a:t>
            </a:r>
            <a:r>
              <a:rPr lang="en-US" sz="1600" kern="0" dirty="0">
                <a:latin typeface="+mj-lt"/>
              </a:rPr>
              <a:t> Index, Table and Database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600" kern="0" dirty="0">
                <a:latin typeface="+mj-lt"/>
              </a:rPr>
              <a:t>SQL:</a:t>
            </a:r>
            <a:r>
              <a:rPr lang="en-US" sz="1600" b="1" kern="0" dirty="0">
                <a:latin typeface="+mj-lt"/>
              </a:rPr>
              <a:t> </a:t>
            </a:r>
            <a:r>
              <a:rPr lang="en-US" sz="1600" b="1" kern="0" dirty="0">
                <a:solidFill>
                  <a:srgbClr val="FF0000"/>
                </a:solidFill>
                <a:latin typeface="+mj-lt"/>
              </a:rPr>
              <a:t>ALTER</a:t>
            </a:r>
            <a:r>
              <a:rPr lang="en-US" sz="1600" kern="0" dirty="0">
                <a:latin typeface="+mj-lt"/>
              </a:rPr>
              <a:t> Table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5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78169"/>
            <a:ext cx="5232400" cy="4947994"/>
          </a:xfrm>
        </p:spPr>
        <p:txBody>
          <a:bodyPr/>
          <a:lstStyle/>
          <a:p>
            <a:r>
              <a:rPr lang="en-US" sz="2000" dirty="0"/>
              <a:t>A network is a series of points or nodes interconnected by communication paths. </a:t>
            </a:r>
          </a:p>
          <a:p>
            <a:r>
              <a:rPr lang="en-US" sz="2000" dirty="0" smtClean="0"/>
              <a:t>General </a:t>
            </a:r>
            <a:r>
              <a:rPr lang="en-US" sz="2000" dirty="0"/>
              <a:t>configurations of networks is called Topology of network.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most common </a:t>
            </a:r>
            <a:r>
              <a:rPr lang="en-US" sz="2000" dirty="0" smtClean="0"/>
              <a:t>topologies:</a:t>
            </a:r>
          </a:p>
          <a:p>
            <a:pPr lvl="1"/>
            <a:r>
              <a:rPr lang="en-US" sz="2000" dirty="0" smtClean="0"/>
              <a:t>Bus</a:t>
            </a:r>
          </a:p>
          <a:p>
            <a:pPr lvl="1"/>
            <a:r>
              <a:rPr lang="en-US" sz="2000" dirty="0" smtClean="0"/>
              <a:t>Star</a:t>
            </a:r>
          </a:p>
          <a:p>
            <a:pPr lvl="1"/>
            <a:r>
              <a:rPr lang="en-US" sz="2000" dirty="0" smtClean="0"/>
              <a:t>Ring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1600" b="1" dirty="0" smtClean="0"/>
              <a:t>Networking Overview  Topology </a:t>
            </a:r>
            <a:r>
              <a:rPr lang="en-US" altLang="en-US" sz="1400" b="0" dirty="0" smtClean="0"/>
              <a:t>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dirty="0"/>
          </a:p>
        </p:txBody>
      </p:sp>
      <p:pic>
        <p:nvPicPr>
          <p:cNvPr id="3074" name="Picture 2" descr="http://www.conceptdraw.com/How-To-Guide/picture/Common-network-topologi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" t="9788" r="64236" b="4115"/>
          <a:stretch/>
        </p:blipFill>
        <p:spPr bwMode="auto">
          <a:xfrm>
            <a:off x="6045200" y="762000"/>
            <a:ext cx="2850186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19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152939"/>
            <a:ext cx="8534400" cy="49732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800" dirty="0" smtClean="0"/>
              <a:t>The </a:t>
            </a:r>
            <a:r>
              <a:rPr lang="en-US" altLang="en-US" sz="1800" b="1" dirty="0" smtClean="0"/>
              <a:t>SELECT</a:t>
            </a:r>
            <a:r>
              <a:rPr lang="en-US" altLang="en-US" sz="1800" dirty="0" smtClean="0"/>
              <a:t> statement is used to select data from a table. The tabular result is stored in a result table.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800" dirty="0" smtClean="0"/>
              <a:t>Syntax: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800" dirty="0" smtClean="0"/>
              <a:t>Examples:</a:t>
            </a:r>
            <a:br>
              <a:rPr lang="en-US" altLang="en-US" sz="1800" dirty="0" smtClean="0"/>
            </a:br>
            <a:endParaRPr lang="en-US" altLang="en-US" sz="1800" dirty="0" smtClean="0"/>
          </a:p>
          <a:p>
            <a:pPr marL="609600" indent="-60960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en-US" sz="1800" dirty="0" smtClean="0"/>
              <a:t>	</a:t>
            </a:r>
            <a:r>
              <a:rPr lang="en-US" altLang="en-US" sz="1800" b="1" dirty="0" smtClean="0"/>
              <a:t>SELECT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*</a:t>
            </a:r>
            <a:r>
              <a:rPr lang="en-US" altLang="en-US" sz="1800" b="1" dirty="0" smtClean="0"/>
              <a:t> FROM </a:t>
            </a:r>
            <a:r>
              <a:rPr lang="en-US" altLang="en-US" sz="1800" b="1" dirty="0" err="1" smtClean="0"/>
              <a:t>pat_info</a:t>
            </a:r>
            <a:endParaRPr lang="en-US" altLang="en-US" sz="1800" b="1" dirty="0" smtClean="0"/>
          </a:p>
          <a:p>
            <a:pPr marL="609600" indent="-60960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en-US" sz="1800" dirty="0" smtClean="0"/>
              <a:t>	</a:t>
            </a:r>
            <a:r>
              <a:rPr lang="en-US" altLang="en-US" sz="1800" b="1" dirty="0" smtClean="0"/>
              <a:t>SELECT </a:t>
            </a:r>
            <a:r>
              <a:rPr lang="en-US" altLang="en-US" sz="1800" b="1" dirty="0" err="1" smtClean="0"/>
              <a:t>P_FirstName</a:t>
            </a:r>
            <a:r>
              <a:rPr lang="en-US" altLang="en-US" sz="1800" b="1" dirty="0" smtClean="0"/>
              <a:t> FROM </a:t>
            </a:r>
            <a:r>
              <a:rPr lang="en-US" altLang="en-US" sz="1800" b="1" dirty="0" err="1" smtClean="0"/>
              <a:t>pat_info</a:t>
            </a:r>
            <a:endParaRPr lang="en-US" altLang="en-US" b="1" dirty="0" smtClean="0"/>
          </a:p>
          <a:p>
            <a:pPr marL="609600" indent="-60960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en-US" sz="1800" b="1" dirty="0"/>
              <a:t>	</a:t>
            </a:r>
            <a:r>
              <a:rPr lang="en-US" altLang="en-US" sz="1800" b="1" dirty="0" smtClean="0"/>
              <a:t>SELECT </a:t>
            </a:r>
            <a:r>
              <a:rPr lang="en-US" altLang="en-US" sz="1800" b="1" dirty="0" err="1" smtClean="0"/>
              <a:t>P_FirstName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P_LastName</a:t>
            </a:r>
            <a:r>
              <a:rPr lang="en-US" altLang="en-US" sz="1800" b="1" dirty="0" smtClean="0"/>
              <a:t> FROM </a:t>
            </a:r>
            <a:r>
              <a:rPr lang="en-US" altLang="en-US" sz="1800" b="1" dirty="0" err="1" smtClean="0"/>
              <a:t>pat_info</a:t>
            </a:r>
            <a:endParaRPr lang="en-US" altLang="en-US" sz="1800" b="1" dirty="0" smtClean="0"/>
          </a:p>
          <a:p>
            <a:pPr marL="609600" indent="-60960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en-US" sz="1800" b="1" dirty="0" smtClean="0"/>
              <a:t>	SELECT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DISTINCT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city_id</a:t>
            </a:r>
            <a:r>
              <a:rPr lang="en-US" altLang="en-US" sz="1800" b="1" dirty="0" smtClean="0"/>
              <a:t> FROM </a:t>
            </a:r>
            <a:r>
              <a:rPr lang="en-US" altLang="en-US" sz="1800" b="1" dirty="0" err="1" smtClean="0"/>
              <a:t>pat_info</a:t>
            </a:r>
            <a:endParaRPr lang="en-US" altLang="en-US" sz="1800" b="1" dirty="0" smtClean="0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/>
              <a:t>Database Overview  SQL Language </a:t>
            </a:r>
            <a:r>
              <a:rPr lang="en-US" altLang="en-US" sz="1800" b="0" dirty="0" smtClean="0"/>
              <a:t>(</a:t>
            </a:r>
            <a:r>
              <a:rPr lang="en-US" altLang="en-US" sz="1800" b="0" dirty="0"/>
              <a:t>cont.)</a:t>
            </a:r>
            <a:r>
              <a:rPr lang="en-US" altLang="en-US" sz="2000" dirty="0"/>
              <a:t>  </a:t>
            </a:r>
            <a:r>
              <a:rPr lang="en-US" altLang="en-US" sz="2000" dirty="0">
                <a:solidFill>
                  <a:srgbClr val="FF0000"/>
                </a:solidFill>
              </a:rPr>
              <a:t>SELECT</a:t>
            </a:r>
            <a:r>
              <a:rPr lang="en-US" altLang="en-US" sz="2000" dirty="0"/>
              <a:t> Statement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990599" y="2438400"/>
            <a:ext cx="7782339" cy="533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FF0000"/>
                </a:solidFill>
                <a:latin typeface="Courier New" pitchFamily="49" charset="0"/>
              </a:rPr>
              <a:t>SELECT </a:t>
            </a:r>
            <a:r>
              <a:rPr lang="en-US" altLang="en-US" sz="2000" b="1" dirty="0" err="1">
                <a:solidFill>
                  <a:schemeClr val="accent2"/>
                </a:solidFill>
                <a:latin typeface="Courier New" pitchFamily="49" charset="0"/>
              </a:rPr>
              <a:t>column_name</a:t>
            </a:r>
            <a:r>
              <a:rPr lang="en-US" altLang="en-US" sz="2000" b="1" dirty="0">
                <a:solidFill>
                  <a:schemeClr val="accent2"/>
                </a:solidFill>
                <a:latin typeface="Courier New" pitchFamily="49" charset="0"/>
              </a:rPr>
              <a:t>(s)</a:t>
            </a:r>
            <a:r>
              <a:rPr lang="en-US" altLang="en-US" sz="2000" b="1" dirty="0">
                <a:solidFill>
                  <a:srgbClr val="FF0000"/>
                </a:solidFill>
                <a:latin typeface="Courier New" pitchFamily="49" charset="0"/>
              </a:rPr>
              <a:t> FROM </a:t>
            </a:r>
            <a:r>
              <a:rPr lang="en-US" altLang="en-US" sz="2000" b="1" dirty="0" err="1">
                <a:solidFill>
                  <a:schemeClr val="accent2"/>
                </a:solidFill>
                <a:latin typeface="Courier New" pitchFamily="49" charset="0"/>
              </a:rPr>
              <a:t>table_name</a:t>
            </a:r>
            <a:endParaRPr lang="en-US" altLang="en-US" sz="2000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2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152939"/>
            <a:ext cx="8534400" cy="49732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80000"/>
              </a:lnSpc>
            </a:pPr>
            <a:r>
              <a:rPr lang="en-US" altLang="en-US" dirty="0"/>
              <a:t>To conditionally select data from a table, a </a:t>
            </a:r>
            <a:r>
              <a:rPr lang="en-US" altLang="en-US" b="1" dirty="0"/>
              <a:t>WHERE</a:t>
            </a:r>
            <a:r>
              <a:rPr lang="en-US" altLang="en-US" dirty="0"/>
              <a:t> clause can be added to the SELECT statement.</a:t>
            </a:r>
            <a:endParaRPr lang="en-US" altLang="en-US" sz="18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800" dirty="0" smtClean="0"/>
              <a:t>Syntax:</a:t>
            </a:r>
            <a:br>
              <a:rPr lang="en-US" altLang="en-US" sz="1800" dirty="0" smtClean="0"/>
            </a:br>
            <a:endParaRPr lang="en-US" altLang="en-US" sz="18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800" dirty="0" smtClean="0"/>
              <a:t>Examples:</a:t>
            </a:r>
            <a:br>
              <a:rPr lang="en-US" altLang="en-US" sz="1800" dirty="0" smtClean="0"/>
            </a:br>
            <a:endParaRPr lang="en-US" altLang="en-US" sz="1800" dirty="0" smtClean="0"/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altLang="en-US" sz="1800" dirty="0" smtClean="0"/>
              <a:t>	</a:t>
            </a:r>
            <a:r>
              <a:rPr lang="en-US" altLang="en-US" b="1" dirty="0"/>
              <a:t>SELECT * FROM </a:t>
            </a:r>
            <a:r>
              <a:rPr lang="en-US" altLang="en-US" b="1" dirty="0" err="1"/>
              <a:t>pat_info</a:t>
            </a:r>
            <a:r>
              <a:rPr lang="en-US" altLang="en-US" b="1" dirty="0"/>
              <a:t> WHERE </a:t>
            </a:r>
            <a:r>
              <a:rPr lang="en-US" altLang="en-US" b="1" dirty="0" err="1"/>
              <a:t>P_FirstName</a:t>
            </a:r>
            <a:r>
              <a:rPr lang="en-US" altLang="en-US" b="1" dirty="0"/>
              <a:t>='Mike'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altLang="en-US" dirty="0"/>
              <a:t>	</a:t>
            </a:r>
            <a:r>
              <a:rPr lang="en-US" altLang="en-US" b="1" dirty="0" smtClean="0"/>
              <a:t>SELECT </a:t>
            </a:r>
            <a:r>
              <a:rPr lang="en-US" altLang="en-US" b="1" dirty="0"/>
              <a:t>* FROM </a:t>
            </a:r>
            <a:r>
              <a:rPr lang="en-US" altLang="en-US" b="1" dirty="0" err="1"/>
              <a:t>pat_info</a:t>
            </a:r>
            <a:r>
              <a:rPr lang="en-US" altLang="en-US" b="1" dirty="0"/>
              <a:t> WHERE </a:t>
            </a:r>
            <a:r>
              <a:rPr lang="en-US" altLang="en-US" b="1" dirty="0" err="1"/>
              <a:t>P_id</a:t>
            </a:r>
            <a:r>
              <a:rPr lang="en-US" altLang="en-US" b="1" dirty="0"/>
              <a:t>&lt;6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altLang="en-US" b="1" dirty="0"/>
              <a:t>	SELECT * FROM </a:t>
            </a:r>
            <a:r>
              <a:rPr lang="en-US" altLang="en-US" b="1" dirty="0" err="1"/>
              <a:t>pat_info</a:t>
            </a:r>
            <a:r>
              <a:rPr lang="en-US" altLang="en-US" b="1" dirty="0"/>
              <a:t> WHERE </a:t>
            </a:r>
            <a:r>
              <a:rPr lang="en-US" altLang="en-US" b="1" dirty="0" err="1"/>
              <a:t>P_id</a:t>
            </a:r>
            <a:r>
              <a:rPr lang="en-US" altLang="en-US" b="1" dirty="0"/>
              <a:t>&lt;6 </a:t>
            </a:r>
            <a:r>
              <a:rPr lang="en-US" altLang="en-US" b="1" dirty="0">
                <a:solidFill>
                  <a:srgbClr val="FF0000"/>
                </a:solidFill>
              </a:rPr>
              <a:t>LIMIT</a:t>
            </a:r>
            <a:r>
              <a:rPr lang="en-US" altLang="en-US" b="1" dirty="0"/>
              <a:t> </a:t>
            </a:r>
            <a:r>
              <a:rPr lang="en-US" altLang="en-US" b="1" dirty="0" smtClean="0"/>
              <a:t>2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altLang="en-US" b="1" dirty="0"/>
              <a:t>	</a:t>
            </a:r>
            <a:r>
              <a:rPr lang="en-US" altLang="en-US" b="1" dirty="0" smtClean="0"/>
              <a:t>SELECT </a:t>
            </a:r>
            <a:r>
              <a:rPr lang="en-US" altLang="en-US" b="1" dirty="0"/>
              <a:t>* FROM </a:t>
            </a:r>
            <a:r>
              <a:rPr lang="en-US" altLang="en-US" b="1" dirty="0" err="1"/>
              <a:t>pat_info</a:t>
            </a:r>
            <a:r>
              <a:rPr lang="en-US" altLang="en-US" b="1" dirty="0"/>
              <a:t> WHERE </a:t>
            </a:r>
            <a:r>
              <a:rPr lang="en-US" altLang="en-US" b="1" dirty="0" err="1"/>
              <a:t>P_id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BETWEEN</a:t>
            </a:r>
            <a:r>
              <a:rPr lang="en-US" altLang="en-US" b="1" dirty="0"/>
              <a:t> 6 </a:t>
            </a:r>
            <a:r>
              <a:rPr lang="en-US" altLang="en-US" b="1" dirty="0">
                <a:solidFill>
                  <a:srgbClr val="FF0000"/>
                </a:solidFill>
              </a:rPr>
              <a:t>AND</a:t>
            </a:r>
            <a:r>
              <a:rPr lang="en-US" altLang="en-US" b="1" dirty="0"/>
              <a:t> 9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altLang="en-US" b="1" dirty="0"/>
              <a:t>	SELECT * FROM </a:t>
            </a:r>
            <a:r>
              <a:rPr lang="en-US" altLang="en-US" b="1" dirty="0" err="1"/>
              <a:t>pat_info</a:t>
            </a:r>
            <a:r>
              <a:rPr lang="en-US" altLang="en-US" b="1" dirty="0"/>
              <a:t> WHERE </a:t>
            </a:r>
            <a:r>
              <a:rPr lang="en-US" altLang="en-US" b="1" dirty="0" err="1"/>
              <a:t>P_FirstName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LIKE</a:t>
            </a:r>
            <a:r>
              <a:rPr lang="en-US" altLang="en-US" b="1" dirty="0"/>
              <a:t> 'h</a:t>
            </a:r>
            <a:r>
              <a:rPr lang="en-US" altLang="en-US" b="1" dirty="0" smtClean="0"/>
              <a:t>%'</a:t>
            </a:r>
            <a:endParaRPr lang="en-US" altLang="en-US" b="1" dirty="0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/>
              <a:t>Database Overview  SQL </a:t>
            </a:r>
            <a:r>
              <a:rPr lang="en-US" altLang="en-US" sz="2000" dirty="0" smtClean="0"/>
              <a:t>Language </a:t>
            </a:r>
            <a:r>
              <a:rPr lang="en-US" altLang="en-US" sz="2000" dirty="0"/>
              <a:t> </a:t>
            </a:r>
            <a:r>
              <a:rPr lang="en-US" altLang="en-US" sz="2000" dirty="0">
                <a:solidFill>
                  <a:srgbClr val="FF0000"/>
                </a:solidFill>
              </a:rPr>
              <a:t>WHERE </a:t>
            </a:r>
            <a:r>
              <a:rPr lang="en-US" altLang="en-US" sz="2000" dirty="0" smtClean="0"/>
              <a:t>Statement</a:t>
            </a:r>
            <a:endParaRPr lang="en-US" altLang="en-US" sz="2000" dirty="0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990599" y="2438400"/>
            <a:ext cx="7782339" cy="8348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FF0000"/>
                </a:solidFill>
                <a:latin typeface="Courier New" pitchFamily="49" charset="0"/>
              </a:rPr>
              <a:t>SELECT </a:t>
            </a:r>
            <a:r>
              <a:rPr lang="en-US" altLang="en-US" sz="2000" b="1" dirty="0">
                <a:solidFill>
                  <a:schemeClr val="accent2"/>
                </a:solidFill>
                <a:latin typeface="Courier New" pitchFamily="49" charset="0"/>
              </a:rPr>
              <a:t>column</a:t>
            </a:r>
            <a:r>
              <a:rPr lang="en-US" altLang="en-US" sz="2000" b="1" dirty="0">
                <a:solidFill>
                  <a:srgbClr val="FF0000"/>
                </a:solidFill>
                <a:latin typeface="Courier New" pitchFamily="49" charset="0"/>
              </a:rPr>
              <a:t> FROM </a:t>
            </a:r>
            <a:r>
              <a:rPr lang="en-US" altLang="en-US" sz="2000" b="1" dirty="0">
                <a:solidFill>
                  <a:schemeClr val="accent2"/>
                </a:solidFill>
                <a:latin typeface="Courier New" pitchFamily="49" charset="0"/>
              </a:rPr>
              <a:t>table</a:t>
            </a:r>
            <a:r>
              <a:rPr lang="en-US" altLang="en-US" sz="20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endParaRPr lang="en-US" altLang="en-US" sz="20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algn="ctr"/>
            <a:r>
              <a:rPr lang="en-US" altLang="en-US" sz="2000" b="1" dirty="0" smtClean="0">
                <a:solidFill>
                  <a:srgbClr val="FF0000"/>
                </a:solidFill>
                <a:latin typeface="Courier New" pitchFamily="49" charset="0"/>
              </a:rPr>
              <a:t>WHERE </a:t>
            </a:r>
            <a:r>
              <a:rPr lang="en-US" altLang="en-US" sz="2000" b="1" dirty="0">
                <a:solidFill>
                  <a:schemeClr val="accent2"/>
                </a:solidFill>
                <a:latin typeface="Courier New" pitchFamily="49" charset="0"/>
              </a:rPr>
              <a:t>column</a:t>
            </a:r>
            <a:r>
              <a:rPr lang="en-US" altLang="en-US" sz="20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en-US" sz="2000" b="1" i="1" dirty="0">
                <a:solidFill>
                  <a:schemeClr val="hlink"/>
                </a:solidFill>
                <a:latin typeface="Courier New" pitchFamily="49" charset="0"/>
              </a:rPr>
              <a:t>operator</a:t>
            </a:r>
            <a:r>
              <a:rPr lang="en-US" altLang="en-US" sz="20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en-US" sz="2000" b="1" dirty="0">
                <a:solidFill>
                  <a:schemeClr val="accent2"/>
                </a:solidFill>
                <a:latin typeface="Courier New" pitchFamily="49" charset="0"/>
              </a:rPr>
              <a:t>value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3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152939"/>
            <a:ext cx="8534400" cy="49732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80000"/>
              </a:lnSpc>
            </a:pPr>
            <a:r>
              <a:rPr lang="en-US" altLang="en-US" b="1" dirty="0"/>
              <a:t>AND &amp; OR </a:t>
            </a:r>
            <a:r>
              <a:rPr lang="en-US" altLang="en-US" dirty="0"/>
              <a:t>join two or more conditions in a WHERE clause. The AND operator displays a row if ALL conditions listed are true. The OR operator displays a row if ANY of the conditions listed are true.</a:t>
            </a:r>
            <a:endParaRPr lang="en-US" altLang="en-US" sz="18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800" dirty="0" smtClean="0"/>
              <a:t>Syntax:</a:t>
            </a:r>
            <a:br>
              <a:rPr lang="en-US" altLang="en-US" sz="1800" dirty="0" smtClean="0"/>
            </a:br>
            <a:endParaRPr lang="en-US" altLang="en-US" sz="18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800" dirty="0" smtClean="0"/>
              <a:t>Examples:</a:t>
            </a:r>
            <a:br>
              <a:rPr lang="en-US" altLang="en-US" sz="1800" dirty="0" smtClean="0"/>
            </a:br>
            <a:endParaRPr lang="en-US" altLang="en-US" sz="1800" dirty="0" smtClean="0"/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altLang="en-US" sz="1800" dirty="0" smtClean="0"/>
              <a:t>	</a:t>
            </a:r>
            <a:r>
              <a:rPr lang="en-US" altLang="en-US" b="1" dirty="0"/>
              <a:t>SELECT * FROM </a:t>
            </a:r>
            <a:r>
              <a:rPr lang="en-US" altLang="en-US" b="1" dirty="0" err="1"/>
              <a:t>pat_info</a:t>
            </a:r>
            <a:r>
              <a:rPr lang="en-US" altLang="en-US" b="1" dirty="0"/>
              <a:t> WHERE </a:t>
            </a:r>
            <a:r>
              <a:rPr lang="en-US" altLang="en-US" b="1" dirty="0" err="1"/>
              <a:t>P_id</a:t>
            </a:r>
            <a:r>
              <a:rPr lang="en-US" altLang="en-US" b="1" dirty="0"/>
              <a:t>&gt;6 </a:t>
            </a:r>
            <a:r>
              <a:rPr lang="en-US" altLang="en-US" b="1" dirty="0">
                <a:solidFill>
                  <a:srgbClr val="FF0000"/>
                </a:solidFill>
              </a:rPr>
              <a:t>AND</a:t>
            </a:r>
            <a:r>
              <a:rPr lang="en-US" altLang="en-US" b="1" dirty="0"/>
              <a:t> </a:t>
            </a:r>
            <a:r>
              <a:rPr lang="en-US" altLang="en-US" b="1" dirty="0" err="1"/>
              <a:t>City_id</a:t>
            </a:r>
            <a:r>
              <a:rPr lang="en-US" altLang="en-US" b="1" dirty="0"/>
              <a:t>=4</a:t>
            </a:r>
            <a:br>
              <a:rPr lang="en-US" altLang="en-US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>SELECT * FROM </a:t>
            </a:r>
            <a:r>
              <a:rPr lang="en-US" altLang="en-US" b="1" dirty="0" err="1"/>
              <a:t>pat_info</a:t>
            </a:r>
            <a:r>
              <a:rPr lang="en-US" altLang="en-US" b="1" dirty="0"/>
              <a:t> WHERE </a:t>
            </a:r>
            <a:r>
              <a:rPr lang="en-US" altLang="en-US" b="1" dirty="0" err="1"/>
              <a:t>City_id</a:t>
            </a:r>
            <a:r>
              <a:rPr lang="en-US" altLang="en-US" b="1" dirty="0"/>
              <a:t>=3 </a:t>
            </a:r>
            <a:r>
              <a:rPr lang="en-US" altLang="en-US" b="1" dirty="0">
                <a:solidFill>
                  <a:srgbClr val="FF0000"/>
                </a:solidFill>
              </a:rPr>
              <a:t>OR</a:t>
            </a:r>
            <a:r>
              <a:rPr lang="en-US" altLang="en-US" b="1" dirty="0"/>
              <a:t> </a:t>
            </a:r>
            <a:r>
              <a:rPr lang="en-US" altLang="en-US" b="1" dirty="0" err="1"/>
              <a:t>City_id</a:t>
            </a:r>
            <a:r>
              <a:rPr lang="en-US" altLang="en-US" b="1" dirty="0"/>
              <a:t>=4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altLang="en-US" b="1" dirty="0" smtClean="0"/>
              <a:t>	SELECT </a:t>
            </a:r>
            <a:r>
              <a:rPr lang="en-US" altLang="en-US" b="1" dirty="0"/>
              <a:t>* FROM </a:t>
            </a:r>
            <a:r>
              <a:rPr lang="en-US" altLang="en-US" b="1" dirty="0" err="1"/>
              <a:t>pat_info</a:t>
            </a:r>
            <a:r>
              <a:rPr lang="en-US" altLang="en-US" b="1" dirty="0"/>
              <a:t> WHERE </a:t>
            </a:r>
            <a:r>
              <a:rPr lang="en-US" altLang="en-US" b="1" dirty="0" err="1"/>
              <a:t>P_FirstName</a:t>
            </a:r>
            <a:r>
              <a:rPr lang="en-US" altLang="en-US" b="1" dirty="0"/>
              <a:t> </a:t>
            </a:r>
            <a:br>
              <a:rPr lang="en-US" altLang="en-US" b="1" dirty="0"/>
            </a:br>
            <a:r>
              <a:rPr lang="en-US" altLang="en-US" b="1" dirty="0">
                <a:solidFill>
                  <a:srgbClr val="FF0000"/>
                </a:solidFill>
              </a:rPr>
              <a:t>IN</a:t>
            </a:r>
            <a:r>
              <a:rPr lang="en-US" altLang="en-US" b="1" dirty="0"/>
              <a:t> ('Sara', '</a:t>
            </a:r>
            <a:r>
              <a:rPr lang="en-US" altLang="en-US" b="1" dirty="0" err="1"/>
              <a:t>Uve</a:t>
            </a:r>
            <a:r>
              <a:rPr lang="en-US" altLang="en-US" b="1" dirty="0"/>
              <a:t>', 'John</a:t>
            </a:r>
            <a:r>
              <a:rPr lang="en-US" altLang="en-US" b="1" dirty="0" smtClean="0"/>
              <a:t>')</a:t>
            </a:r>
            <a:endParaRPr lang="en-US" altLang="en-US" b="1" dirty="0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/>
              <a:t>Database Overview  SQL </a:t>
            </a:r>
            <a:r>
              <a:rPr lang="en-US" altLang="en-US" sz="2000" dirty="0" smtClean="0"/>
              <a:t>Language </a:t>
            </a:r>
            <a:r>
              <a:rPr lang="en-US" altLang="en-US" sz="2000" dirty="0"/>
              <a:t> </a:t>
            </a:r>
            <a:r>
              <a:rPr lang="en-US" altLang="en-US" sz="2000" dirty="0">
                <a:solidFill>
                  <a:srgbClr val="FF0000"/>
                </a:solidFill>
              </a:rPr>
              <a:t>AND/OR/IN </a:t>
            </a:r>
            <a:r>
              <a:rPr lang="en-US" altLang="en-US" sz="2000" dirty="0"/>
              <a:t>Clause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990599" y="2610676"/>
            <a:ext cx="7782339" cy="8348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b="1" dirty="0">
                <a:solidFill>
                  <a:srgbClr val="FF0000"/>
                </a:solidFill>
                <a:latin typeface="Courier New" pitchFamily="49" charset="0"/>
              </a:rPr>
              <a:t>SELECT </a:t>
            </a:r>
            <a:r>
              <a:rPr lang="en-US" altLang="en-US" sz="1800" b="1" dirty="0">
                <a:solidFill>
                  <a:schemeClr val="accent2"/>
                </a:solidFill>
                <a:latin typeface="Courier New" pitchFamily="49" charset="0"/>
              </a:rPr>
              <a:t>column</a:t>
            </a:r>
            <a:r>
              <a:rPr lang="en-US" altLang="en-US" sz="1800" b="1" dirty="0">
                <a:solidFill>
                  <a:srgbClr val="FF0000"/>
                </a:solidFill>
                <a:latin typeface="Courier New" pitchFamily="49" charset="0"/>
              </a:rPr>
              <a:t> FROM </a:t>
            </a:r>
            <a:r>
              <a:rPr lang="en-US" altLang="en-US" sz="1800" b="1" dirty="0">
                <a:solidFill>
                  <a:schemeClr val="accent2"/>
                </a:solidFill>
                <a:latin typeface="Courier New" pitchFamily="49" charset="0"/>
              </a:rPr>
              <a:t>table</a:t>
            </a:r>
            <a:r>
              <a:rPr lang="en-US" altLang="en-US" sz="1800" b="1" dirty="0">
                <a:solidFill>
                  <a:srgbClr val="FF0000"/>
                </a:solidFill>
                <a:latin typeface="Courier New" pitchFamily="49" charset="0"/>
              </a:rPr>
              <a:t> WHERE </a:t>
            </a:r>
            <a:r>
              <a:rPr lang="en-US" altLang="en-US" sz="1800" b="1" dirty="0">
                <a:solidFill>
                  <a:schemeClr val="accent2"/>
                </a:solidFill>
                <a:latin typeface="Courier New" pitchFamily="49" charset="0"/>
              </a:rPr>
              <a:t>column</a:t>
            </a:r>
            <a:r>
              <a:rPr lang="en-US" altLang="en-US" sz="18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en-US" sz="1800" b="1" i="1" dirty="0">
                <a:solidFill>
                  <a:schemeClr val="hlink"/>
                </a:solidFill>
                <a:latin typeface="Courier New" pitchFamily="49" charset="0"/>
              </a:rPr>
              <a:t>operator</a:t>
            </a:r>
            <a:r>
              <a:rPr lang="en-US" altLang="en-US" sz="18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chemeClr val="accent2"/>
                </a:solidFill>
                <a:latin typeface="Courier New" pitchFamily="49" charset="0"/>
              </a:rPr>
              <a:t>value</a:t>
            </a:r>
            <a:br>
              <a:rPr lang="en-US" altLang="en-US" sz="1800" b="1" dirty="0">
                <a:solidFill>
                  <a:schemeClr val="accent2"/>
                </a:solidFill>
                <a:latin typeface="Courier New" pitchFamily="49" charset="0"/>
              </a:rPr>
            </a:br>
            <a:r>
              <a:rPr lang="en-US" altLang="en-US" sz="1800" b="1" dirty="0">
                <a:solidFill>
                  <a:srgbClr val="FF0000"/>
                </a:solidFill>
                <a:latin typeface="Courier New" pitchFamily="49" charset="0"/>
              </a:rPr>
              <a:t>AND</a:t>
            </a:r>
            <a:r>
              <a:rPr lang="en-US" altLang="en-US" sz="1800" b="1" dirty="0">
                <a:solidFill>
                  <a:schemeClr val="accent2"/>
                </a:solidFill>
                <a:latin typeface="Courier New" pitchFamily="49" charset="0"/>
              </a:rPr>
              <a:t> column</a:t>
            </a:r>
            <a:r>
              <a:rPr lang="en-US" altLang="en-US" sz="18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en-US" sz="1800" b="1" i="1" dirty="0">
                <a:solidFill>
                  <a:schemeClr val="hlink"/>
                </a:solidFill>
                <a:latin typeface="Courier New" pitchFamily="49" charset="0"/>
              </a:rPr>
              <a:t>operator</a:t>
            </a:r>
            <a:r>
              <a:rPr lang="en-US" altLang="en-US" sz="18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chemeClr val="accent2"/>
                </a:solidFill>
                <a:latin typeface="Courier New" pitchFamily="49" charset="0"/>
              </a:rPr>
              <a:t>value </a:t>
            </a:r>
            <a:r>
              <a:rPr lang="en-US" altLang="en-US" sz="1800" b="1" dirty="0">
                <a:solidFill>
                  <a:srgbClr val="FF0000"/>
                </a:solidFill>
                <a:latin typeface="Courier New" pitchFamily="49" charset="0"/>
              </a:rPr>
              <a:t>OR</a:t>
            </a:r>
            <a:r>
              <a:rPr lang="en-US" altLang="en-US" sz="1800" b="1" dirty="0">
                <a:solidFill>
                  <a:schemeClr val="accent2"/>
                </a:solidFill>
                <a:latin typeface="Courier New" pitchFamily="49" charset="0"/>
              </a:rPr>
              <a:t> column</a:t>
            </a:r>
            <a:r>
              <a:rPr lang="en-US" altLang="en-US" sz="18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en-US" sz="1800" b="1" i="1" dirty="0">
                <a:solidFill>
                  <a:schemeClr val="hlink"/>
                </a:solidFill>
                <a:latin typeface="Courier New" pitchFamily="49" charset="0"/>
              </a:rPr>
              <a:t>operator</a:t>
            </a:r>
            <a:r>
              <a:rPr lang="en-US" altLang="en-US" sz="18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chemeClr val="accent2"/>
                </a:solidFill>
                <a:latin typeface="Courier New" pitchFamily="49" charset="0"/>
              </a:rPr>
              <a:t>value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7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152939"/>
            <a:ext cx="8534400" cy="49732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80000"/>
              </a:lnSpc>
            </a:pPr>
            <a:r>
              <a:rPr lang="en-US" altLang="en-US" dirty="0"/>
              <a:t>The </a:t>
            </a:r>
            <a:r>
              <a:rPr lang="en-US" altLang="en-US" b="1" dirty="0"/>
              <a:t>ORDER BY</a:t>
            </a:r>
            <a:r>
              <a:rPr lang="en-US" altLang="en-US" dirty="0"/>
              <a:t> clause is used to sort the rows.</a:t>
            </a:r>
            <a:endParaRPr lang="en-US" altLang="en-US" sz="18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800" dirty="0" smtClean="0"/>
              <a:t>Syntax:</a:t>
            </a:r>
            <a:br>
              <a:rPr lang="en-US" altLang="en-US" sz="1800" dirty="0" smtClean="0"/>
            </a:br>
            <a:endParaRPr lang="en-US" altLang="en-US" sz="18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800" dirty="0" smtClean="0"/>
              <a:t>Examples:</a:t>
            </a:r>
            <a:br>
              <a:rPr lang="en-US" altLang="en-US" sz="1800" dirty="0" smtClean="0"/>
            </a:br>
            <a:endParaRPr lang="en-US" altLang="en-US" sz="1800" dirty="0" smtClean="0"/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1800" dirty="0" smtClean="0"/>
              <a:t>	</a:t>
            </a:r>
            <a:r>
              <a:rPr lang="en-US" altLang="en-US" b="1" dirty="0"/>
              <a:t>SELECT * FROM </a:t>
            </a:r>
            <a:r>
              <a:rPr lang="en-US" altLang="en-US" b="1" dirty="0" err="1"/>
              <a:t>pat_info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ORDER BY</a:t>
            </a:r>
            <a:r>
              <a:rPr lang="en-US" altLang="en-US" b="1" dirty="0"/>
              <a:t> </a:t>
            </a:r>
            <a:r>
              <a:rPr lang="en-US" altLang="en-US" b="1" dirty="0" err="1"/>
              <a:t>P_FirstName</a:t>
            </a:r>
            <a:endParaRPr lang="en-US" altLang="en-US" b="1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b="1" dirty="0"/>
              <a:t>	SELECT * FROM </a:t>
            </a:r>
            <a:r>
              <a:rPr lang="en-US" altLang="en-US" b="1" dirty="0" err="1"/>
              <a:t>pat_info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ORDER BY</a:t>
            </a:r>
            <a:r>
              <a:rPr lang="en-US" altLang="en-US" b="1" dirty="0"/>
              <a:t> </a:t>
            </a:r>
            <a:r>
              <a:rPr lang="en-US" altLang="en-US" b="1" dirty="0" err="1"/>
              <a:t>P_FirstName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DESC</a:t>
            </a: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/>
              <a:t>Database Overview  SQL </a:t>
            </a:r>
            <a:r>
              <a:rPr lang="en-US" altLang="en-US" sz="2000" dirty="0" smtClean="0"/>
              <a:t>Language </a:t>
            </a:r>
            <a:r>
              <a:rPr lang="en-US" altLang="en-US" sz="2000" dirty="0"/>
              <a:t> </a:t>
            </a:r>
            <a:r>
              <a:rPr lang="en-US" altLang="en-US" sz="2000" dirty="0">
                <a:solidFill>
                  <a:srgbClr val="FF0000"/>
                </a:solidFill>
              </a:rPr>
              <a:t>ORDER BY  </a:t>
            </a:r>
            <a:r>
              <a:rPr lang="en-US" altLang="en-US" sz="2000" dirty="0"/>
              <a:t>Clause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990599" y="2292628"/>
            <a:ext cx="7782339" cy="8348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b="1" dirty="0">
                <a:solidFill>
                  <a:srgbClr val="FF0000"/>
                </a:solidFill>
                <a:latin typeface="Courier New" pitchFamily="49" charset="0"/>
              </a:rPr>
              <a:t>SELECT </a:t>
            </a:r>
            <a:r>
              <a:rPr lang="en-US" altLang="en-US" sz="1800" b="1" dirty="0">
                <a:solidFill>
                  <a:schemeClr val="accent2"/>
                </a:solidFill>
                <a:latin typeface="Courier New" pitchFamily="49" charset="0"/>
              </a:rPr>
              <a:t>column</a:t>
            </a:r>
            <a:r>
              <a:rPr lang="en-US" altLang="en-US" sz="1800" b="1" dirty="0">
                <a:solidFill>
                  <a:srgbClr val="FF0000"/>
                </a:solidFill>
                <a:latin typeface="Courier New" pitchFamily="49" charset="0"/>
              </a:rPr>
              <a:t> FROM </a:t>
            </a:r>
            <a:r>
              <a:rPr lang="en-US" altLang="en-US" sz="1800" b="1" dirty="0">
                <a:solidFill>
                  <a:schemeClr val="accent2"/>
                </a:solidFill>
                <a:latin typeface="Courier New" pitchFamily="49" charset="0"/>
              </a:rPr>
              <a:t>table </a:t>
            </a:r>
            <a:r>
              <a:rPr lang="en-US" altLang="en-US" sz="1800" b="1" dirty="0">
                <a:solidFill>
                  <a:srgbClr val="FF0000"/>
                </a:solidFill>
                <a:latin typeface="Courier New" pitchFamily="49" charset="0"/>
              </a:rPr>
              <a:t>ORDERED BY </a:t>
            </a:r>
            <a:r>
              <a:rPr lang="en-US" altLang="en-US" sz="1800" b="1" dirty="0">
                <a:solidFill>
                  <a:schemeClr val="accent2"/>
                </a:solidFill>
                <a:latin typeface="Courier New" pitchFamily="49" charset="0"/>
              </a:rPr>
              <a:t>column </a:t>
            </a:r>
            <a:r>
              <a:rPr lang="en-US" altLang="en-US" sz="1800" b="1" dirty="0">
                <a:solidFill>
                  <a:srgbClr val="FF0000"/>
                </a:solidFill>
                <a:latin typeface="Courier New" pitchFamily="49" charset="0"/>
              </a:rPr>
              <a:t>DESC/ASC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1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4663" y="3517900"/>
            <a:ext cx="7772400" cy="546100"/>
          </a:xfrm>
        </p:spPr>
        <p:txBody>
          <a:bodyPr/>
          <a:lstStyle/>
          <a:p>
            <a:r>
              <a:rPr lang="en-US" dirty="0" smtClean="0"/>
              <a:t>Additional Resources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5143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 txBox="1">
            <a:spLocks/>
          </p:cNvSpPr>
          <p:nvPr/>
        </p:nvSpPr>
        <p:spPr>
          <a:xfrm>
            <a:off x="179614" y="637076"/>
            <a:ext cx="8784771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 algn="l" rtl="0" eaLnBrk="1" fontAlgn="base" hangingPunct="1">
              <a:spcBef>
                <a:spcPct val="15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None/>
              <a:defRPr lang="en-US" sz="1600" b="1" kern="1200" smtClean="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-84" charset="-128"/>
                <a:cs typeface="Georgia" panose="02040502050405020303" pitchFamily="18" charset="0"/>
              </a:defRPr>
            </a:lvl1pPr>
            <a:lvl2pPr marL="857250" indent="-393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40000"/>
              <a:buFont typeface="Symbol" pitchFamily="-84" charset="2"/>
              <a:buChar char=""/>
              <a:defRPr lang="en-US" sz="2400" kern="1200" smtClean="0">
                <a:solidFill>
                  <a:schemeClr val="tx1"/>
                </a:solidFill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marL="1428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 3" pitchFamily="-84" charset="2"/>
              <a:buChar char="u"/>
              <a:defRPr lang="en-US" sz="2400" kern="1200" smtClean="0">
                <a:solidFill>
                  <a:schemeClr val="tx1"/>
                </a:solidFill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marL="2063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25000"/>
              <a:buFont typeface="Symbol" pitchFamily="-84" charset="2"/>
              <a:buChar char=""/>
              <a:defRPr lang="en-US" sz="2400" kern="1200" smtClean="0">
                <a:solidFill>
                  <a:schemeClr val="tx1"/>
                </a:solidFill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marL="25717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l"/>
              <a:defRPr lang="en-US" sz="2400" kern="1200">
                <a:solidFill>
                  <a:schemeClr val="tx1"/>
                </a:solidFill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3028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34861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9433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44005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>
              <a:tabLst>
                <a:tab pos="2000250" algn="l"/>
              </a:tabLst>
            </a:pPr>
            <a:r>
              <a:rPr lang="en-US" dirty="0" smtClean="0"/>
              <a:t>Resources – Books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67750"/>
              </p:ext>
            </p:extLst>
          </p:nvPr>
        </p:nvGraphicFramePr>
        <p:xfrm>
          <a:off x="1295400" y="4267200"/>
          <a:ext cx="6807200" cy="1754186"/>
        </p:xfrm>
        <a:graphic>
          <a:graphicData uri="http://schemas.openxmlformats.org/drawingml/2006/table">
            <a:tbl>
              <a:tblPr/>
              <a:tblGrid>
                <a:gridCol w="987721"/>
                <a:gridCol w="5819479"/>
              </a:tblGrid>
              <a:tr h="2505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Title</a:t>
                      </a:r>
                      <a:endParaRPr lang="en-US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Times New Roman"/>
                          <a:cs typeface="Times New Roman"/>
                        </a:rPr>
                        <a:t>PHP 6 and MySQL 5 for Dynamic Web Sites: Visual </a:t>
                      </a:r>
                      <a:r>
                        <a:rPr lang="en-US" sz="1200" dirty="0" err="1" smtClean="0">
                          <a:latin typeface="+mj-lt"/>
                          <a:ea typeface="Times New Roman"/>
                          <a:cs typeface="Times New Roman"/>
                        </a:rPr>
                        <a:t>QuickPro</a:t>
                      </a:r>
                      <a:r>
                        <a:rPr lang="en-US" sz="1200" dirty="0" smtClean="0">
                          <a:latin typeface="+mj-lt"/>
                          <a:ea typeface="Times New Roman"/>
                          <a:cs typeface="Times New Roman"/>
                        </a:rPr>
                        <a:t> Guide</a:t>
                      </a:r>
                      <a:endParaRPr lang="en-US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Authors</a:t>
                      </a:r>
                      <a:endParaRPr lang="en-US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Times New Roman"/>
                          <a:cs typeface="Times New Roman"/>
                        </a:rPr>
                        <a:t> Larry Ullman</a:t>
                      </a:r>
                      <a:endParaRPr lang="en-US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2009</a:t>
                      </a:r>
                      <a:endParaRPr lang="en-US" sz="15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Hardcover</a:t>
                      </a:r>
                      <a:endParaRPr lang="en-US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Publisher</a:t>
                      </a:r>
                      <a:endParaRPr lang="en-US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Times New Roman"/>
                          <a:cs typeface="Times New Roman"/>
                        </a:rPr>
                        <a:t>Pearson Education</a:t>
                      </a: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Language</a:t>
                      </a:r>
                      <a:endParaRPr lang="en-US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Times New Roman"/>
                          <a:cs typeface="Times New Roman"/>
                        </a:rPr>
                        <a:t>English</a:t>
                      </a: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ISBN</a:t>
                      </a:r>
                      <a:endParaRPr lang="en-US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Times New Roman"/>
                          <a:cs typeface="Times New Roman"/>
                        </a:rPr>
                        <a:t>9780321617422</a:t>
                      </a: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75</a:t>
            </a:fld>
            <a:endParaRPr lang="en-US" dirty="0"/>
          </a:p>
        </p:txBody>
      </p:sp>
      <p:pic>
        <p:nvPicPr>
          <p:cNvPr id="1026" name="Picture 2" descr="Cover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11" y="849007"/>
            <a:ext cx="2266124" cy="302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2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 txBox="1">
            <a:spLocks/>
          </p:cNvSpPr>
          <p:nvPr/>
        </p:nvSpPr>
        <p:spPr>
          <a:xfrm>
            <a:off x="179614" y="637076"/>
            <a:ext cx="8784771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 algn="l" rtl="0" eaLnBrk="1" fontAlgn="base" hangingPunct="1">
              <a:spcBef>
                <a:spcPct val="15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None/>
              <a:defRPr lang="en-US" sz="1600" b="1" kern="1200" smtClean="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-84" charset="-128"/>
                <a:cs typeface="Georgia" panose="02040502050405020303" pitchFamily="18" charset="0"/>
              </a:defRPr>
            </a:lvl1pPr>
            <a:lvl2pPr marL="857250" indent="-393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40000"/>
              <a:buFont typeface="Symbol" pitchFamily="-84" charset="2"/>
              <a:buChar char=""/>
              <a:defRPr lang="en-US" sz="2400" kern="1200" smtClean="0">
                <a:solidFill>
                  <a:schemeClr val="tx1"/>
                </a:solidFill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marL="1428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 3" pitchFamily="-84" charset="2"/>
              <a:buChar char="u"/>
              <a:defRPr lang="en-US" sz="2400" kern="1200" smtClean="0">
                <a:solidFill>
                  <a:schemeClr val="tx1"/>
                </a:solidFill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marL="2063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25000"/>
              <a:buFont typeface="Symbol" pitchFamily="-84" charset="2"/>
              <a:buChar char=""/>
              <a:defRPr lang="en-US" sz="2400" kern="1200" smtClean="0">
                <a:solidFill>
                  <a:schemeClr val="tx1"/>
                </a:solidFill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marL="25717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l"/>
              <a:defRPr lang="en-US" sz="2400" kern="1200">
                <a:solidFill>
                  <a:schemeClr val="tx1"/>
                </a:solidFill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3028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34861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9433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44005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>
              <a:tabLst>
                <a:tab pos="2000250" algn="l"/>
              </a:tabLst>
            </a:pPr>
            <a:r>
              <a:rPr lang="en-US" dirty="0" smtClean="0"/>
              <a:t>Resources – Web</a:t>
            </a:r>
            <a:endParaRPr lang="en-US" dirty="0"/>
          </a:p>
        </p:txBody>
      </p:sp>
      <p:sp>
        <p:nvSpPr>
          <p:cNvPr id="13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1123950"/>
            <a:ext cx="8229600" cy="5029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600" b="1" dirty="0" smtClean="0">
                <a:latin typeface="+mj-lt"/>
              </a:rPr>
              <a:t>Reference Website</a:t>
            </a:r>
            <a:r>
              <a:rPr lang="en-US" sz="1600" dirty="0" smtClean="0">
                <a:latin typeface="+mj-lt"/>
              </a:rPr>
              <a:t>: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HTML: </a:t>
            </a:r>
            <a:r>
              <a:rPr lang="en-US" sz="1400" dirty="0" smtClean="0">
                <a:latin typeface="+mj-lt"/>
              </a:rPr>
              <a:t>www.w3.org</a:t>
            </a:r>
            <a:endParaRPr lang="en-US" sz="1400" dirty="0">
              <a:latin typeface="+mj-lt"/>
            </a:endParaRP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PHP: www.php.net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MySQL: www.mysql.com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Apache Webserver</a:t>
            </a:r>
            <a:r>
              <a:rPr lang="en-US" sz="1400" dirty="0">
                <a:latin typeface="+mj-lt"/>
              </a:rPr>
              <a:t>: httpd.apache.org</a:t>
            </a:r>
            <a:endParaRPr lang="en-US" sz="1400" dirty="0" smtClean="0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en-US" sz="1600" b="1" dirty="0" smtClean="0">
                <a:latin typeface="+mj-lt"/>
              </a:rPr>
              <a:t>Educational</a:t>
            </a:r>
            <a:r>
              <a:rPr lang="en-US" sz="1600" dirty="0" smtClean="0">
                <a:latin typeface="+mj-lt"/>
              </a:rPr>
              <a:t>: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www.w3schools.com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www.lynda.com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www.codecademy.com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www.khanacademy.org/computing/computer-programming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>
              <a:spcBef>
                <a:spcPts val="1200"/>
              </a:spcBef>
            </a:pPr>
            <a:endParaRPr lang="en-US" sz="16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5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"/>
          <p:cNvSpPr txBox="1">
            <a:spLocks/>
          </p:cNvSpPr>
          <p:nvPr/>
        </p:nvSpPr>
        <p:spPr>
          <a:xfrm>
            <a:off x="206829" y="566285"/>
            <a:ext cx="8784771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 eaLnBrk="1" hangingPunct="1"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  <a:defRPr lang="en-US" sz="1600" b="1" smtClean="0">
                <a:latin typeface="+mj-lt"/>
              </a:defRPr>
            </a:lvl1pPr>
            <a:lvl2pPr marL="857250" indent="-393700" eaLnBrk="1" hangingPunct="1">
              <a:spcBef>
                <a:spcPct val="25000"/>
              </a:spcBef>
              <a:buClr>
                <a:srgbClr val="126F90"/>
              </a:buClr>
              <a:buSzPct val="140000"/>
              <a:buFont typeface="Symbol" pitchFamily="-84" charset="2"/>
              <a:buChar char=""/>
              <a:defRPr lang="en-US" smtClean="0"/>
            </a:lvl2pPr>
            <a:lvl3pPr marL="1428750" indent="-349250" eaLnBrk="1" hangingPunct="1">
              <a:spcBef>
                <a:spcPct val="25000"/>
              </a:spcBef>
              <a:buClr>
                <a:srgbClr val="126F90"/>
              </a:buClr>
              <a:buSzPct val="70000"/>
              <a:buFont typeface="Wingdings 3" pitchFamily="-84" charset="2"/>
              <a:buChar char="u"/>
              <a:defRPr lang="en-US" smtClean="0"/>
            </a:lvl3pPr>
            <a:lvl4pPr marL="2063750" indent="-349250" eaLnBrk="1" hangingPunct="1">
              <a:spcBef>
                <a:spcPct val="25000"/>
              </a:spcBef>
              <a:buClr>
                <a:srgbClr val="126F90"/>
              </a:buClr>
              <a:buSzPct val="125000"/>
              <a:buFont typeface="Symbol" pitchFamily="-84" charset="2"/>
              <a:buChar char=""/>
              <a:defRPr lang="en-US" smtClean="0"/>
            </a:lvl4pPr>
            <a:lvl5pPr marL="2571750" indent="-285750" eaLnBrk="1" hangingPunct="1">
              <a:spcBef>
                <a:spcPct val="25000"/>
              </a:spcBef>
              <a:buClr>
                <a:srgbClr val="126F90"/>
              </a:buClr>
              <a:buSzPct val="70000"/>
              <a:buFont typeface="Wingdings" pitchFamily="-84" charset="2"/>
              <a:buChar char="l"/>
              <a:defRPr lang="en-US"/>
            </a:lvl5pPr>
            <a:lvl6pPr marL="3028950" indent="-285750" fontAlgn="base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latin typeface="+mn-lt"/>
                <a:ea typeface="ＭＳ Ｐゴシック" pitchFamily="-108" charset="-128"/>
              </a:defRPr>
            </a:lvl6pPr>
            <a:lvl7pPr marL="3486150" indent="-285750" fontAlgn="base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latin typeface="+mn-lt"/>
                <a:ea typeface="ＭＳ Ｐゴシック" pitchFamily="-108" charset="-128"/>
              </a:defRPr>
            </a:lvl7pPr>
            <a:lvl8pPr marL="3943350" indent="-285750" fontAlgn="base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latin typeface="+mn-lt"/>
                <a:ea typeface="ＭＳ Ｐゴシック" pitchFamily="-108" charset="-128"/>
              </a:defRPr>
            </a:lvl8pPr>
            <a:lvl9pPr marL="4400550" indent="-285750" fontAlgn="base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5814" y="1151792"/>
            <a:ext cx="8686800" cy="5172808"/>
          </a:xfrm>
          <a:prstGeom prst="rect">
            <a:avLst/>
          </a:prstGeom>
        </p:spPr>
        <p:txBody>
          <a:bodyPr numCol="2" spcCol="365760"/>
          <a:lstStyle>
            <a:lvl1pPr marL="349250" indent="-349250" algn="l" rtl="0" eaLnBrk="1" fontAlgn="base" hangingPunct="1">
              <a:spcBef>
                <a:spcPct val="15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n"/>
              <a:defRPr sz="20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857250" indent="-393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40000"/>
              <a:buFont typeface="Symbol" pitchFamily="-84" charset="2"/>
              <a:buChar char=""/>
              <a:defRPr sz="20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428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 3" pitchFamily="-84" charset="2"/>
              <a:buChar char="u"/>
              <a:defRPr sz="20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2063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25000"/>
              <a:buFont typeface="Symbol" pitchFamily="-84" charset="2"/>
              <a:buChar char=""/>
              <a:defRPr sz="20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5717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l"/>
              <a:defRPr sz="20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3028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34861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9433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44005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1600" dirty="0"/>
              <a:t>Networking Overview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Network Topology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IP Address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Domain Name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Network Devices</a:t>
            </a:r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1600" dirty="0"/>
              <a:t>Web Server Technology Overview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Static Languages (e.g., HTML)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Server Side Languages (e.g., PHP)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Databases (e.g., MySQL)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Server Side Integration (HTML/PHP/MySQL)</a:t>
            </a:r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1600" dirty="0"/>
              <a:t>Database Overview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Relational Databases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MySQL GUI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SQL Language</a:t>
            </a:r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1600" dirty="0"/>
              <a:t>Resources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Books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Web</a:t>
            </a:r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7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bus-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3973513"/>
            <a:ext cx="30670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Networking </a:t>
            </a:r>
            <a:r>
              <a:rPr lang="en-US" altLang="en-US" dirty="0" smtClean="0"/>
              <a:t>Overview </a:t>
            </a:r>
            <a:r>
              <a:rPr lang="en-US" altLang="en-US" dirty="0"/>
              <a:t> Topology</a:t>
            </a:r>
            <a:r>
              <a:rPr lang="en-US" altLang="en-US" dirty="0" smtClean="0"/>
              <a:t> </a:t>
            </a:r>
            <a:r>
              <a:rPr lang="en-US" altLang="en-US" sz="1400" b="0" dirty="0"/>
              <a:t>(cont.)</a:t>
            </a:r>
            <a:endParaRPr lang="en-US" altLang="en-US" sz="1600" b="1" i="1" dirty="0" smtClean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31330"/>
            <a:ext cx="8140700" cy="5096433"/>
          </a:xfrm>
        </p:spPr>
        <p:txBody>
          <a:bodyPr/>
          <a:lstStyle/>
          <a:p>
            <a:pPr>
              <a:spcBef>
                <a:spcPct val="20000"/>
              </a:spcBef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b="1" dirty="0">
                <a:ea typeface="Ebrima" panose="02000000000000000000" pitchFamily="2" charset="0"/>
                <a:cs typeface="Ebrima" panose="02000000000000000000" pitchFamily="2" charset="0"/>
              </a:rPr>
              <a:t>Bus </a:t>
            </a:r>
            <a:r>
              <a:rPr lang="en-US" altLang="en-US" sz="2000" b="1" dirty="0" smtClean="0">
                <a:ea typeface="Ebrima" panose="02000000000000000000" pitchFamily="2" charset="0"/>
                <a:cs typeface="Ebrima" panose="02000000000000000000" pitchFamily="2" charset="0"/>
              </a:rPr>
              <a:t>topology</a:t>
            </a:r>
            <a:r>
              <a:rPr lang="en-US" altLang="en-US" sz="2000" b="1" dirty="0"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US" altLang="en-US" sz="2000" b="1" dirty="0">
                <a:ea typeface="Ebrima" panose="02000000000000000000" pitchFamily="2" charset="0"/>
                <a:cs typeface="Ebrima" panose="02000000000000000000" pitchFamily="2" charset="0"/>
              </a:rPr>
            </a:br>
            <a:endParaRPr lang="en-US" altLang="en-US" sz="2000" b="1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All devices are attached to a </a:t>
            </a:r>
            <a:r>
              <a:rPr lang="en-US" altLang="en-US" sz="20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line directly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All signals pass through </a:t>
            </a:r>
            <a:r>
              <a:rPr lang="en-US" altLang="en-US" sz="20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each of the </a:t>
            </a:r>
            <a:r>
              <a:rPr lang="en-US" altLang="en-US" sz="2000" dirty="0" smtClean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devices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Each </a:t>
            </a: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device has a </a:t>
            </a:r>
            <a:r>
              <a:rPr lang="en-US" altLang="en-US" sz="20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unique identity </a:t>
            </a: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and can recognize those signals intended for </a:t>
            </a: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it</a:t>
            </a:r>
            <a:endParaRPr lang="en-US" altLang="en-US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7321213" y="6225382"/>
            <a:ext cx="596900" cy="23083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56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Networking </a:t>
            </a:r>
            <a:r>
              <a:rPr lang="en-US" altLang="en-US" dirty="0" smtClean="0"/>
              <a:t>Overview</a:t>
            </a:r>
            <a:r>
              <a:rPr lang="en-US" altLang="en-US" dirty="0"/>
              <a:t>  Topology</a:t>
            </a:r>
            <a:r>
              <a:rPr lang="en-US" altLang="en-US" dirty="0" smtClean="0"/>
              <a:t> </a:t>
            </a:r>
            <a:r>
              <a:rPr lang="en-US" altLang="en-US" sz="1400" b="0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3230"/>
            <a:ext cx="7924800" cy="5096433"/>
          </a:xfrm>
        </p:spPr>
        <p:txBody>
          <a:bodyPr/>
          <a:lstStyle/>
          <a:p>
            <a:pPr>
              <a:spcBef>
                <a:spcPct val="20000"/>
              </a:spcBef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b="1" dirty="0"/>
              <a:t>Star topology</a:t>
            </a:r>
            <a:br>
              <a:rPr lang="en-US" altLang="en-US" sz="2000" b="1" dirty="0"/>
            </a:br>
            <a:endParaRPr lang="en-US" altLang="en-US" sz="2000" b="1" dirty="0"/>
          </a:p>
          <a:p>
            <a:pPr lvl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There is a </a:t>
            </a:r>
            <a:r>
              <a:rPr lang="en-US" altLang="en-US" sz="20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central computer or server </a:t>
            </a: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to which all the workstations are directly </a:t>
            </a: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connected</a:t>
            </a: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Every workstation is </a:t>
            </a:r>
            <a:r>
              <a:rPr lang="en-US" altLang="en-US" sz="20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indirectly connected to every other </a:t>
            </a:r>
            <a:r>
              <a:rPr lang="en-US" altLang="en-US" sz="2000" dirty="0">
                <a:ea typeface="Ebrima" panose="02000000000000000000" pitchFamily="2" charset="0"/>
                <a:cs typeface="Ebrima" panose="02000000000000000000" pitchFamily="2" charset="0"/>
              </a:rPr>
              <a:t>through the central </a:t>
            </a:r>
            <a:r>
              <a:rPr lang="en-US" altLang="en-US" sz="2000" dirty="0" smtClean="0">
                <a:ea typeface="Ebrima" panose="02000000000000000000" pitchFamily="2" charset="0"/>
                <a:cs typeface="Ebrima" panose="02000000000000000000" pitchFamily="2" charset="0"/>
              </a:rPr>
              <a:t>computer</a:t>
            </a:r>
            <a:endParaRPr lang="en-US" alt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8195" name="Picture 4" descr="star-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0"/>
            <a:ext cx="17018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60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77PHOTO" val="/9j/4AAQSkZJRgABAQAAAQABAAD/2wBDAAMCAgMCAgMDAwMEAwMEBQgFBQQEBQoHBwYIDAoMDAsKCwsNDhIQDQ4RDgsLEBYQERMUFRUVDA8XGBYUGBIUFRT/2wBDAQMEBAUEBQkFBQkUDQsNFBQUFBQUFBQUFBQUFBQUFBQUFBQUFBQUFBQUFBQUFBQUFBQUFBQUFBQUFBQUFBQUFBT/wAARCABuAF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tw9aWsxZnSpluCq7t3yigC7Tcj8qrNdEbs/w9fyzXLeNfip4d8A2skusahHGy/8u0eHlXjOSM8fjQB2lFfLus/thl7Vr3TdFgt9JTJN1qFywMij+7sAxn1yawND/wCCiPhOXWl07V9Lksy3/LeznMy/X5kX/wBCoA+vpJFiXLNtWvn3VrrT2+JXiSVZlbMA425rofEPxY0nx58MtU1fwfqS6k0ETNLFD/roflPDRnkfWvlrRfH16izXiWs80t0u1jJnOc4oA+gI76yfUPCu3+Cfdngdq+gbWRJYY2RtylRXxA3iS8ijs57q3nhWH5lNfUHwQ1iXV/B0NxOzsztx5npQB6PRTdw9aXdQBiq3y1NGzf55qNY6mhj3zbf4aAPEP2gPjvbfDi1k0OwuPs+svbCea7b/AJcomJ5J/vn5sf8AAq+PLrxxaeJbhpfssrWskod3aQky4OdxPJYseornfH3iK7+LnxA8YalAyyS3GqSTRLIxKbE/dRZ/2VVV47n/AHq9A8C/DGysLWF7+b7dLwxVv9Wp9gKAOd8Uahe+KNPh03SdB86BE2BFz255x2rz1vgDru2Ge90lo97FjHHkvg9sDmvuz4Y6fp8TQ28NvBGv3flUZY+hzXslvpNntZGWBUK/xRgmgD8zbz9mvxB4a8KyeINLa7ulZts9lbt5LqP7wOd3y+uK9Y/Z5/aG8PWc1n4U8b29tJBuMNvrzZLxXK/8sbjd69Ff1r6u8VWsVruiVY2Hby1wP0r4L/am+Htv4X16O/sJvsdvrW9GZWOI7nOVb8aAPvq31b4f6zpscEtxaQtyq7sDn2zXTeEdY0eKFdP064iZEywCsK/Pvxdb3Fv8OfDt5cSMt4I40lK5Q7yvOffisXwH8StS8Fa1b3VrdM2G5VmJ70AfqRu2/wAVHnmvJ/hD8ZLPx5p8KSyKt1tGd3G6vVlicgEdD0oAjXpWb4x1BdD8F69qJbb9k024mP8As7Ynb+lfm23/AAU+1n+HR/vfw1j+LP8AgpJ4v1Twn4ggtdHjkeaykRkk4+Vj5Z6gjoaAPLfgf4mlvNWays7z/j/jMt023O5VLtx9d2f+BV9SeD7yS6kkWeSPyosLvbjaK+I/gr4bvPDPjLfBqEsNk/n28VxIp3xhcAA4xnn/AGTWz4u8K+M9U8UarPrmp6vrmg291GttZabOlpHteJJF8zonfblh/C3HzUAfpj8PZrfb56eXcKiiUSRyBuvHavWFvrdYY3+1R7u6M2DX5C6H4fvNLs5L/wAJeE/FfhvVLXKSRtqkc0eVG4SRhcbfXkV2fh345/tBa58F9Y1CwOgTeF7LV7bQZ9TvIpf7VtpJXQK52soOx5o88fhQB+mfiK1Etn5v7q3Vfm3ySAD9a+W/2uvDov8A4b6gzbvNsLmCZV78SBSK+WfD+rWnhnxNeWHiub4g+KNWlu5VkeOdhGsv3TliCo4689K6rx5rXivSfAOhroOuX2reF/GGqDRJ7PxNEHfTTt81ZEK/OjRqGaRWLoR05oA9O+IFwJ/hfa3Cr5Y8xH2N1XOB/SvHVukRc16Vrl5pd18E/s+l6pPqVvDIFt7q6gML3O1gplKN8w3bXwPTmvIbeR3b5tu2gD2j4I+Mriw1JbeCbbcR/PH1+YDnFfWFt8fLdLaJZWbzAgDfXHNfAPgvVnsPF2nyq23LBCPYmvoo6J55Mg24f5h+NAHyja/BW4fbut49q/x7TW8vwRufss2yOOTepUJt+9gbsH6kYr1Cxh2WLf3u1a1quyNWb73b0oA+QPh/Hq+m6p4iuNXVpNbbVI8t5g8to2xt29gBl93/AAGvbfD+oT6X4iW4utLu9etb9Ut722t7Rpvuj5Jdig9VPlkY6KtYvxAtZNO8YSO9mtrYSyh7KVWD/adq7mLKPu4L4+u6rDeOr3QfBOoazZ30UM8LokLR4J8xztB/A0Aepap8QPB3gv8A4lvhnwbq83iadR5dndWUlpZK7DIknkm2Db6hecdK9S+E/wAEdIX9nnxZoMXiRpL3W5X1C6v1b55Lp2Ev2hU7bJVQhfRa/Pnxh8Rrf4l+D49GbXlhntJ/tH22OcCaaRhsMjnPTnG2ofh/4d8Wxaa2kN8RtSs9IXEqmxnwvJ/vE0Afakk3h3Ubi4bxVo934X1xZNl4tupjtJJBj95bzYwUYKuFHKDspXNc/daK/iXxp4bv7O4nj03TtWhstOjuFkS2kmklAN15cgB4iXG48Guf1L9oS/8ACUfhu98L6hfQ6laQJb6j9qkJTVolHMj5UgSjD4x/s/8AAfSvEniAazfeH7i8uPJW8u45t9w3Me2J25Jxj2oAxfEmm6dqLaxawXXyCUxRrHgJ8vy8Ads7jXncfwrvZ4Wnt7qPbuPG2vctB8C+GLzzmW8j3SLu+Zu+eavWfwj05W2wagvzZwN3egD51h+Huq2eoWtw7LuikDAq3oa9nhlvxDGDI2QozXQzfCWRF2pfbv8AtoDWe/w51hXYC64B4oA890m8+1aezOrKytxWhqGpWWhaVcalqVxHaabax+bPc3DYRABn/Irw2T9pjwf4fhbbqS3W7olnA027+lfOXxu+OWu/GGdoJV/snQIGzbaTHISM/wDPSRv45D78DtQB9CeIPizo3xo0u8fQYbn7Po85hE15jN2HByQgyFHy8E81yHwrmtvEfiD/AIRzUpPsukXUh+1SrH2XkKvIHPrivJvg14oXRPDuoW33S9yHlK9dm3HT2Irpf7e/sbWLXVIJt1qG/wBLVeuCeooA+j7f4f8AgVdWa48M+F9JurhZAhj1CwV1kb+LlgARiuz03w7ok8k1vqPgfwp9nX9zJOtp5JjAx0Ct+v8AtVzvgP4vaJLa6fbvqFldQMpYJwhUkcZYc5r0i18faLql5eIv9n/YnYoXjn8zdKTyee2D/wCPf7NAHlfxK+Evgj7Pb6l4Ihgs3sMy6mkd/I8flLy42O2BxR4X8VXHxh1Zp4riWPQbeTZBC2MKcY4x6CtT4naxo+qeJrfwR4F8i61nXPLt72+tWD2sAbktIRkbvSsuz+Hr/CjUo7Cwvmk06P8AdRDbgtxuYt7/ANKAOq0H4Z3a+IJm/tCXyNvyoshpt9ofijTtSuFtdSuY0DDAaSqtr4k1G1uIZYpm3M235vevXPB/gW58Qx3V/NqHzuo4/umgDzPTbzxkt5HEupTqu0tuZs1HN4k+IqTOq6l8oYgfSrmvf2r4D1Zc3C3SvIVWqL+LL93ZjDyTk9KAPzx2j92393+Go5rNHXcv8VTQ5dWb+Hdtp393/Z/vUAWfCOlvFfXG35UbGR/dBOM1d8RWuoeEpt06+ZZSfMC2fl/CtT4a+TL4ysbOeTbBe/6Kf+uj/d5/3q+pNP8AhfpWs+H7ptbktrWysYy895eMqRwxjjcxOABQB8cx3H2xY3h/d7/mEkLEdK6bwX4B1XXrpf3l35G75lW5KD357GtXxRN8MrjxE2l+HGvlVG/e6xbqUjYg9FX7z57E49q9X8IyeA/hD4y8N6d461K91Cy1WBLoX8f/AB6wFjhRMFwWHHzfMcUAa1np8nwb8FXnjqzWKS+sI43t3VSI5Bu2Sbc9QV43dM13Frq1t4v1iPWbCTzNOvFE0Q3btoYZwf8AaGcVvftcWMEHwH1qWBo5POW18tocGPyzMjJtI4KleRivhfw34y1/wXeLcaNqUtrKFAMf342B7FTxQB9uahCUjX5dvzcdq9W+E8lxFpupP5jbVj4+bheK+MdF/asluIYbXxLoO5x8pu9Lk5YepR+Pyr6q+CPxg8DeN7O4tdG8QWkmo+XzYXTeRddOmyQjd/wGgDl/HF9cXF1C0rNJiR+GrHNxya6zx1puy+hZo23bj/DXHl3BICtgdKAPg2OSS3+SX95EW4kXqp9CKuKw8v8A2aiRVKtkfxCpkQkkE8DpQA9bp7KRbiL78MiSr9VOa++rXwFpvxV037fqs081patFcx6NHP8A6NMHjEsM8hHMp2unB+4a+AW+/X33+zJqD6v8N/CMkxYtdaBcWUjZ5ItLkpE/+95cuP8AgK8nAwAcN+1r8IfD6Wej+MoJF0u9hkt7eV7eMxmaMsdwAQHG1D1xn5a7e/8Ah14S+I/hLUvCl/dNcQ3mmxXuhzySbp4JIiYmwflY/Md2CKtftAt/aEX2GVjE0QQx7QWQnc4OQCndF/Bmq/ptncabr3wvumk3W97DPObQv8qxyfumwQqndvjJ5zwEGchiwB89eMY/F3w0+A3iH4beNXgkksFtrvRLiObzBPZteBHQckgJIMrn/npXz00e5f8Aa4r7i/bV0y1k+DUuoSQRy3f9rW8UE7DDxDILrnup6/WviB/u/lQAxlDSL7dah8kS+Xu2sy9H5JX8DjFSKTuoX71AHp3w3/aM8YfDmaGCWT/hJNEi+X+z9Sk+eMf9M5z8y+1ezxfta/DaeNJLiw8RQXDgNJELSJwjHqN3fB4z3r5Mb79QkS5PzLQB/9k="/>
  <p:tag name="MMPROD_77LOGO" val=""/>
  <p:tag name="MMPROD_NEXTUNIQUEID" val="10008"/>
  <p:tag name="MMPROD_THEME_BG_IMAGE" val=""/>
  <p:tag name="MMPROD_10003PHOTO" val="/9j/4AAQSkZJRgABAQAAAQABAAD/2wBDAAMCAgMCAgMDAwMEAwMEBQgFBQQEBQoHBwYIDAoMDAsKCwsNDhIQDQ4RDgsLEBYQERMUFRUVDA8XGBYUGBIUFRT/2wBDAQMEBAUEBQkFBQkUDQsNFBQUFBQUFBQUFBQUFBQUFBQUFBQUFBQUFBQUFBQUFBQUFBQUFBQUFBQUFBQUFBQUFBT/wAARCABuAF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tw9aWsxZnSpluCq7t3yigC7Tcj8qrNckbs/w9fyzXKeNfip4d8A20kusahHGV/5do8PKvGckZ4/GgDtqK+XNZ/bBL2jXum6NBb6SmSbrULlgZFH93YBjPrk1g6H/wAFEPCcutLp2r6XJZlv+W9nOZl+vzIv/oVAH19JIsS5Ztor591a609viV4klWZWzAONua6HxD8WNJ8efDLVNX8H6kupNBEzSxQ/66H5Tw0Z5H1r5a0Xx9eos14lrPNLdLtYyZznOKAPoCO+sn1Dwrt/gn3Z4HavoG1kSWGNkbcpUV8QN4kvIo7Oe6t54Vh+ZTX1B8ENYl1fwdDcTs7M7ceZ6UAej0U3cPWl3UAYqt8tTRs3+eajWOpoY9823+GgDw/9oD462vw5tZNDsJ/s+svbCea7b/lyiYnkn++fmx/wKvj268cWniW4aX7LK1rJKHd2kJMuDncTyWLHqK53x94iu/i58QPGGpQMsktxqkk0SyMSmxP3UWf9lVVeO5/3q9A8C/DGysLWF7+b7dLwxVv9Wp9gKAOd8Uahe+KNPh03SdB86BE2BFz255x2rz1vgDru2Ge90lo97FjHHkvg9sDmvuz4Y6fp8TQ28NvBGv3flUZY+hzXslvpNntZGWBUK/xRgmgD8zbz9mvxB4a8KyeINLa7ulZts9lbt5LqP7wOd3y+uK9Y/Z5/aG8PWc1n4U8b29tJBuMNvrzZLxXK/wDLG43evRX9a+rvFVrFa7olWNh28tcD9K+C/wBqb4e2/hfXo7+wm+x2+tb0ZlY4juc5VvxoA++rfVvh/rOmxwS3FpC3KruwOfbNdN4R1jR4oV0/TriJkTLAKwr8+/F1vcW/w58O3lxIy3gjjSUrlDvK859+KxfAfxK1LwVrVvdWt0zYblWYnvQB+pG7b/FR55ryf4Q/GSz8eafCksirdbRndxur1PaPWgBF6Vm+M9QXRPBevaiW2/ZNNuJj/s7Ynb+lfm23/BT7Wf4dH+9/DWP4s/4KSeL9U8J+IILXR45HmspEZJOPlY+WeoI6GgDy34H+JpbzVmsrO8/4/wCMy3Tbc7lUu3H13Z/4FX1J4PvJLqSRZ5I/Kiwu9uNor4j+Cvhu88M+Mt8GoSw2T+fbxXEinfGFwADjGef9k1ueLvCvjPVPE+qz61qer65oNvdRrbWWmzpaR7XiSRfM6J325Yfwtx81AH6XfD2a32+enl3CoolEkcgbrx2r1hb63WGN/tUe7ujNg1+RGieH7zS7OS/8JeE/Ffh3VLXKSRtqkc0eVG4SRhcbfXkV2Hh345/tBa58F9Y1CwOgTeF7LV7bQZ9TvIpf7VtpJXQK52soOx5o88fhQB+mfiK1Etn5v7q3Vfm3ySAD9a+W/wBrrw6L/wCG+oM27zbC5gmVe/EgUivlnw/q1p4Z8TXlh4rm+IPijVpbuVZHjnYRrL905YgqOOvPSuq8ea14r0nwDoa6Drl9q3hfxhqg0Sez8TRB3007fNWRCvzo0ahmkVi6EdOaAPTviBcCf4X2twq+WPMR9jdVzgf0rx1bpEXNela5eaXdfBT7PpeqT6lbwyBbe6uoDC9ztYKZSjfMN218D05ryG3kd2+bbtoA9o+CPjK4sNSW3gm23Efzx9fmA5xX1hbfHaNbeISM28IA31xzXwD4L1Z7Dxdp8qttywQj2Jr6M/sdJv3mF+f5vzoA+T7X4K3D7d1vHtX+Paa3l+CNz9lm2Rxyb1KhNv3sDdg/UjFeoWMOyxb+92rWtV2Rqzfe7elAHyB8P49X03VPEVxq6tJrbapHlvMHltG2Nu3sAMvu/wCA17b4f1CfS/ES3F1pd3r1rfqlve21vaNN90fJLsUHqp8sjHRVrG+IFrJp3jCR3s1tbCWUPZSqwf7TtXcxZR93BfH13VO3jq90HwTqGs2d9FDPC6JC0eCfMc7QfwNAHqWqfEDwd4L/AOJb4Z8G6vN4mnUeXZ3VlJaWSuwyJJ5Jtg2+oXnHSvUvhP8ABHSF/Z58WaDF4kaS91uV9Qur9W+eS6dhL9oVO2yVUIX0Wvz58YfEa3+Jfg+PRm15YZ7Sf7R9tjnAmmkYbDI5z05xtqL4f+HfFsWmtpDfEbUrPSFxKpsZ8Lyf7xNAH2nJN4d1G4uG8VaPd+F9cWTZeLbqY7SSQY/eW82MFGCrhRyg7KVzXP3Wiv4l8aeG7+zuJ49N07VobLTo7hZEtpJpJQDdeXIAeIlxuPBrn9S/aEv/AAlH4bvfC+oX0OpWkCW+o/apCU1aJRzI+VIEow+Mf7P/AAH0rxJ4gGs33h+4vLjyVvLuObfcNzHtiduScY9qAMXxJpunai2sWsF18glMUax4CfL8vAHbO4153H8K72eFp7e6j27jxtr3LQfAvhi885lvI90i7vmbvnmr1n8I9OVtsGoL82cDd3oA+dYfh7qtnqFrcOy7opAwKt6GvZIv7T8pP3jfdFdJN8JZEXal9u/7aA1UPw01TJ/0qgDzjSbz7Vp7M6srK3FaGoalZaFpVxqWpXEdpptrH5s9zcNhEAGf8ivDZP2mPB/h+FtupLdbuiWcDTbv6V86fG745a78YZ2glX+ydAgbNtpMchIz/wA9JG/jkPvwO1AH0F4g+LOjfGjS7x9Bhufs+jzmETXmM3YcHJCDIUfLwTzXIfCua28R+IP+Ec1KT7LpF1IftUqx9l5CryBz64ryf4NeKF0Tw7qFt90vch5SvXZtx09iK6T+3v7G1i11SCbdahv9LVeuCeooA+j7f4f+BV1Zrjwz4X0m6uFkCGPULBXWRv4uWABGK7PTfDuiTyTW+o+B/Cn2df3Mk62nkmMDHQK36/7Vc74D+L2iS2un276hZXUDKWCcIVJHGWHOa9ItfH2i6peXiL/Z/wBidiheOfzN0pPJ57YP/j3+zQB5X8SvhL4I+z2+peCIYLN7DMuppHfyPH5S8uNjtgcUeF/FVx8YdWaeK4lj0G3k2QQtjCnGOMegrU+J2saPqnia38EeBfIutZ1zy7e9vrVg9rAG5LSEZG70rLs/h6/wo1KOwsL5pNOj/dRDbgtxuYt7/wBKAOq0H4Z3a+IJm/tCXyNvyoshpt9ofijTtSuFtdSuY0DDAaSqtr4k1G1uIZYpm3M235vevXPB/gW58Qx3V/NqHzuo4/umgDzPTbzxkt5HEupTqu0tuZs0S634+Erj+0v4jVjXv7V8B6subhbpXkKrVY+MdTPPk9fpQB+dm0fu2/u/w1HNZo67l/iqaHLqzfw7ttO/u/7P96gCz4R0t4r642/KjYyP7oJxmrviK11DwlNunXzLKT5gWz8v4Vq/DXyZfGVjZzybYL3/AEU/9dH+7z/vV9R6f8L9K1nw/dNrclta2VjGXnvLxlSOGMcbmJwAKAPjmO4+2LG8P7vf8wkhYjpXTeC/AOq69dL+8u/I3fMq3JQe/PY1q+KJ/hlceIm0vw418qo373WLdSkbEHoq/efPYnHtXrHhGTwH8IfGXhvTvHWpXuoWWqwJdC/j/wCPWAscKJguCw4+b5jigDVs9Pk+Dfgq88dWaxSX1hHG9u6qRHIN2yTbnqCvG7pmu4tdWtvF+sR6zYSeZp14omiG7dtDDOD/ALQzit79rixgg+A+tSwNHJ5y2vltDgx+WZkZNpHBUryMV8L+G/GWv+C7xbjRtSltZQoBj+/GwPYqeKAPtzUISka/Lt+bjtXq3wnkuItN1J/MbasfHzcLxXxjov7VktxDDa+JdB3OPlN3pcnLD1KPx+VfVXwR+MHgbxvZ3Fro3iC0k1Hy+bC6byLrp02SEbv+A0Acv44vri4uoWlZpMSPw1ZX2iup8dabsvoWaNt24/w1yWB/dagD4Kjkkt/kl/eRFuJF6qfQirisPL/2aiRVdWyP4hUyIWZlJ4XpQA9bp7KRbiL78MiSr9VOa++rXwFpvxV037fqs081patFcx6NHP8A6NMHjEsM8hHMp2unB+4a+Am/1lffX7Muovqvw58IyTFi114euLWRs8lbS6McT/72yTH/AAFeTgYAOG/a1+EPh9LPR/GUEi6XewyW9vK9vGYzNGWO4AIDjah64z8tdxffDzwl8RfCmpeFL+6a4hvNNivdDnkk3TwSRExNg/Kx+Y7sEVb/AGhh9phexnYwtbrGybMshO6QHIBTvGPwZq0LGxuNI1/4ZXLSbre7hnnNpvyqxyfu2wQqndvjJ5zwEGchiwB87+M4/F3w1+BHiH4beNXgkksFtrvRLiObzBPZteBHQckgJIMrn/npXz00e5f9rivuL9tjS7b/AIU02oSwRy3b6raxwTkYeIZBdc91PX618Qyfd/KgCNlDSL7dah8kS+Xu2sy9H5JX8DjFSKTuoX71AHp3w3/aM8YfDmaGCWT/AISTRIvl/s/UpPnjH/TOc/MvtXs0f7XHw3mjWS4h8QWs7gNJB9mify2PVd3fB4z3r5Ob/WVFul/vCgD/2Q=="/>
  <p:tag name="MMPROD_10003LOGO" val=""/>
  <p:tag name="MMPROD_TAG_VCONFIG" val="PD94bWwgdmVyc2lvbj0iMS4wIiBlbmNvZGluZz0iVVRGLTgiPz4NCjxjb25maWd1cmF0aW9uPg0KCTxjb2xvcnM+DQoJCTx1aWNvbG9yIG5hbWU9InByaW1hcnkiIHZhbHVlPSIweDZGNkY3OSIvPg0KCQk8dWljb2xvciBuYW1lPSJnbG93IiB2YWx1ZT0iMHhGRkZGQTgiLz4NCgkJPHVpY29sb3IgbmFtZT0idGV4dCIgdmFsdWU9IjB4RkZGRkZGIi8+DQoJCTx1aWNvbG9yIG5hbWU9ImxpZ2h0IiB2YWx1ZT0iMHg0ODQ4NDgiLz4NCgkJPHVpY29sb3IgbmFtZT0ic2hhZG93IiB2YWx1ZT0iMHgwMDAwMDAiLz4NCgkJPHVpY29sb3IgbmFtZT0iYmFja2dyb3VuZCIgdmFsdWU9IjB4NUY1RjU4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ZmFsc2UiLz4NCgkJPHVpc2hvdyBuYW1lPSJzaWRlYmFyIiB2YWx1ZT0idHJ1ZSIvPg0KCQk8dWlzaG93IG5hbWU9Im91dGxpbmUiIHZhbHVlPSJ0cnVlIi8+DQoJCTx1aXNob3cgbmFtZT0idGh1bWJuYWlsIiB2YWx1ZT0iZmFsc2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mYWxzZSIvPg0KCQk8dWlzaG93IG5hbWU9InZpZXdjaGFuZ2UiIHZhbHVlPSJ0cnV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8L2NvbmZpZ3VyYXRpb24+DQo="/>
  <p:tag name="MMPROD_UIDATA" val="&lt;database version=&quot;6.0&quot;&gt;&lt;object type=&quot;1&quot; unique_id=&quot;10001&quot;&gt;&lt;property id=&quot;20139&quot; value=&quot;%n. %s&quot;/&gt;&lt;property id=&quot;20141&quot; value=&quot;Section A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91&quot; value=&quot;Breeze&quot;/&gt;&lt;property id=&quot;20192&quot; value=&quot;http://breeze.jhsph.edu/&quot;/&gt;&lt;property id=&quot;20193&quot; value=&quot;0&quot;/&gt;&lt;property id=&quot;20221&quot; value=&quot;C:\&quot;/&gt;&lt;property id=&quot;20224&quot; value=&quot;\\psf\Home\Documents\course development\popHealthInfo\Lecture 1\13253&quot;/&gt;&lt;property id=&quot;20250&quot; value=&quot;0&quot;/&gt;&lt;property id=&quot;20251&quot; value=&quot;0&quot;/&gt;&lt;property id=&quot;20259&quot; value=&quot;0&quot;/&gt;&lt;object type=&quot;4&quot; unique_id=&quot;10002&quot;&gt;&lt;object type=&quot;5&quot; unique_id=&quot;10003&quot;&gt;&lt;property id=&quot;20149&quot; value=&quot;Jonathan P. Weiner, DrPH&quot;/&gt;&lt;property id=&quot;20151&quot; value=&quot;Weiner_breeze.jpg&quot;/&gt;&lt;/object&gt;&lt;/object&gt;&lt;object type=&quot;8&quot; unique_id=&quot;10004&quot;&gt;&lt;/object&gt;&lt;object type=&quot;2&quot; unique_id=&quot;10005&quot;&gt;&lt;object type=&quot;3&quot; unique_id=&quot;10006&quot;&gt;&lt;property id=&quot;20148&quot; value=&quot;5&quot;/&gt;&lt;property id=&quot;20300&quot; value=&quot;Slide 1 - &amp;quot;Introduction to Population Health Informatics and Health IT&amp;quot;&quot;/&gt;&lt;property id=&quot;20302&quot; value=&quot;0&quot;/&gt;&lt;property id=&quot;20303&quot; value=&quot;Jonathan P. Weiner, DrPH&quot;/&gt;&lt;property id=&quot;20307&quot; value=&quot;309&quot;/&gt;&lt;property id=&quot;20309&quot; value=&quot;10003&quot;/&gt;&lt;/object&gt;&lt;object type=&quot;3&quot; unique_id=&quot;10007&quot;&gt;&lt;property id=&quot;20148&quot; value=&quot;5&quot;/&gt;&lt;property id=&quot;20300&quot; value=&quot;Slide 2 - &amp;quot;This Lecture&amp;quot;&quot;/&gt;&lt;property id=&quot;20302&quot; value=&quot;0&quot;/&gt;&lt;property id=&quot;20303&quot; value=&quot;Jonathan P. Weiner, DrPH&quot;/&gt;&lt;property id=&quot;20307&quot; value=&quot;335&quot;/&gt;&lt;property id=&quot;20309&quot; value=&quot;10003&quot;/&gt;&lt;/object&gt;&lt;object type=&quot;3&quot; unique_id=&quot;10008&quot;&gt;&lt;property id=&quot;20148&quot; value=&quot;5&quot;/&gt;&lt;property id=&quot;20300&quot; value=&quot;Slide 3 - &amp;quot;Section A&amp;quot;&quot;/&gt;&lt;property id=&quot;20302&quot; value=&quot;0&quot;/&gt;&lt;property id=&quot;20303&quot; value=&quot;Jonathan P. Weiner, DrPH&quot;/&gt;&lt;property id=&quot;20307&quot; value=&quot;369&quot;/&gt;&lt;property id=&quot;20309&quot; value=&quot;10003&quot;/&gt;&lt;/object&gt;&lt;object type=&quot;3&quot; unique_id=&quot;10009&quot;&gt;&lt;property id=&quot;20148&quot; value=&quot;5&quot;/&gt;&lt;property id=&quot;20300&quot; value=&quot;Slide 4 - &amp;quot;E-Health&amp;quot;&quot;/&gt;&lt;property id=&quot;20302&quot; value=&quot;0&quot;/&gt;&lt;property id=&quot;20303&quot; value=&quot;Jonathan P. Weiner, DrPH&quot;/&gt;&lt;property id=&quot;20307&quot; value=&quot;314&quot;/&gt;&lt;property id=&quot;20309&quot; value=&quot;10003&quot;/&gt;&lt;/object&gt;&lt;object type=&quot;3&quot; unique_id=&quot;10010&quot;&gt;&lt;property id=&quot;20148&quot; value=&quot;5&quot;/&gt;&lt;property id=&quot;20300&quot; value=&quot;Slide 5 - &amp;quot; The Opportunity&amp;quot;&quot;/&gt;&lt;property id=&quot;20302&quot; value=&quot;0&quot;/&gt;&lt;property id=&quot;20303&quot; value=&quot;Jonathan P. Weiner, DrPH&quot;/&gt;&lt;property id=&quot;20307&quot; value=&quot;315&quot;/&gt;&lt;property id=&quot;20309&quot; value=&quot;10003&quot;/&gt;&lt;/object&gt;&lt;object type=&quot;3&quot; unique_id=&quot;10011&quot;&gt;&lt;property id=&quot;20148&quot; value=&quot;5&quot;/&gt;&lt;property id=&quot;20300&quot; value=&quot;Slide 6 - &amp;quot;A Brief Digression for Some Definitions&amp;quot;&quot;/&gt;&lt;property id=&quot;20302&quot; value=&quot;0&quot;/&gt;&lt;property id=&quot;20303&quot; value=&quot;Jonathan P. Weiner, DrPH&quot;/&gt;&lt;property id=&quot;20307&quot; value=&quot;338&quot;/&gt;&lt;property id=&quot;20309&quot; value=&quot;10003&quot;/&gt;&lt;/object&gt;&lt;object type=&quot;3&quot; unique_id=&quot;10012&quot;&gt;&lt;property id=&quot;20148&quot; value=&quot;5&quot;/&gt;&lt;property id=&quot;20300&quot; value=&quot;Slide 7 - &amp;quot;A Brief Digression for Some Definitions&amp;quot;&quot;/&gt;&lt;property id=&quot;20302&quot; value=&quot;0&quot;/&gt;&lt;property id=&quot;20303&quot; value=&quot;Jonathan P. Weiner, DrPH&quot;/&gt;&lt;property id=&quot;20307&quot; value=&quot;370&quot;/&gt;&lt;property id=&quot;20309&quot; value=&quot;10003&quot;/&gt;&lt;/object&gt;&lt;object type=&quot;3&quot; unique_id=&quot;10013&quot;&gt;&lt;property id=&quot;20148&quot; value=&quot;5&quot;/&gt;&lt;property id=&quot;20300&quot; value=&quot;Slide 8 - &amp;quot;Working Definitions&amp;quot;&quot;/&gt;&lt;property id=&quot;20302&quot; value=&quot;0&quot;/&gt;&lt;property id=&quot;20303&quot; value=&quot;Jonathan P. Weiner, DrPH&quot;/&gt;&lt;property id=&quot;20307&quot; value=&quot;339&quot;/&gt;&lt;property id=&quot;20309&quot; value=&quot;10003&quot;/&gt;&lt;/object&gt;&lt;object type=&quot;3&quot; unique_id=&quot;10014&quot;&gt;&lt;property id=&quot;20148&quot; value=&quot;5&quot;/&gt;&lt;property id=&quot;20300&quot; value=&quot;Slide 9 - &amp;quot;Working Definitions (cont.)&amp;quot;&quot;/&gt;&lt;property id=&quot;20302&quot; value=&quot;0&quot;/&gt;&lt;property id=&quot;20303&quot; value=&quot;Jonathan P. Weiner, DrPH&quot;/&gt;&lt;property id=&quot;20307&quot; value=&quot;340&quot;/&gt;&lt;property id=&quot;20309&quot; value=&quot;10003&quot;/&gt;&lt;/object&gt;&lt;object type=&quot;3&quot; unique_id=&quot;10015&quot;&gt;&lt;property id=&quot;20148&quot; value=&quot;5&quot;/&gt;&lt;property id=&quot;20300&quot; value=&quot;Slide 10 - &amp;quot;The “Disciplines” Related to Population Health Informatics&amp;quot;&quot;/&gt;&lt;property id=&quot;20302&quot; value=&quot;0&quot;/&gt;&lt;property id=&quot;20303&quot; value=&quot;Jonathan P. Weiner, DrPH&quot;/&gt;&lt;property id=&quot;20307&quot; value=&quot;374&quot;/&gt;&lt;property id=&quot;20309&quot; value=&quot;10003&quot;/&gt;&lt;/object&gt;&lt;object type=&quot;3&quot; unique_id=&quot;10016&quot;&gt;&lt;property id=&quot;20148&quot; value=&quot;5&quot;/&gt;&lt;property id=&quot;20300&quot; value=&quot;Slide 11 - &amp;quot;Four Key Domains&amp;quot;&quot;/&gt;&lt;property id=&quot;20302&quot; value=&quot;0&quot;/&gt;&lt;property id=&quot;20303&quot; value=&quot;Jonathan P. Weiner, DrPH&quot;/&gt;&lt;property id=&quot;20307&quot; value=&quot;375&quot;/&gt;&lt;property id=&quot;20309&quot; value=&quot;10003&quot;/&gt;&lt;/object&gt;&lt;object type=&quot;3&quot; unique_id=&quot;10017&quot;&gt;&lt;property id=&quot;20148&quot; value=&quot;5&quot;/&gt;&lt;property id=&quot;20300&quot; value=&quot;Slide 12 - &amp;quot;Four Key Domains&amp;quot;&quot;/&gt;&lt;property id=&quot;20302&quot; value=&quot;0&quot;/&gt;&lt;property id=&quot;20303&quot; value=&quot;Jonathan P. Weiner, DrPH&quot;/&gt;&lt;property id=&quot;20307&quot; value=&quot;376&quot;/&gt;&lt;property id=&quot;20309&quot; value=&quot;10003&quot;/&gt;&lt;/object&gt;&lt;object type=&quot;3&quot; unique_id=&quot;10018&quot;&gt;&lt;property id=&quot;20148&quot; value=&quot;5&quot;/&gt;&lt;property id=&quot;20300&quot; value=&quot;Slide 13 - &amp;quot;Four Key Domains&amp;quot;&quot;/&gt;&lt;property id=&quot;20302&quot; value=&quot;0&quot;/&gt;&lt;property id=&quot;20303&quot; value=&quot;Jonathan P. Weiner, DrPH&quot;/&gt;&lt;property id=&quot;20307&quot; value=&quot;377&quot;/&gt;&lt;property id=&quot;20309&quot; value=&quot;10003&quot;/&gt;&lt;/object&gt;&lt;object type=&quot;3&quot; unique_id=&quot;10019&quot;&gt;&lt;property id=&quot;20148&quot; value=&quot;5&quot;/&gt;&lt;property id=&quot;20300&quot; value=&quot;Slide 14 - &amp;quot;Four Key Domains&amp;quot;&quot;/&gt;&lt;property id=&quot;20302&quot; value=&quot;0&quot;/&gt;&lt;property id=&quot;20303&quot; value=&quot;Jonathan P. Weiner, DrPH&quot;/&gt;&lt;property id=&quot;20307&quot; value=&quot;378&quot;/&gt;&lt;property id=&quot;20309&quot; value=&quot;10003&quot;/&gt;&lt;/object&gt;&lt;object type=&quot;3&quot; unique_id=&quot;10020&quot;&gt;&lt;property id=&quot;20148&quot; value=&quot;5&quot;/&gt;&lt;property id=&quot;20300&quot; value=&quot;Slide 15 - &amp;quot;Key Intersections of the Four Domains&amp;quot;&quot;/&gt;&lt;property id=&quot;20302&quot; value=&quot;0&quot;/&gt;&lt;property id=&quot;20303&quot; value=&quot;Jonathan P. Weiner, DrPH&quot;/&gt;&lt;property id=&quot;20307&quot; value=&quot;379&quot;/&gt;&lt;property id=&quot;20309&quot; value=&quot;10003&quot;/&gt;&lt;/object&gt;&lt;object type=&quot;3&quot; unique_id=&quot;10021&quot;&gt;&lt;property id=&quot;20148&quot; value=&quot;5&quot;/&gt;&lt;property id=&quot;20300&quot; value=&quot;Slide 16 - &amp;quot;The Intersections between the Four HIT Domains&amp;quot;&quot;/&gt;&lt;property id=&quot;20302&quot; value=&quot;0&quot;/&gt;&lt;property id=&quot;20303&quot; value=&quot;Jonathan P. Weiner, DrPH&quot;/&gt;&lt;property id=&quot;20307&quot; value=&quot;380&quot;/&gt;&lt;property id=&quot;20309&quot; value=&quot;10003&quot;/&gt;&lt;/object&gt;&lt;object type=&quot;3&quot; unique_id=&quot;10022&quot;&gt;&lt;property id=&quot;20148&quot; value=&quot;5&quot;/&gt;&lt;property id=&quot;20300&quot; value=&quot;Slide 17 - &amp;quot;The Intersections between the Four HIT Domains&amp;quot;&quot;/&gt;&lt;property id=&quot;20302&quot; value=&quot;0&quot;/&gt;&lt;property id=&quot;20303&quot; value=&quot;Jonathan P. Weiner, DrPH&quot;/&gt;&lt;property id=&quot;20307&quot; value=&quot;381&quot;/&gt;&lt;property id=&quot;20309&quot; value=&quot;10003&quot;/&gt;&lt;/object&gt;&lt;object type=&quot;3&quot; unique_id=&quot;10023&quot;&gt;&lt;property id=&quot;20148&quot; value=&quot;5&quot;/&gt;&lt;property id=&quot;20300&quot; value=&quot;Slide 18 - &amp;quot;The Intersections between the Four HIT Domains&amp;quot;&quot;/&gt;&lt;property id=&quot;20302&quot; value=&quot;0&quot;/&gt;&lt;property id=&quot;20303&quot; value=&quot;Jonathan P. Weiner, DrPH&quot;/&gt;&lt;property id=&quot;20307&quot; value=&quot;382&quot;/&gt;&lt;property id=&quot;20309&quot; value=&quot;10003&quot;/&gt;&lt;/object&gt;&lt;object type=&quot;3&quot; unique_id=&quot;10024&quot;&gt;&lt;property id=&quot;20148&quot; value=&quot;5&quot;/&gt;&lt;property id=&quot;20300&quot; value=&quot;Slide 19 - &amp;quot;The Intersections between the Four HIT Domains&amp;quot;&quot;/&gt;&lt;property id=&quot;20302&quot; value=&quot;0&quot;/&gt;&lt;property id=&quot;20303&quot; value=&quot;Jonathan P. Weiner, DrPH&quot;/&gt;&lt;property id=&quot;20307&quot; value=&quot;383&quot;/&gt;&lt;property id=&quot;20309&quot; value=&quot;1000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872855159,D:\Install\Xampp\xampplite\htdocs\www\page\info510\slide\slide_01_intro.pp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872855159,D:\Install\Xampp\xampplite\htdocs\www\page\info510\slide\slide_01_intro.pp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872855159,D:\Install\Xampp\xampplite\htdocs\www\page\info510\slide\slide_01_intro.pp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872855159,D:\Install\Xampp\xampplite\htdocs\www\page\info510\slide\slide_01_intro.pp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872855159,D:\Install\Xampp\xampplite\htdocs\www\page\info510\slide\slide_01_intro.pp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5,1872855159,D:\Install\Xampp\xampplite\htdocs\www\page\info510\slide\slide_01_intro.pp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872855159,D:\Install\Xampp\xampplite\htdocs\www\page\info510\slide\slide_01_intro.pp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1872855159,D:\Install\Xampp\xampplite\htdocs\www\page\info510\slide\slide_01_intro.pp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1872855159,D:\Install\Xampp\xampplite\htdocs\www\page\info510\slide\slide_01_intro.pp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872855159,D:\Install\Xampp\xampplite\htdocs\www\page\info510\slide\slide_01_intro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4CAEEE6-D111-4F5B-98F5-26A4D5ECF4D1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1872855159,D:\Install\Xampp\xampplite\htdocs\www\page\info510\slide\slide_01_intro.pp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1872855159,D:\Install\Xampp\xampplite\htdocs\www\page\info510\slide\slide_01_intro.pp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1872855159,D:\Install\Xampp\xampplite\htdocs\www\page\info510\slide\slide_01_intro.pp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1872855159,D:\Install\Xampp\xampplite\htdocs\www\page\info510\slide\slide_01_intro.pp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872855159,D:\Install\Xampp\xampplite\htdocs\www\page\info510\slide\slide_01_intro.pp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1872855159,D:\Install\Xampp\xampplite\htdocs\www\page\info510\slide\slide_01_intro.pp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872855159,D:\Install\Xampp\xampplite\htdocs\www\page\info510\slide\slide_01_intro.pp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1872855159,D:\Install\Xampp\xampplite\htdocs\www\page\info510\slide\slide_01_intro.pp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872855159,D:\Install\Xampp\xampplite\htdocs\www\page\info510\slide\slide_01_intro.pp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1,1872855159,D:\Install\Xampp\xampplite\htdocs\www\page\info510\slide\slide_01_intro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023A586-BAE3-481C-BE12-BAD318F2C46D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872855159,D:\Install\Xampp\xampplite\htdocs\www\page\info510\slide\slide_01_intro.ppc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3,1872855159,D:\Install\Xampp\xampplite\htdocs\www\page\info510\slide\slide_01_intro.pp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5,1872855159,D:\Install\Xampp\xampplite\htdocs\www\page\info510\slide\slide_01_intro.pp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7,1872855159,D:\Install\Xampp\xampplite\htdocs\www\page\info510\slide\slide_01_intro.pp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4,1872855159,D:\Install\Xampp\xampplite\htdocs\www\page\info510\slide\slide_01_intro.pp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6,1872855159,D:\Install\Xampp\xampplite\htdocs\www\page\info510\slide\slide_01_intro.pp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7,1872855159,D:\Install\Xampp\xampplite\htdocs\www\page\info510\slide\slide_01_intro.ppc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8,1872855159,D:\Install\Xampp\xampplite\htdocs\www\page\info510\slide\slide_01_intro.ppc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9,1872855159,D:\Install\Xampp\xampplite\htdocs\www\page\info510\slide\slide_01_intro.pp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0,1872855159,D:\Install\Xampp\xampplite\htdocs\www\page\info510\slide\slide_01_intro.pp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872855159,D:\Install\Xampp\xampplite\htdocs\www\page\info510\slide\slide_01_intro.ppc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1,1872855159,D:\Install\Xampp\xampplite\htdocs\www\page\info510\slide\slide_01_intro.pp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5,1872855159,D:\Install\Xampp\xampplite\htdocs\www\page\info510\slide\slide_01_intro.pp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6,1872855159,D:\Install\Xampp\xampplite\htdocs\www\page\info510\slide\slide_01_intro.pp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6,1872855159,D:\Install\Xampp\xampplite\htdocs\www\page\info510\slide\slide_01_intro.pp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6,1872855159,D:\Install\Xampp\xampplite\htdocs\www\page\info510\slide\slide_01_intro.pp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6,1872855159,D:\Install\Xampp\xampplite\htdocs\www\page\info510\slide\slide_01_intro.ppc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-30858911,D:\Install\Xampp\xampplite\htdocs\www\page\info510\slide\slide_02_mysql.pp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-30858911,D:\Install\Xampp\xampplite\htdocs\www\page\info510\slide\slide_02_mysql.ppc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-30858911,D:\Install\Xampp\xampplite\htdocs\www\page\info510\slide\slide_02_mysql.pp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-30858911,D:\Install\Xampp\xampplite\htdocs\www\page\info510\slide\slide_02_mysql.pp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872855159,D:\Install\Xampp\xampplite\htdocs\www\page\info510\slide\slide_01_intro.ppc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-30858911,D:\Install\Xampp\xampplite\htdocs\www\page\info510\slide\slide_02_mysql.ppc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-30858911,D:\Install\Xampp\xampplite\htdocs\www\page\info510\slide\slide_02_mysql.ppc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-30858911,D:\Install\Xampp\xampplite\htdocs\www\page\info510\slide\slide_02_mysql.pp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-30858911,D:\Install\Xampp\xampplite\htdocs\www\page\info510\slide\slide_02_mysql.ppc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-30858911,D:\Install\Xampp\xampplite\htdocs\www\page\info510\slide\slide_02_mysql.pp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-30858911,D:\Install\Xampp\xampplite\htdocs\www\page\info510\slide\slide_02_mysql.pp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2,-30858911,D:\Install\Xampp\xampplite\htdocs\www\page\info510\slide\slide_02_mysql.pp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-30858911,D:\Install\Xampp\xampplite\htdocs\www\page\info510\slide\slide_02_mysql.ppc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4,-30858911,D:\Install\Xampp\xampplite\htdocs\www\page\info510\slide\slide_02_mysql.ppc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5,-30858911,D:\Install\Xampp\xampplite\htdocs\www\page\info510\slide\slide_02_mysql.pp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872855159,D:\Install\Xampp\xampplite\htdocs\www\page\info510\slide\slide_01_intro.ppc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6,-30858911,D:\Install\Xampp\xampplite\htdocs\www\page\info510\slide\slide_02_mysql.ppc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-30858911,D:\Install\Xampp\xampplite\htdocs\www\page\info510\slide\slide_02_mysql.ppc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-30858911,D:\Install\Xampp\xampplite\htdocs\www\page\info510\slide\slide_02_mysql.ppc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-30858911,D:\Install\Xampp\xampplite\htdocs\www\page\info510\slide\slide_02_mysql.ppc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6,-30858911,D:\Install\Xampp\xampplite\htdocs\www\page\info510\slide\slide_02_mysql.ppc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7,-30858911,D:\Install\Xampp\xampplite\htdocs\www\page\info510\slide\slide_02_mysql.ppc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8,-30858911,D:\Install\Xampp\xampplite\htdocs\www\page\info510\slide\slide_02_mysql.ppc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9,-30858911,D:\Install\Xampp\xampplite\htdocs\www\page\info510\slide\slide_02_mysql.ppc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0,-30858911,D:\Install\Xampp\xampplite\htdocs\www\page\info510\slide\slide_02_mysql.ppc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0,-30858911,D:\Install\Xampp\xampplite\htdocs\www\page\info510\slide\slide_02_mysql.pp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872855159,D:\Install\Xampp\xampplite\htdocs\www\page\info510\slide\slide_01_intro.ppc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0,-30858911,D:\Install\Xampp\xampplite\htdocs\www\page\info510\slide\slide_02_mysql.ppc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0,-30858911,D:\Install\Xampp\xampplite\htdocs\www\page\info510\slide\slide_02_mysql.pp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872855159,D:\Install\Xampp\xampplite\htdocs\www\page\info510\slide\slide_01_intro.pp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872855159,D:\Install\Xampp\xampplite\htdocs\www\page\info510\slide\slide_01_intro.ppc"/>
</p:tagLst>
</file>

<file path=ppt/theme/theme1.xml><?xml version="1.0" encoding="utf-8"?>
<a:theme xmlns:a="http://schemas.openxmlformats.org/drawingml/2006/main" name="JHS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  <a:txDef>
      <a:spPr/>
      <a:bodyPr/>
      <a:lstStyle>
        <a:defPPr>
          <a:defRPr sz="1600" dirty="0" smtClean="0"/>
        </a:defPPr>
      </a:lstStyle>
    </a:txDef>
  </a:objectDefaults>
  <a:extraClrSchemeLst>
    <a:extraClrScheme>
      <a:clrScheme name="cip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h 13">
        <a:dk1>
          <a:srgbClr val="000000"/>
        </a:dk1>
        <a:lt1>
          <a:srgbClr val="FFFFFF"/>
        </a:lt1>
        <a:dk2>
          <a:srgbClr val="1B4882"/>
        </a:dk2>
        <a:lt2>
          <a:srgbClr val="808080"/>
        </a:lt2>
        <a:accent1>
          <a:srgbClr val="847A15"/>
        </a:accent1>
        <a:accent2>
          <a:srgbClr val="7B3D89"/>
        </a:accent2>
        <a:accent3>
          <a:srgbClr val="FFFFFF"/>
        </a:accent3>
        <a:accent4>
          <a:srgbClr val="000000"/>
        </a:accent4>
        <a:accent5>
          <a:srgbClr val="C2BEAA"/>
        </a:accent5>
        <a:accent6>
          <a:srgbClr val="6F367C"/>
        </a:accent6>
        <a:hlink>
          <a:srgbClr val="A2A5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14">
        <a:dk1>
          <a:srgbClr val="000000"/>
        </a:dk1>
        <a:lt1>
          <a:srgbClr val="FFFFFF"/>
        </a:lt1>
        <a:dk2>
          <a:srgbClr val="3C2672"/>
        </a:dk2>
        <a:lt2>
          <a:srgbClr val="969696"/>
        </a:lt2>
        <a:accent1>
          <a:srgbClr val="906104"/>
        </a:accent1>
        <a:accent2>
          <a:srgbClr val="1F7B37"/>
        </a:accent2>
        <a:accent3>
          <a:srgbClr val="FFFFFF"/>
        </a:accent3>
        <a:accent4>
          <a:srgbClr val="000000"/>
        </a:accent4>
        <a:accent5>
          <a:srgbClr val="C6B7AA"/>
        </a:accent5>
        <a:accent6>
          <a:srgbClr val="1B6F31"/>
        </a:accent6>
        <a:hlink>
          <a:srgbClr val="CC3300"/>
        </a:hlink>
        <a:folHlink>
          <a:srgbClr val="E08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15">
        <a:dk1>
          <a:srgbClr val="000000"/>
        </a:dk1>
        <a:lt1>
          <a:srgbClr val="FFFFFF"/>
        </a:lt1>
        <a:dk2>
          <a:srgbClr val="3C2672"/>
        </a:dk2>
        <a:lt2>
          <a:srgbClr val="969696"/>
        </a:lt2>
        <a:accent1>
          <a:srgbClr val="908B2A"/>
        </a:accent1>
        <a:accent2>
          <a:srgbClr val="136987"/>
        </a:accent2>
        <a:accent3>
          <a:srgbClr val="FFFFFF"/>
        </a:accent3>
        <a:accent4>
          <a:srgbClr val="000000"/>
        </a:accent4>
        <a:accent5>
          <a:srgbClr val="C6C4AC"/>
        </a:accent5>
        <a:accent6>
          <a:srgbClr val="105E7A"/>
        </a:accent6>
        <a:hlink>
          <a:srgbClr val="430086"/>
        </a:hlink>
        <a:folHlink>
          <a:srgbClr val="E08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16">
        <a:dk1>
          <a:srgbClr val="000000"/>
        </a:dk1>
        <a:lt1>
          <a:srgbClr val="FFFFFF"/>
        </a:lt1>
        <a:dk2>
          <a:srgbClr val="3C2672"/>
        </a:dk2>
        <a:lt2>
          <a:srgbClr val="969696"/>
        </a:lt2>
        <a:accent1>
          <a:srgbClr val="908B2A"/>
        </a:accent1>
        <a:accent2>
          <a:srgbClr val="136987"/>
        </a:accent2>
        <a:accent3>
          <a:srgbClr val="FFFFFF"/>
        </a:accent3>
        <a:accent4>
          <a:srgbClr val="000000"/>
        </a:accent4>
        <a:accent5>
          <a:srgbClr val="C6C4AC"/>
        </a:accent5>
        <a:accent6>
          <a:srgbClr val="105E7A"/>
        </a:accent6>
        <a:hlink>
          <a:srgbClr val="241F5F"/>
        </a:hlink>
        <a:folHlink>
          <a:srgbClr val="E08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popHealthInfo</Template>
  <TotalTime>4784</TotalTime>
  <Words>2897</Words>
  <Application>Microsoft Office PowerPoint</Application>
  <PresentationFormat>On-screen Show (4:3)</PresentationFormat>
  <Paragraphs>711</Paragraphs>
  <Slides>77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JHSPH</vt:lpstr>
      <vt:lpstr>Computer Systems and the Web/Databases</vt:lpstr>
      <vt:lpstr>PowerPoint Presentation</vt:lpstr>
      <vt:lpstr>Networking Overview</vt:lpstr>
      <vt:lpstr>Networking Overview</vt:lpstr>
      <vt:lpstr>Networking Overview</vt:lpstr>
      <vt:lpstr>Networking Topology</vt:lpstr>
      <vt:lpstr>Networking Overview  Topology (cont.)</vt:lpstr>
      <vt:lpstr>Networking Overview  Topology (cont.)</vt:lpstr>
      <vt:lpstr>Networking Overview  Topology (cont.)</vt:lpstr>
      <vt:lpstr>Networking Overview  Topology (cont.)</vt:lpstr>
      <vt:lpstr>Networking Overview  Topology (cont.)</vt:lpstr>
      <vt:lpstr>IP Address</vt:lpstr>
      <vt:lpstr>Networking Overview  IP Address (cont.)</vt:lpstr>
      <vt:lpstr>Networking Overview  IP Address (cont.)</vt:lpstr>
      <vt:lpstr>Networking Overview  IP Address (cont.)</vt:lpstr>
      <vt:lpstr>Domain Name</vt:lpstr>
      <vt:lpstr>Networking Overview  Domain Name (cont.)</vt:lpstr>
      <vt:lpstr>Networking Overview  Domain Name (cont.)</vt:lpstr>
      <vt:lpstr>Network Devices</vt:lpstr>
      <vt:lpstr>Networking Overview  Network Devices</vt:lpstr>
      <vt:lpstr>Networking Overview  Network Devices (cont.)</vt:lpstr>
      <vt:lpstr>Networking Overview  Network Devices</vt:lpstr>
      <vt:lpstr>Networking Overview  Network Devices</vt:lpstr>
      <vt:lpstr>Web Server Technology Overview</vt:lpstr>
      <vt:lpstr>Web Server</vt:lpstr>
      <vt:lpstr>Web Server Overview</vt:lpstr>
      <vt:lpstr>Client Side Language</vt:lpstr>
      <vt:lpstr>Web Server Overview  Client Side Language (e.g., HTML)</vt:lpstr>
      <vt:lpstr>Server Side Language</vt:lpstr>
      <vt:lpstr>Web Server Overview  Server Side Language (e.g., PHP)</vt:lpstr>
      <vt:lpstr>Databases Servers</vt:lpstr>
      <vt:lpstr>Web Server Overview  Data Base Management System (e.g., MySQL)</vt:lpstr>
      <vt:lpstr>Web Server Overview  HTML/PHP/MySQL Integration</vt:lpstr>
      <vt:lpstr>Web Server Overview  Applications</vt:lpstr>
      <vt:lpstr>Web Server Overview  Applications (cont.) – NotePad++</vt:lpstr>
      <vt:lpstr>Web Server Overview  Applications (cont.) – NotePad++</vt:lpstr>
      <vt:lpstr>Web Server Overview  Applications (cont.) – NotePad++</vt:lpstr>
      <vt:lpstr>Web Server Overview  Applications (cont.) – NotePad++</vt:lpstr>
      <vt:lpstr>Web Server Overview  Applications (cont.) – NotePad++</vt:lpstr>
      <vt:lpstr>Web Server Overview  Applications (cont.) – NotePad++</vt:lpstr>
      <vt:lpstr>Web Server Overview  Applications (cont.) – NotePad++</vt:lpstr>
      <vt:lpstr>Web Server Overview  Applications (cont.) – MySQL Workbench</vt:lpstr>
      <vt:lpstr>Web Server Overview  Applications (cont.) – MySQL Workbench</vt:lpstr>
      <vt:lpstr>Web Server Overview  MySQL Workbench</vt:lpstr>
      <vt:lpstr>Web Server Overview  Applications (cont.) – MySQL Workbench</vt:lpstr>
      <vt:lpstr>Web Server Overview  Applications (cont.) – MySQL Workbench</vt:lpstr>
      <vt:lpstr>Database Overview</vt:lpstr>
      <vt:lpstr>Database Overview</vt:lpstr>
      <vt:lpstr>Database Overview  Relational Databases </vt:lpstr>
      <vt:lpstr>Database Overview  Relational Databases (cont.)</vt:lpstr>
      <vt:lpstr>Database Overview  Relational Databases (cont.)</vt:lpstr>
      <vt:lpstr>Database Overview  Relational Databases (cont.)</vt:lpstr>
      <vt:lpstr>Database Overview  Relational Databases (cont.)</vt:lpstr>
      <vt:lpstr>Database Overview  Relational Databases (cont.)</vt:lpstr>
      <vt:lpstr>Database Overview  Relational Databases (cont.)</vt:lpstr>
      <vt:lpstr>Database Overview  Relational Databases (cont.)</vt:lpstr>
      <vt:lpstr>Database Overview  Relational Databases (cont.)</vt:lpstr>
      <vt:lpstr>Database Overview  MySQL GUI (cont.)</vt:lpstr>
      <vt:lpstr>Database Overview  MySQL GUI (cont.)</vt:lpstr>
      <vt:lpstr>Database Overview  MySQL GUI (cont.)</vt:lpstr>
      <vt:lpstr>Database Overview  MySQL GUI (cont.)</vt:lpstr>
      <vt:lpstr>Database Overview  MySQL GUI (cont.)</vt:lpstr>
      <vt:lpstr>Database Overview  MySQL GUI (cont.)</vt:lpstr>
      <vt:lpstr>Database Overview  MySQL GUI (cont.)</vt:lpstr>
      <vt:lpstr>Database Overview  MySQL GUI (cont.)</vt:lpstr>
      <vt:lpstr>Database Overview  SQL Language</vt:lpstr>
      <vt:lpstr>Database Overview  SQL Language  (cont.)</vt:lpstr>
      <vt:lpstr>Database Overview  SQL Language  (cont.)</vt:lpstr>
      <vt:lpstr>Database Overview  SQL Language  (cont.)</vt:lpstr>
      <vt:lpstr>Database Overview  SQL Language (cont.)  SELECT Statement</vt:lpstr>
      <vt:lpstr>Database Overview  SQL Language  WHERE Statement</vt:lpstr>
      <vt:lpstr>Database Overview  SQL Language  AND/OR/IN Clause</vt:lpstr>
      <vt:lpstr>Database Overview  SQL Language  ORDER BY  Clause</vt:lpstr>
      <vt:lpstr>Additional Resources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Population Health Informatics and Health IT</dc:title>
  <dc:creator>Hadi Kharrazi</dc:creator>
  <cp:lastModifiedBy>Hadi Kharrazi</cp:lastModifiedBy>
  <cp:revision>291</cp:revision>
  <cp:lastPrinted>2011-11-15T18:55:20Z</cp:lastPrinted>
  <dcterms:created xsi:type="dcterms:W3CDTF">2012-10-15T19:05:02Z</dcterms:created>
  <dcterms:modified xsi:type="dcterms:W3CDTF">2015-06-08T21:01:05Z</dcterms:modified>
</cp:coreProperties>
</file>