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9" r:id="rId1"/>
  </p:sldMasterIdLst>
  <p:notesMasterIdLst>
    <p:notesMasterId r:id="rId74"/>
  </p:notesMasterIdLst>
  <p:handoutMasterIdLst>
    <p:handoutMasterId r:id="rId75"/>
  </p:handoutMasterIdLst>
  <p:sldIdLst>
    <p:sldId id="371" r:id="rId2"/>
    <p:sldId id="425" r:id="rId3"/>
    <p:sldId id="619" r:id="rId4"/>
    <p:sldId id="559" r:id="rId5"/>
    <p:sldId id="560" r:id="rId6"/>
    <p:sldId id="561" r:id="rId7"/>
    <p:sldId id="562" r:id="rId8"/>
    <p:sldId id="563" r:id="rId9"/>
    <p:sldId id="564" r:id="rId10"/>
    <p:sldId id="565" r:id="rId11"/>
    <p:sldId id="566" r:id="rId12"/>
    <p:sldId id="620" r:id="rId13"/>
    <p:sldId id="567" r:id="rId14"/>
    <p:sldId id="568" r:id="rId15"/>
    <p:sldId id="569" r:id="rId16"/>
    <p:sldId id="570" r:id="rId17"/>
    <p:sldId id="571" r:id="rId18"/>
    <p:sldId id="572" r:id="rId19"/>
    <p:sldId id="573" r:id="rId20"/>
    <p:sldId id="574" r:id="rId21"/>
    <p:sldId id="575" r:id="rId22"/>
    <p:sldId id="576" r:id="rId23"/>
    <p:sldId id="577" r:id="rId24"/>
    <p:sldId id="578" r:id="rId25"/>
    <p:sldId id="579" r:id="rId26"/>
    <p:sldId id="580" r:id="rId27"/>
    <p:sldId id="581" r:id="rId28"/>
    <p:sldId id="582" r:id="rId29"/>
    <p:sldId id="584" r:id="rId30"/>
    <p:sldId id="585" r:id="rId31"/>
    <p:sldId id="583" r:id="rId32"/>
    <p:sldId id="621" r:id="rId33"/>
    <p:sldId id="586" r:id="rId34"/>
    <p:sldId id="587" r:id="rId35"/>
    <p:sldId id="588" r:id="rId36"/>
    <p:sldId id="589" r:id="rId37"/>
    <p:sldId id="590" r:id="rId38"/>
    <p:sldId id="591" r:id="rId39"/>
    <p:sldId id="592" r:id="rId40"/>
    <p:sldId id="593" r:id="rId41"/>
    <p:sldId id="594" r:id="rId42"/>
    <p:sldId id="595" r:id="rId43"/>
    <p:sldId id="596" r:id="rId44"/>
    <p:sldId id="597" r:id="rId45"/>
    <p:sldId id="598" r:id="rId46"/>
    <p:sldId id="599" r:id="rId47"/>
    <p:sldId id="600" r:id="rId48"/>
    <p:sldId id="601" r:id="rId49"/>
    <p:sldId id="602" r:id="rId50"/>
    <p:sldId id="603" r:id="rId51"/>
    <p:sldId id="604" r:id="rId52"/>
    <p:sldId id="626" r:id="rId53"/>
    <p:sldId id="624" r:id="rId54"/>
    <p:sldId id="625" r:id="rId55"/>
    <p:sldId id="605" r:id="rId56"/>
    <p:sldId id="606" r:id="rId57"/>
    <p:sldId id="607" r:id="rId58"/>
    <p:sldId id="608" r:id="rId59"/>
    <p:sldId id="609" r:id="rId60"/>
    <p:sldId id="610" r:id="rId61"/>
    <p:sldId id="611" r:id="rId62"/>
    <p:sldId id="612" r:id="rId63"/>
    <p:sldId id="622" r:id="rId64"/>
    <p:sldId id="613" r:id="rId65"/>
    <p:sldId id="614" r:id="rId66"/>
    <p:sldId id="615" r:id="rId67"/>
    <p:sldId id="616" r:id="rId68"/>
    <p:sldId id="617" r:id="rId69"/>
    <p:sldId id="623" r:id="rId70"/>
    <p:sldId id="527" r:id="rId71"/>
    <p:sldId id="543" r:id="rId72"/>
    <p:sldId id="627" r:id="rId73"/>
  </p:sldIdLst>
  <p:sldSz cx="9144000" cy="6858000" type="screen4x3"/>
  <p:notesSz cx="7010400" cy="9296400"/>
  <p:custDataLst>
    <p:tags r:id="rId76"/>
  </p:custDataLst>
  <p:defaultTextStyle>
    <a:defPPr>
      <a:defRPr lang="en-US"/>
    </a:defPPr>
    <a:lvl1pPr algn="l" rtl="0" fontAlgn="base">
      <a:spcBef>
        <a:spcPct val="0"/>
      </a:spcBef>
      <a:spcAft>
        <a:spcPct val="0"/>
      </a:spcAft>
      <a:defRPr sz="2400" kern="1200">
        <a:solidFill>
          <a:schemeClr val="tx1"/>
        </a:solidFill>
        <a:latin typeface="Times" pitchFamily="-84" charset="0"/>
        <a:ea typeface="ＭＳ Ｐゴシック" pitchFamily="-84" charset="-128"/>
        <a:cs typeface="ＭＳ Ｐゴシック" pitchFamily="-84" charset="-128"/>
      </a:defRPr>
    </a:lvl1pPr>
    <a:lvl2pPr marL="457200" algn="l" rtl="0" fontAlgn="base">
      <a:spcBef>
        <a:spcPct val="0"/>
      </a:spcBef>
      <a:spcAft>
        <a:spcPct val="0"/>
      </a:spcAft>
      <a:defRPr sz="2400" kern="1200">
        <a:solidFill>
          <a:schemeClr val="tx1"/>
        </a:solidFill>
        <a:latin typeface="Times" pitchFamily="-84" charset="0"/>
        <a:ea typeface="ＭＳ Ｐゴシック" pitchFamily="-84" charset="-128"/>
        <a:cs typeface="ＭＳ Ｐゴシック" pitchFamily="-84" charset="-128"/>
      </a:defRPr>
    </a:lvl2pPr>
    <a:lvl3pPr marL="914400" algn="l" rtl="0" fontAlgn="base">
      <a:spcBef>
        <a:spcPct val="0"/>
      </a:spcBef>
      <a:spcAft>
        <a:spcPct val="0"/>
      </a:spcAft>
      <a:defRPr sz="2400" kern="1200">
        <a:solidFill>
          <a:schemeClr val="tx1"/>
        </a:solidFill>
        <a:latin typeface="Times" pitchFamily="-84" charset="0"/>
        <a:ea typeface="ＭＳ Ｐゴシック" pitchFamily="-84" charset="-128"/>
        <a:cs typeface="ＭＳ Ｐゴシック" pitchFamily="-84" charset="-128"/>
      </a:defRPr>
    </a:lvl3pPr>
    <a:lvl4pPr marL="1371600" algn="l" rtl="0" fontAlgn="base">
      <a:spcBef>
        <a:spcPct val="0"/>
      </a:spcBef>
      <a:spcAft>
        <a:spcPct val="0"/>
      </a:spcAft>
      <a:defRPr sz="2400" kern="1200">
        <a:solidFill>
          <a:schemeClr val="tx1"/>
        </a:solidFill>
        <a:latin typeface="Times" pitchFamily="-84" charset="0"/>
        <a:ea typeface="ＭＳ Ｐゴシック" pitchFamily="-84" charset="-128"/>
        <a:cs typeface="ＭＳ Ｐゴシック" pitchFamily="-84" charset="-128"/>
      </a:defRPr>
    </a:lvl4pPr>
    <a:lvl5pPr marL="1828800" algn="l" rtl="0" fontAlgn="base">
      <a:spcBef>
        <a:spcPct val="0"/>
      </a:spcBef>
      <a:spcAft>
        <a:spcPct val="0"/>
      </a:spcAft>
      <a:defRPr sz="2400" kern="1200">
        <a:solidFill>
          <a:schemeClr val="tx1"/>
        </a:solidFill>
        <a:latin typeface="Times" pitchFamily="-84" charset="0"/>
        <a:ea typeface="ＭＳ Ｐゴシック" pitchFamily="-84" charset="-128"/>
        <a:cs typeface="ＭＳ Ｐゴシック" pitchFamily="-84" charset="-128"/>
      </a:defRPr>
    </a:lvl5pPr>
    <a:lvl6pPr marL="2286000" algn="l" defTabSz="457200" rtl="0" eaLnBrk="1" latinLnBrk="0" hangingPunct="1">
      <a:defRPr sz="2400" kern="1200">
        <a:solidFill>
          <a:schemeClr val="tx1"/>
        </a:solidFill>
        <a:latin typeface="Times" pitchFamily="-84" charset="0"/>
        <a:ea typeface="ＭＳ Ｐゴシック" pitchFamily="-84" charset="-128"/>
        <a:cs typeface="ＭＳ Ｐゴシック" pitchFamily="-84" charset="-128"/>
      </a:defRPr>
    </a:lvl6pPr>
    <a:lvl7pPr marL="2743200" algn="l" defTabSz="457200" rtl="0" eaLnBrk="1" latinLnBrk="0" hangingPunct="1">
      <a:defRPr sz="2400" kern="1200">
        <a:solidFill>
          <a:schemeClr val="tx1"/>
        </a:solidFill>
        <a:latin typeface="Times" pitchFamily="-84" charset="0"/>
        <a:ea typeface="ＭＳ Ｐゴシック" pitchFamily="-84" charset="-128"/>
        <a:cs typeface="ＭＳ Ｐゴシック" pitchFamily="-84" charset="-128"/>
      </a:defRPr>
    </a:lvl7pPr>
    <a:lvl8pPr marL="3200400" algn="l" defTabSz="457200" rtl="0" eaLnBrk="1" latinLnBrk="0" hangingPunct="1">
      <a:defRPr sz="2400" kern="1200">
        <a:solidFill>
          <a:schemeClr val="tx1"/>
        </a:solidFill>
        <a:latin typeface="Times" pitchFamily="-84" charset="0"/>
        <a:ea typeface="ＭＳ Ｐゴシック" pitchFamily="-84" charset="-128"/>
        <a:cs typeface="ＭＳ Ｐゴシック" pitchFamily="-84" charset="-128"/>
      </a:defRPr>
    </a:lvl8pPr>
    <a:lvl9pPr marL="3657600" algn="l" defTabSz="457200" rtl="0" eaLnBrk="1" latinLnBrk="0" hangingPunct="1">
      <a:defRPr sz="2400" kern="1200">
        <a:solidFill>
          <a:schemeClr val="tx1"/>
        </a:solidFill>
        <a:latin typeface="Times" pitchFamily="-84" charset="0"/>
        <a:ea typeface="ＭＳ Ｐゴシック" pitchFamily="-84" charset="-128"/>
        <a:cs typeface="ＭＳ Ｐゴシック" pitchFamily="-84" charset="-128"/>
      </a:defRPr>
    </a:lvl9pPr>
  </p:defaultTextStyle>
  <p:extLst>
    <p:ext uri="{521415D9-36F7-43E2-AB2F-B90AF26B5E84}">
      <p14:sectionLst xmlns:p14="http://schemas.microsoft.com/office/powerpoint/2010/main">
        <p14:section name="Title" id="{FDCA70CB-F953-4C41-A2F7-0E319EFA0E0D}">
          <p14:sldIdLst>
            <p14:sldId id="371"/>
            <p14:sldId id="425"/>
          </p14:sldIdLst>
        </p14:section>
        <p14:section name="Introduction" id="{25C98C26-F02D-4ACB-8185-F64376DA1BAC}">
          <p14:sldIdLst>
            <p14:sldId id="619"/>
            <p14:sldId id="559"/>
            <p14:sldId id="560"/>
            <p14:sldId id="561"/>
            <p14:sldId id="562"/>
            <p14:sldId id="563"/>
            <p14:sldId id="564"/>
            <p14:sldId id="565"/>
            <p14:sldId id="566"/>
          </p14:sldIdLst>
        </p14:section>
        <p14:section name="Classification Methods" id="{46627E7A-C886-4EBE-86CB-DCF8663BBBE7}">
          <p14:sldIdLst>
            <p14:sldId id="620"/>
            <p14:sldId id="567"/>
            <p14:sldId id="568"/>
            <p14:sldId id="569"/>
            <p14:sldId id="570"/>
            <p14:sldId id="571"/>
            <p14:sldId id="572"/>
            <p14:sldId id="573"/>
            <p14:sldId id="574"/>
            <p14:sldId id="575"/>
            <p14:sldId id="576"/>
            <p14:sldId id="577"/>
            <p14:sldId id="578"/>
            <p14:sldId id="579"/>
            <p14:sldId id="580"/>
            <p14:sldId id="581"/>
            <p14:sldId id="582"/>
            <p14:sldId id="584"/>
            <p14:sldId id="585"/>
            <p14:sldId id="583"/>
          </p14:sldIdLst>
        </p14:section>
        <p14:section name="Classification Systems" id="{B85A68F0-8108-41C7-9CD5-218FD4903288}">
          <p14:sldIdLst>
            <p14:sldId id="621"/>
            <p14:sldId id="586"/>
            <p14:sldId id="587"/>
            <p14:sldId id="588"/>
            <p14:sldId id="589"/>
            <p14:sldId id="590"/>
            <p14:sldId id="591"/>
            <p14:sldId id="592"/>
            <p14:sldId id="593"/>
            <p14:sldId id="594"/>
            <p14:sldId id="595"/>
            <p14:sldId id="596"/>
            <p14:sldId id="597"/>
            <p14:sldId id="598"/>
            <p14:sldId id="599"/>
            <p14:sldId id="600"/>
            <p14:sldId id="601"/>
            <p14:sldId id="602"/>
            <p14:sldId id="603"/>
            <p14:sldId id="604"/>
            <p14:sldId id="626"/>
            <p14:sldId id="624"/>
            <p14:sldId id="625"/>
            <p14:sldId id="605"/>
            <p14:sldId id="606"/>
            <p14:sldId id="607"/>
            <p14:sldId id="608"/>
            <p14:sldId id="609"/>
            <p14:sldId id="610"/>
            <p14:sldId id="611"/>
            <p14:sldId id="612"/>
          </p14:sldIdLst>
        </p14:section>
        <p14:section name="UMLS" id="{FBDF6D3C-40A5-46E3-990E-676F614D6811}">
          <p14:sldIdLst>
            <p14:sldId id="622"/>
            <p14:sldId id="613"/>
            <p14:sldId id="614"/>
            <p14:sldId id="615"/>
            <p14:sldId id="616"/>
            <p14:sldId id="617"/>
          </p14:sldIdLst>
        </p14:section>
        <p14:section name="Additional Resources" id="{96F95620-9497-4A05-9050-DAC030001FBB}">
          <p14:sldIdLst>
            <p14:sldId id="623"/>
            <p14:sldId id="527"/>
            <p14:sldId id="543"/>
            <p14:sldId id="62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scaleToFitPaper="1" frameSlides="1"/>
  <p:clrMru>
    <a:srgbClr val="FAE866"/>
    <a:srgbClr val="214C69"/>
    <a:srgbClr val="927AAE"/>
    <a:srgbClr val="604A7B"/>
    <a:srgbClr val="0782A9"/>
    <a:srgbClr val="0099CC"/>
    <a:srgbClr val="006699"/>
    <a:srgbClr val="C00000"/>
    <a:srgbClr val="E8E8E8"/>
    <a:srgbClr val="204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14" autoAdjust="0"/>
    <p:restoredTop sz="94660"/>
  </p:normalViewPr>
  <p:slideViewPr>
    <p:cSldViewPr snapToGrid="0">
      <p:cViewPr varScale="1">
        <p:scale>
          <a:sx n="90" d="100"/>
          <a:sy n="90" d="100"/>
        </p:scale>
        <p:origin x="-120" y="-2964"/>
      </p:cViewPr>
      <p:guideLst>
        <p:guide orient="horz" pos="2160"/>
        <p:guide orient="horz" pos="4200"/>
        <p:guide orient="horz" pos="4008"/>
        <p:guide pos="2880"/>
        <p:guide pos="320"/>
        <p:guide pos="5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4" d="100"/>
        <a:sy n="74"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62865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i="1">
                <a:latin typeface="Trebuchet MS"/>
                <a:ea typeface="ＭＳ Ｐゴシック" charset="-128"/>
                <a:cs typeface="Trebuchet MS"/>
              </a:defRPr>
            </a:lvl1pPr>
          </a:lstStyle>
          <a:p>
            <a:pPr>
              <a:defRPr/>
            </a:pPr>
            <a:r>
              <a:rPr lang="en-US"/>
              <a:t>Introduction to Population Health Informatics and Health IT: Jonathan P. Weiner, </a:t>
            </a:r>
            <a:r>
              <a:rPr lang="en-US" err="1"/>
              <a:t>DrPH</a:t>
            </a:r>
            <a:endParaRPr lang="en-US"/>
          </a:p>
        </p:txBody>
      </p:sp>
      <p:sp>
        <p:nvSpPr>
          <p:cNvPr id="860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atin typeface="Trebuchet MS" pitchFamily="-84" charset="0"/>
              </a:defRPr>
            </a:lvl1pPr>
          </a:lstStyle>
          <a:p>
            <a:fld id="{5306E4AD-CC06-6949-8372-EAE412EE4BB6}" type="slidenum">
              <a:rPr lang="en-US"/>
              <a:pPr/>
              <a:t>‹#›</a:t>
            </a:fld>
            <a:endParaRPr lang="en-US"/>
          </a:p>
        </p:txBody>
      </p:sp>
    </p:spTree>
    <p:extLst>
      <p:ext uri="{BB962C8B-B14F-4D97-AF65-F5344CB8AC3E}">
        <p14:creationId xmlns:p14="http://schemas.microsoft.com/office/powerpoint/2010/main" val="1476324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atin typeface="Times" charset="0"/>
                <a:ea typeface="ＭＳ Ｐゴシック" charset="-128"/>
                <a:cs typeface="ＭＳ Ｐゴシック" charset="-128"/>
              </a:defRPr>
            </a:lvl1pPr>
          </a:lstStyle>
          <a:p>
            <a:pPr>
              <a:defRPr/>
            </a:pPr>
            <a:endParaRPr lang="en-US"/>
          </a:p>
        </p:txBody>
      </p:sp>
      <p:sp>
        <p:nvSpPr>
          <p:cNvPr id="4505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atin typeface="Times" charset="0"/>
                <a:ea typeface="ＭＳ Ｐゴシック" charset="-128"/>
                <a:cs typeface="ＭＳ Ｐゴシック" charset="-128"/>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atin typeface="Times" charset="0"/>
                <a:ea typeface="ＭＳ Ｐゴシック" charset="-128"/>
                <a:cs typeface="ＭＳ Ｐゴシック" charset="-128"/>
              </a:defRPr>
            </a:lvl1pPr>
          </a:lstStyle>
          <a:p>
            <a:pPr>
              <a:defRPr/>
            </a:pPr>
            <a:endParaRPr lang="en-US"/>
          </a:p>
        </p:txBody>
      </p:sp>
      <p:sp>
        <p:nvSpPr>
          <p:cNvPr id="4506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vl1pPr>
          </a:lstStyle>
          <a:p>
            <a:fld id="{E6045296-505D-2543-BD0A-56002446BCD9}" type="slidenum">
              <a:rPr lang="en-US"/>
              <a:pPr/>
              <a:t>‹#›</a:t>
            </a:fld>
            <a:endParaRPr lang="en-US"/>
          </a:p>
        </p:txBody>
      </p:sp>
    </p:spTree>
    <p:extLst>
      <p:ext uri="{BB962C8B-B14F-4D97-AF65-F5344CB8AC3E}">
        <p14:creationId xmlns:p14="http://schemas.microsoft.com/office/powerpoint/2010/main" val="4109038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045296-505D-2543-BD0A-56002446BCD9}" type="slidenum">
              <a:rPr lang="en-US" smtClean="0"/>
              <a:pPr/>
              <a:t>3</a:t>
            </a:fld>
            <a:endParaRPr lang="en-US"/>
          </a:p>
        </p:txBody>
      </p:sp>
    </p:spTree>
    <p:extLst>
      <p:ext uri="{BB962C8B-B14F-4D97-AF65-F5344CB8AC3E}">
        <p14:creationId xmlns:p14="http://schemas.microsoft.com/office/powerpoint/2010/main" val="324461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045296-505D-2543-BD0A-56002446BCD9}" type="slidenum">
              <a:rPr lang="en-US" smtClean="0"/>
              <a:pPr/>
              <a:t>12</a:t>
            </a:fld>
            <a:endParaRPr lang="en-US"/>
          </a:p>
        </p:txBody>
      </p:sp>
    </p:spTree>
    <p:extLst>
      <p:ext uri="{BB962C8B-B14F-4D97-AF65-F5344CB8AC3E}">
        <p14:creationId xmlns:p14="http://schemas.microsoft.com/office/powerpoint/2010/main" val="324461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045296-505D-2543-BD0A-56002446BCD9}" type="slidenum">
              <a:rPr lang="en-US" smtClean="0"/>
              <a:pPr/>
              <a:t>32</a:t>
            </a:fld>
            <a:endParaRPr lang="en-US"/>
          </a:p>
        </p:txBody>
      </p:sp>
    </p:spTree>
    <p:extLst>
      <p:ext uri="{BB962C8B-B14F-4D97-AF65-F5344CB8AC3E}">
        <p14:creationId xmlns:p14="http://schemas.microsoft.com/office/powerpoint/2010/main" val="324461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045296-505D-2543-BD0A-56002446BCD9}" type="slidenum">
              <a:rPr lang="en-US" smtClean="0"/>
              <a:pPr/>
              <a:t>63</a:t>
            </a:fld>
            <a:endParaRPr lang="en-US"/>
          </a:p>
        </p:txBody>
      </p:sp>
    </p:spTree>
    <p:extLst>
      <p:ext uri="{BB962C8B-B14F-4D97-AF65-F5344CB8AC3E}">
        <p14:creationId xmlns:p14="http://schemas.microsoft.com/office/powerpoint/2010/main" val="324461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045296-505D-2543-BD0A-56002446BCD9}" type="slidenum">
              <a:rPr lang="en-US" smtClean="0"/>
              <a:pPr/>
              <a:t>69</a:t>
            </a:fld>
            <a:endParaRPr lang="en-US"/>
          </a:p>
        </p:txBody>
      </p:sp>
    </p:spTree>
    <p:extLst>
      <p:ext uri="{BB962C8B-B14F-4D97-AF65-F5344CB8AC3E}">
        <p14:creationId xmlns:p14="http://schemas.microsoft.com/office/powerpoint/2010/main" val="3244618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26F90"/>
        </a:solidFill>
        <a:effectLst/>
      </p:bgPr>
    </p:bg>
    <p:spTree>
      <p:nvGrpSpPr>
        <p:cNvPr id="1" name=""/>
        <p:cNvGrpSpPr/>
        <p:nvPr/>
      </p:nvGrpSpPr>
      <p:grpSpPr>
        <a:xfrm>
          <a:off x="0" y="0"/>
          <a:ext cx="0" cy="0"/>
          <a:chOff x="0" y="0"/>
          <a:chExt cx="0" cy="0"/>
        </a:xfrm>
      </p:grpSpPr>
      <p:pic>
        <p:nvPicPr>
          <p:cNvPr id="4" name="Picture 5" descr="jhsph_Logo_White"/>
          <p:cNvPicPr>
            <a:picLocks noChangeAspect="1" noChangeArrowheads="1"/>
          </p:cNvPicPr>
          <p:nvPr>
            <p:custDataLst>
              <p:tags r:id="rId1"/>
            </p:custDataLst>
          </p:nvPr>
        </p:nvPicPr>
        <p:blipFill>
          <a:blip r:embed="rId4"/>
          <a:srcRect/>
          <a:stretch>
            <a:fillRect/>
          </a:stretch>
        </p:blipFill>
        <p:spPr bwMode="auto">
          <a:xfrm>
            <a:off x="190500" y="158750"/>
            <a:ext cx="3968750" cy="1163638"/>
          </a:xfrm>
          <a:prstGeom prst="rect">
            <a:avLst/>
          </a:prstGeom>
          <a:noFill/>
          <a:ln w="9525">
            <a:noFill/>
            <a:miter lim="800000"/>
            <a:headEnd/>
            <a:tailEnd/>
          </a:ln>
        </p:spPr>
      </p:pic>
      <p:pic>
        <p:nvPicPr>
          <p:cNvPr id="6" name="Picture 8" descr="jhsph_Logo_White"/>
          <p:cNvPicPr>
            <a:picLocks noChangeAspect="1" noChangeArrowheads="1"/>
          </p:cNvPicPr>
          <p:nvPr>
            <p:custDataLst>
              <p:tags r:id="rId2"/>
            </p:custDataLst>
          </p:nvPr>
        </p:nvPicPr>
        <p:blipFill>
          <a:blip r:embed="rId4"/>
          <a:srcRect/>
          <a:stretch>
            <a:fillRect/>
          </a:stretch>
        </p:blipFill>
        <p:spPr bwMode="auto">
          <a:xfrm>
            <a:off x="190500" y="158750"/>
            <a:ext cx="3968750" cy="1163638"/>
          </a:xfrm>
          <a:prstGeom prst="rect">
            <a:avLst/>
          </a:prstGeom>
          <a:noFill/>
          <a:ln w="9525">
            <a:noFill/>
            <a:miter lim="800000"/>
            <a:headEnd/>
            <a:tailEnd/>
          </a:ln>
        </p:spPr>
      </p:pic>
      <p:sp>
        <p:nvSpPr>
          <p:cNvPr id="7" name="Rectangle 3"/>
          <p:cNvSpPr>
            <a:spLocks noChangeArrowheads="1"/>
          </p:cNvSpPr>
          <p:nvPr/>
        </p:nvSpPr>
        <p:spPr bwMode="auto">
          <a:xfrm flipV="1">
            <a:off x="474663" y="4271963"/>
            <a:ext cx="8669337" cy="18288"/>
          </a:xfrm>
          <a:prstGeom prst="rect">
            <a:avLst/>
          </a:prstGeom>
          <a:solidFill>
            <a:srgbClr val="FFFAD5"/>
          </a:solidFill>
          <a:ln w="9525">
            <a:noFill/>
            <a:miter lim="800000"/>
            <a:headEnd/>
            <a:tailEnd/>
          </a:ln>
        </p:spPr>
        <p:txBody>
          <a:bodyPr wrap="none" anchor="ctr"/>
          <a:lstStyle/>
          <a:p>
            <a:pPr>
              <a:defRPr/>
            </a:pPr>
            <a:endParaRPr lang="en-US">
              <a:latin typeface="+mj-lt"/>
              <a:ea typeface="ＭＳ Ｐゴシック" charset="-128"/>
              <a:cs typeface="ＭＳ Ｐゴシック" charset="-128"/>
            </a:endParaRPr>
          </a:p>
        </p:txBody>
      </p:sp>
      <p:sp>
        <p:nvSpPr>
          <p:cNvPr id="59395" name="Rectangle 3"/>
          <p:cNvSpPr>
            <a:spLocks noGrp="1" noChangeArrowheads="1"/>
          </p:cNvSpPr>
          <p:nvPr>
            <p:ph type="subTitle" idx="1"/>
          </p:nvPr>
        </p:nvSpPr>
        <p:spPr>
          <a:xfrm>
            <a:off x="474663" y="4521200"/>
            <a:ext cx="6400800" cy="1752600"/>
          </a:xfrm>
          <a:prstGeom prst="rect">
            <a:avLst/>
          </a:prstGeom>
        </p:spPr>
        <p:txBody>
          <a:bodyPr/>
          <a:lstStyle>
            <a:lvl1pPr marL="0" indent="0">
              <a:spcBef>
                <a:spcPct val="0"/>
              </a:spcBef>
              <a:buFont typeface="Wingdings" pitchFamily="-111" charset="2"/>
              <a:buNone/>
              <a:defRPr sz="2400">
                <a:solidFill>
                  <a:srgbClr val="FFFAD5"/>
                </a:solidFill>
                <a:latin typeface="+mj-lt"/>
              </a:defRPr>
            </a:lvl1pPr>
          </a:lstStyle>
          <a:p>
            <a:r>
              <a:rPr lang="en-US" smtClean="0"/>
              <a:t>Click to edit Master subtitle style</a:t>
            </a:r>
            <a:endParaRPr lang="en-US" dirty="0"/>
          </a:p>
        </p:txBody>
      </p:sp>
      <p:sp>
        <p:nvSpPr>
          <p:cNvPr id="59398" name="Rectangle 6"/>
          <p:cNvSpPr>
            <a:spLocks noGrp="1" noChangeArrowheads="1"/>
          </p:cNvSpPr>
          <p:nvPr>
            <p:ph type="ctrTitle"/>
          </p:nvPr>
        </p:nvSpPr>
        <p:spPr>
          <a:xfrm>
            <a:off x="474663" y="2921000"/>
            <a:ext cx="7772400" cy="1143000"/>
          </a:xfrm>
          <a:prstGeom prst="rect">
            <a:avLst/>
          </a:prstGeom>
        </p:spPr>
        <p:txBody>
          <a:bodyPr/>
          <a:lstStyle>
            <a:lvl1pPr>
              <a:defRPr sz="3000">
                <a:solidFill>
                  <a:schemeClr val="bg1"/>
                </a:solidFill>
                <a:latin typeface="+mj-lt"/>
              </a:defRPr>
            </a:lvl1p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4424363" y="158750"/>
            <a:ext cx="4613275" cy="461665"/>
          </a:xfrm>
          <a:prstGeom prst="rect">
            <a:avLst/>
          </a:prstGeom>
        </p:spPr>
        <p:txBody>
          <a:bodyPr wrap="square" rtlCol="0">
            <a:spAutoFit/>
          </a:bodyPr>
          <a:lstStyle>
            <a:lvl1pPr>
              <a:defRPr lang="en-US" sz="1200" b="1" i="1" kern="1200" smtClean="0">
                <a:solidFill>
                  <a:schemeClr val="accent5">
                    <a:lumMod val="60000"/>
                    <a:lumOff val="40000"/>
                  </a:schemeClr>
                </a:solidFill>
                <a:latin typeface="+mj-lt"/>
                <a:ea typeface="ＭＳ Ｐゴシック" pitchFamily="-84" charset="-128"/>
                <a:cs typeface="ＭＳ Ｐゴシック" pitchFamily="-84" charset="-128"/>
              </a:defRPr>
            </a:lvl1pPr>
            <a:lvl2pPr>
              <a:defRPr lang="en-US" sz="2400" kern="1200" smtClean="0">
                <a:latin typeface="Times" pitchFamily="-84" charset="0"/>
                <a:ea typeface="ＭＳ Ｐゴシック" pitchFamily="-84" charset="-128"/>
                <a:cs typeface="ＭＳ Ｐゴシック" pitchFamily="-84" charset="-128"/>
              </a:defRPr>
            </a:lvl2pPr>
            <a:lvl3pPr>
              <a:defRPr lang="en-US" sz="2400" kern="1200" smtClean="0">
                <a:latin typeface="Times" pitchFamily="-84" charset="0"/>
                <a:ea typeface="ＭＳ Ｐゴシック" pitchFamily="-84" charset="-128"/>
                <a:cs typeface="ＭＳ Ｐゴシック" pitchFamily="-84" charset="-128"/>
              </a:defRPr>
            </a:lvl3pPr>
            <a:lvl4pPr>
              <a:defRPr lang="en-US" sz="2400" kern="1200" smtClean="0">
                <a:latin typeface="Times" pitchFamily="-84" charset="0"/>
                <a:ea typeface="ＭＳ Ｐゴシック" pitchFamily="-84" charset="-128"/>
                <a:cs typeface="ＭＳ Ｐゴシック" pitchFamily="-84" charset="-128"/>
              </a:defRPr>
            </a:lvl4pPr>
            <a:lvl5pPr>
              <a:defRPr lang="en-US" sz="2400" kern="1200">
                <a:latin typeface="Times" pitchFamily="-84" charset="0"/>
                <a:ea typeface="ＭＳ Ｐゴシック" pitchFamily="-84" charset="-128"/>
                <a:cs typeface="ＭＳ Ｐゴシック" pitchFamily="-84" charset="-128"/>
              </a:defRPr>
            </a:lvl5pPr>
          </a:lstStyle>
          <a:p>
            <a:pPr lvl="0" algn="r">
              <a:spcBef>
                <a:spcPct val="0"/>
              </a:spcBef>
            </a:pPr>
            <a:r>
              <a:rPr lang="en-US" dirty="0" smtClean="0"/>
              <a:t>Location of the Presentation</a:t>
            </a:r>
          </a:p>
          <a:p>
            <a:pPr lvl="0" algn="r">
              <a:spcBef>
                <a:spcPct val="0"/>
              </a:spcBef>
            </a:pPr>
            <a:r>
              <a:rPr lang="en-US" dirty="0" smtClean="0"/>
              <a:t>MMM DD YYYY</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605928"/>
            <a:ext cx="8534400" cy="366137"/>
          </a:xfrm>
          <a:prstGeom prst="rect">
            <a:avLst/>
          </a:prstGeom>
        </p:spPr>
        <p:txBody>
          <a:bodyPr/>
          <a:lstStyle>
            <a:lvl1pPr>
              <a:defRPr sz="1600">
                <a:latin typeface="+mj-lt"/>
                <a:sym typeface="Wingdings" panose="05000000000000000000" pitchFamily="2" charset="2"/>
              </a:defRPr>
            </a:lvl1pPr>
          </a:lstStyle>
          <a:p>
            <a:r>
              <a:rPr lang="fr-FR" dirty="0" smtClean="0"/>
              <a:t>Section 1  Section 1-1  Section 1-1-1</a:t>
            </a:r>
          </a:p>
        </p:txBody>
      </p:sp>
      <p:sp>
        <p:nvSpPr>
          <p:cNvPr id="3" name="Content Placeholder 2"/>
          <p:cNvSpPr>
            <a:spLocks noGrp="1"/>
          </p:cNvSpPr>
          <p:nvPr>
            <p:ph idx="1"/>
          </p:nvPr>
        </p:nvSpPr>
        <p:spPr>
          <a:xfrm>
            <a:off x="304800" y="1029730"/>
            <a:ext cx="8534400" cy="5096433"/>
          </a:xfrm>
          <a:prstGeom prst="rect">
            <a:avLst/>
          </a:prstGeom>
        </p:spPr>
        <p:txBody>
          <a:bodyPr/>
          <a:lstStyle>
            <a:lvl1pPr>
              <a:defRPr sz="1800">
                <a:latin typeface="+mj-lt"/>
              </a:defRPr>
            </a:lvl1pPr>
            <a:lvl2pPr marL="857250" indent="-393700">
              <a:buSzPct val="90000"/>
              <a:buFont typeface="Courier New" panose="02070309020205020404" pitchFamily="49" charset="0"/>
              <a:buChar char="o"/>
              <a:defRPr sz="1800">
                <a:latin typeface="+mj-lt"/>
              </a:defRPr>
            </a:lvl2pPr>
            <a:lvl3pPr>
              <a:defRPr sz="1800">
                <a:latin typeface="+mj-lt"/>
              </a:defRPr>
            </a:lvl3pPr>
            <a:lvl4pPr>
              <a:defRPr sz="1800">
                <a:latin typeface="+mj-lt"/>
              </a:defRPr>
            </a:lvl4pPr>
            <a:lvl5pPr>
              <a:defRPr sz="1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ChangeArrowheads="1"/>
          </p:cNvSpPr>
          <p:nvPr userDrawn="1"/>
        </p:nvSpPr>
        <p:spPr bwMode="auto">
          <a:xfrm>
            <a:off x="3175" y="0"/>
            <a:ext cx="9151938" cy="413657"/>
          </a:xfrm>
          <a:prstGeom prst="rect">
            <a:avLst/>
          </a:prstGeom>
          <a:solidFill>
            <a:srgbClr val="126F90"/>
          </a:solidFill>
          <a:ln w="9525">
            <a:noFill/>
            <a:miter lim="800000"/>
            <a:headEnd/>
            <a:tailEnd/>
          </a:ln>
          <a:effectLst/>
        </p:spPr>
        <p:txBody>
          <a:bodyPr wrap="none" lIns="91429" tIns="45715" rIns="91429" bIns="45715" anchor="ctr"/>
          <a:lstStyle/>
          <a:p>
            <a:pPr algn="ctr">
              <a:defRPr/>
            </a:pPr>
            <a:endParaRPr lang="en-US" sz="1900" b="1">
              <a:solidFill>
                <a:schemeClr val="bg1"/>
              </a:solidFill>
              <a:latin typeface="Myriad Pro SemiCond" charset="0"/>
              <a:ea typeface="ＭＳ Ｐゴシック" charset="-128"/>
              <a:cs typeface="ＭＳ Ｐゴシック" charset="-128"/>
            </a:endParaRPr>
          </a:p>
        </p:txBody>
      </p:sp>
      <p:sp>
        <p:nvSpPr>
          <p:cNvPr id="6" name="Rectangle 2"/>
          <p:cNvSpPr>
            <a:spLocks noChangeArrowheads="1"/>
          </p:cNvSpPr>
          <p:nvPr userDrawn="1"/>
        </p:nvSpPr>
        <p:spPr bwMode="auto">
          <a:xfrm>
            <a:off x="3175" y="6444343"/>
            <a:ext cx="9151938" cy="413657"/>
          </a:xfrm>
          <a:prstGeom prst="rect">
            <a:avLst/>
          </a:prstGeom>
          <a:solidFill>
            <a:srgbClr val="126F90"/>
          </a:solidFill>
          <a:ln w="9525">
            <a:noFill/>
            <a:miter lim="800000"/>
            <a:headEnd/>
            <a:tailEnd/>
          </a:ln>
          <a:effectLst/>
        </p:spPr>
        <p:txBody>
          <a:bodyPr wrap="none" lIns="91429" tIns="45715" rIns="91429" bIns="45715" anchor="ctr"/>
          <a:lstStyle/>
          <a:p>
            <a:pPr algn="ctr">
              <a:defRPr/>
            </a:pPr>
            <a:endParaRPr lang="en-US" sz="1900" b="1">
              <a:solidFill>
                <a:schemeClr val="bg1"/>
              </a:solidFill>
              <a:latin typeface="Myriad Pro SemiCond" charset="0"/>
              <a:ea typeface="ＭＳ Ｐゴシック" charset="-128"/>
              <a:cs typeface="ＭＳ Ｐゴシック" charset="-128"/>
            </a:endParaRPr>
          </a:p>
        </p:txBody>
      </p:sp>
      <p:sp>
        <p:nvSpPr>
          <p:cNvPr id="7" name="Rectangle 6"/>
          <p:cNvSpPr/>
          <p:nvPr userDrawn="1"/>
        </p:nvSpPr>
        <p:spPr>
          <a:xfrm>
            <a:off x="97970" y="6542882"/>
            <a:ext cx="5682343" cy="230832"/>
          </a:xfrm>
          <a:prstGeom prst="rect">
            <a:avLst/>
          </a:prstGeom>
        </p:spPr>
        <p:txBody>
          <a:bodyPr wrap="square">
            <a:spAutoFit/>
          </a:bodyPr>
          <a:lstStyle/>
          <a:p>
            <a:pPr fontAlgn="auto">
              <a:spcBef>
                <a:spcPts val="0"/>
              </a:spcBef>
              <a:spcAft>
                <a:spcPts val="0"/>
              </a:spcAft>
              <a:defRPr/>
            </a:pPr>
            <a:r>
              <a:rPr lang="en-US" sz="900" kern="1200" dirty="0" smtClean="0">
                <a:solidFill>
                  <a:srgbClr val="B2B2B2"/>
                </a:solidFill>
                <a:latin typeface="+mj-lt"/>
                <a:ea typeface="ＭＳ Ｐゴシック" pitchFamily="-84" charset="-128"/>
                <a:cs typeface="ＭＳ Ｐゴシック" pitchFamily="-84" charset="-128"/>
              </a:rPr>
              <a:t>© Hadi Kharrazi @ JHSPH</a:t>
            </a:r>
            <a:r>
              <a:rPr lang="en-US" sz="900" kern="1200" baseline="0" dirty="0" smtClean="0">
                <a:solidFill>
                  <a:srgbClr val="B2B2B2"/>
                </a:solidFill>
                <a:latin typeface="+mj-lt"/>
                <a:ea typeface="ＭＳ Ｐゴシック" pitchFamily="-84" charset="-128"/>
                <a:cs typeface="ＭＳ Ｐゴシック" pitchFamily="-84" charset="-128"/>
              </a:rPr>
              <a:t>-HPM</a:t>
            </a:r>
            <a:endParaRPr lang="en-US" sz="900" kern="1200" dirty="0">
              <a:solidFill>
                <a:srgbClr val="B2B2B2"/>
              </a:solidFill>
              <a:latin typeface="+mj-lt"/>
              <a:ea typeface="ＭＳ Ｐゴシック" pitchFamily="-84" charset="-128"/>
              <a:cs typeface="ＭＳ Ｐゴシック" pitchFamily="-84" charset="-128"/>
            </a:endParaRPr>
          </a:p>
        </p:txBody>
      </p:sp>
      <p:sp>
        <p:nvSpPr>
          <p:cNvPr id="8" name="Text Box 11"/>
          <p:cNvSpPr txBox="1">
            <a:spLocks noChangeArrowheads="1"/>
          </p:cNvSpPr>
          <p:nvPr userDrawn="1"/>
        </p:nvSpPr>
        <p:spPr bwMode="auto">
          <a:xfrm>
            <a:off x="7354010" y="152400"/>
            <a:ext cx="1699503" cy="230832"/>
          </a:xfrm>
          <a:prstGeom prst="rect">
            <a:avLst/>
          </a:prstGeom>
          <a:noFill/>
          <a:ln w="9525">
            <a:noFill/>
            <a:miter lim="800000"/>
            <a:headEnd/>
            <a:tailEnd/>
          </a:ln>
          <a:effectLst/>
        </p:spPr>
        <p:txBody>
          <a:bodyPr wrap="none">
            <a:spAutoFit/>
          </a:bodyPr>
          <a:lstStyle/>
          <a:p>
            <a:pPr algn="r" fontAlgn="auto">
              <a:spcBef>
                <a:spcPts val="0"/>
              </a:spcBef>
              <a:spcAft>
                <a:spcPts val="0"/>
              </a:spcAft>
              <a:defRPr/>
            </a:pPr>
            <a:r>
              <a:rPr lang="en-US" sz="900" baseline="0" dirty="0" smtClean="0">
                <a:solidFill>
                  <a:srgbClr val="B2B2B2"/>
                </a:solidFill>
                <a:latin typeface="+mj-lt"/>
                <a:cs typeface="Arial" charset="0"/>
              </a:rPr>
              <a:t>Health Informatics Standards</a:t>
            </a:r>
            <a:endParaRPr lang="en-US" sz="900" dirty="0">
              <a:solidFill>
                <a:srgbClr val="B2B2B2"/>
              </a:solidFill>
              <a:latin typeface="+mj-lt"/>
              <a:cs typeface="+mn-cs"/>
            </a:endParaRPr>
          </a:p>
        </p:txBody>
      </p:sp>
      <p:sp>
        <p:nvSpPr>
          <p:cNvPr id="9" name="Rectangle 5"/>
          <p:cNvSpPr>
            <a:spLocks noGrp="1" noChangeArrowheads="1"/>
          </p:cNvSpPr>
          <p:nvPr>
            <p:ph type="sldNum" sz="quarter" idx="4"/>
          </p:nvPr>
        </p:nvSpPr>
        <p:spPr bwMode="auto">
          <a:xfrm>
            <a:off x="8418513" y="6542882"/>
            <a:ext cx="596900" cy="230832"/>
          </a:xfrm>
          <a:prstGeom prst="rect">
            <a:avLst/>
          </a:prstGeom>
        </p:spPr>
        <p:txBody>
          <a:bodyPr wrap="square">
            <a:spAutoFit/>
          </a:bodyPr>
          <a:lstStyle>
            <a:lvl1pPr algn="r">
              <a:defRPr lang="en-US" sz="900" smtClean="0">
                <a:solidFill>
                  <a:schemeClr val="bg1"/>
                </a:solidFill>
                <a:latin typeface="+mj-lt"/>
              </a:defRPr>
            </a:lvl1pPr>
          </a:lstStyle>
          <a:p>
            <a:pPr fontAlgn="auto">
              <a:spcBef>
                <a:spcPts val="0"/>
              </a:spcBef>
              <a:spcAft>
                <a:spcPts val="0"/>
              </a:spcAft>
            </a:pPr>
            <a:fld id="{897D63A6-4080-1647-B8C8-7CE838CA76F0}" type="slidenum">
              <a:rPr lang="en-US" smtClean="0"/>
              <a:pPr fontAlgn="auto">
                <a:spcBef>
                  <a:spcPts val="0"/>
                </a:spcBef>
                <a:spcAft>
                  <a:spcPts val="0"/>
                </a:spcAft>
              </a:pPr>
              <a:t>‹#›</a:t>
            </a:fld>
            <a:endParaRPr lang="en-US" dirty="0"/>
          </a:p>
        </p:txBody>
      </p:sp>
    </p:spTree>
    <p:extLst>
      <p:ext uri="{BB962C8B-B14F-4D97-AF65-F5344CB8AC3E}">
        <p14:creationId xmlns:p14="http://schemas.microsoft.com/office/powerpoint/2010/main" val="26751382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2" r:id="rId1"/>
    <p:sldLayoutId id="2147483814" r:id="rId2"/>
  </p:sldLayoutIdLst>
  <p:transition/>
  <p:hf hdr="0" ftr="0" dt="0"/>
  <p:txStyles>
    <p:titleStyle>
      <a:lvl1pPr algn="l" rtl="0" eaLnBrk="1" fontAlgn="base" hangingPunct="1">
        <a:spcBef>
          <a:spcPct val="0"/>
        </a:spcBef>
        <a:spcAft>
          <a:spcPct val="0"/>
        </a:spcAft>
        <a:defRPr sz="1400" b="1">
          <a:solidFill>
            <a:schemeClr val="tx1"/>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2600">
          <a:solidFill>
            <a:schemeClr val="bg1"/>
          </a:solidFill>
          <a:latin typeface="Trebuchet MS" pitchFamily="-108" charset="0"/>
          <a:ea typeface="ＭＳ Ｐゴシック" pitchFamily="-111" charset="-128"/>
          <a:cs typeface="ＭＳ Ｐゴシック" pitchFamily="-111" charset="-128"/>
        </a:defRPr>
      </a:lvl2pPr>
      <a:lvl3pPr algn="l" rtl="0" eaLnBrk="1" fontAlgn="base" hangingPunct="1">
        <a:spcBef>
          <a:spcPct val="0"/>
        </a:spcBef>
        <a:spcAft>
          <a:spcPct val="0"/>
        </a:spcAft>
        <a:defRPr sz="2600">
          <a:solidFill>
            <a:schemeClr val="bg1"/>
          </a:solidFill>
          <a:latin typeface="Trebuchet MS" pitchFamily="-108" charset="0"/>
          <a:ea typeface="ＭＳ Ｐゴシック" pitchFamily="-111" charset="-128"/>
          <a:cs typeface="ＭＳ Ｐゴシック" pitchFamily="-111" charset="-128"/>
        </a:defRPr>
      </a:lvl3pPr>
      <a:lvl4pPr algn="l" rtl="0" eaLnBrk="1" fontAlgn="base" hangingPunct="1">
        <a:spcBef>
          <a:spcPct val="0"/>
        </a:spcBef>
        <a:spcAft>
          <a:spcPct val="0"/>
        </a:spcAft>
        <a:defRPr sz="2600">
          <a:solidFill>
            <a:schemeClr val="bg1"/>
          </a:solidFill>
          <a:latin typeface="Trebuchet MS" pitchFamily="-108" charset="0"/>
          <a:ea typeface="ＭＳ Ｐゴシック" pitchFamily="-111" charset="-128"/>
          <a:cs typeface="ＭＳ Ｐゴシック" pitchFamily="-111" charset="-128"/>
        </a:defRPr>
      </a:lvl4pPr>
      <a:lvl5pPr algn="l" rtl="0" eaLnBrk="1" fontAlgn="base" hangingPunct="1">
        <a:spcBef>
          <a:spcPct val="0"/>
        </a:spcBef>
        <a:spcAft>
          <a:spcPct val="0"/>
        </a:spcAft>
        <a:defRPr sz="2600">
          <a:solidFill>
            <a:schemeClr val="bg1"/>
          </a:solidFill>
          <a:latin typeface="Trebuchet MS" pitchFamily="-108" charset="0"/>
          <a:ea typeface="ＭＳ Ｐゴシック" pitchFamily="-111" charset="-128"/>
          <a:cs typeface="ＭＳ Ｐゴシック" pitchFamily="-111" charset="-128"/>
        </a:defRPr>
      </a:lvl5pPr>
      <a:lvl6pPr marL="457200" algn="l" rtl="0" eaLnBrk="1" fontAlgn="base" hangingPunct="1">
        <a:spcBef>
          <a:spcPct val="0"/>
        </a:spcBef>
        <a:spcAft>
          <a:spcPct val="0"/>
        </a:spcAft>
        <a:defRPr sz="2600">
          <a:solidFill>
            <a:schemeClr val="bg1"/>
          </a:solidFill>
          <a:latin typeface="Trebuchet MS" pitchFamily="-108" charset="0"/>
        </a:defRPr>
      </a:lvl6pPr>
      <a:lvl7pPr marL="914400" algn="l" rtl="0" eaLnBrk="1" fontAlgn="base" hangingPunct="1">
        <a:spcBef>
          <a:spcPct val="0"/>
        </a:spcBef>
        <a:spcAft>
          <a:spcPct val="0"/>
        </a:spcAft>
        <a:defRPr sz="2600">
          <a:solidFill>
            <a:schemeClr val="bg1"/>
          </a:solidFill>
          <a:latin typeface="Trebuchet MS" pitchFamily="-108" charset="0"/>
        </a:defRPr>
      </a:lvl7pPr>
      <a:lvl8pPr marL="1371600" algn="l" rtl="0" eaLnBrk="1" fontAlgn="base" hangingPunct="1">
        <a:spcBef>
          <a:spcPct val="0"/>
        </a:spcBef>
        <a:spcAft>
          <a:spcPct val="0"/>
        </a:spcAft>
        <a:defRPr sz="2600">
          <a:solidFill>
            <a:schemeClr val="bg1"/>
          </a:solidFill>
          <a:latin typeface="Trebuchet MS" pitchFamily="-108" charset="0"/>
        </a:defRPr>
      </a:lvl8pPr>
      <a:lvl9pPr marL="1828800" algn="l" rtl="0" eaLnBrk="1" fontAlgn="base" hangingPunct="1">
        <a:spcBef>
          <a:spcPct val="0"/>
        </a:spcBef>
        <a:spcAft>
          <a:spcPct val="0"/>
        </a:spcAft>
        <a:defRPr sz="2600">
          <a:solidFill>
            <a:schemeClr val="bg1"/>
          </a:solidFill>
          <a:latin typeface="Trebuchet MS" pitchFamily="-108" charset="0"/>
        </a:defRPr>
      </a:lvl9pPr>
    </p:titleStyle>
    <p:bodyStyle>
      <a:lvl1pPr marL="349250" indent="-349250" algn="l" rtl="0" eaLnBrk="1" fontAlgn="base" hangingPunct="1">
        <a:spcBef>
          <a:spcPct val="155000"/>
        </a:spcBef>
        <a:spcAft>
          <a:spcPct val="0"/>
        </a:spcAft>
        <a:buClr>
          <a:srgbClr val="126F90"/>
        </a:buClr>
        <a:buSzPct val="70000"/>
        <a:buFont typeface="Wingdings" pitchFamily="-84" charset="2"/>
        <a:buChar char="n"/>
        <a:defRPr sz="2000">
          <a:solidFill>
            <a:schemeClr val="tx1"/>
          </a:solidFill>
          <a:latin typeface="Verdana" pitchFamily="34" charset="0"/>
          <a:ea typeface="Verdana" pitchFamily="34" charset="0"/>
          <a:cs typeface="Verdana" pitchFamily="34" charset="0"/>
        </a:defRPr>
      </a:lvl1pPr>
      <a:lvl2pPr marL="857250" indent="-393700" algn="l" rtl="0" eaLnBrk="1" fontAlgn="base" hangingPunct="1">
        <a:spcBef>
          <a:spcPct val="25000"/>
        </a:spcBef>
        <a:spcAft>
          <a:spcPct val="0"/>
        </a:spcAft>
        <a:buClr>
          <a:srgbClr val="126F90"/>
        </a:buClr>
        <a:buSzPct val="140000"/>
        <a:buFont typeface="Symbol" pitchFamily="-84" charset="2"/>
        <a:buChar char=""/>
        <a:defRPr sz="2000">
          <a:solidFill>
            <a:schemeClr val="tx1"/>
          </a:solidFill>
          <a:latin typeface="Verdana" pitchFamily="34" charset="0"/>
          <a:ea typeface="Verdana" pitchFamily="34" charset="0"/>
          <a:cs typeface="Verdana" pitchFamily="34" charset="0"/>
        </a:defRPr>
      </a:lvl2pPr>
      <a:lvl3pPr marL="1428750" indent="-349250" algn="l" rtl="0" eaLnBrk="1" fontAlgn="base" hangingPunct="1">
        <a:spcBef>
          <a:spcPct val="25000"/>
        </a:spcBef>
        <a:spcAft>
          <a:spcPct val="0"/>
        </a:spcAft>
        <a:buClr>
          <a:srgbClr val="126F90"/>
        </a:buClr>
        <a:buSzPct val="70000"/>
        <a:buFont typeface="Wingdings 3" pitchFamily="-84" charset="2"/>
        <a:buChar char="u"/>
        <a:defRPr sz="2000">
          <a:solidFill>
            <a:schemeClr val="tx1"/>
          </a:solidFill>
          <a:latin typeface="Verdana" pitchFamily="34" charset="0"/>
          <a:ea typeface="Verdana" pitchFamily="34" charset="0"/>
          <a:cs typeface="Verdana" pitchFamily="34" charset="0"/>
        </a:defRPr>
      </a:lvl3pPr>
      <a:lvl4pPr marL="2063750" indent="-349250" algn="l" rtl="0" eaLnBrk="1" fontAlgn="base" hangingPunct="1">
        <a:spcBef>
          <a:spcPct val="25000"/>
        </a:spcBef>
        <a:spcAft>
          <a:spcPct val="0"/>
        </a:spcAft>
        <a:buClr>
          <a:srgbClr val="126F90"/>
        </a:buClr>
        <a:buSzPct val="125000"/>
        <a:buFont typeface="Symbol" pitchFamily="-84" charset="2"/>
        <a:buChar char=""/>
        <a:defRPr sz="2000">
          <a:solidFill>
            <a:schemeClr val="tx1"/>
          </a:solidFill>
          <a:latin typeface="Verdana" pitchFamily="34" charset="0"/>
          <a:ea typeface="Verdana" pitchFamily="34" charset="0"/>
          <a:cs typeface="Verdana" pitchFamily="34" charset="0"/>
        </a:defRPr>
      </a:lvl4pPr>
      <a:lvl5pPr marL="2571750" indent="-285750" algn="l" rtl="0" eaLnBrk="1" fontAlgn="base" hangingPunct="1">
        <a:spcBef>
          <a:spcPct val="25000"/>
        </a:spcBef>
        <a:spcAft>
          <a:spcPct val="0"/>
        </a:spcAft>
        <a:buClr>
          <a:srgbClr val="126F90"/>
        </a:buClr>
        <a:buSzPct val="70000"/>
        <a:buFont typeface="Wingdings" pitchFamily="-84" charset="2"/>
        <a:buChar char="l"/>
        <a:defRPr sz="2000">
          <a:solidFill>
            <a:schemeClr val="tx1"/>
          </a:solidFill>
          <a:latin typeface="Verdana" pitchFamily="34" charset="0"/>
          <a:ea typeface="Verdana" pitchFamily="34" charset="0"/>
          <a:cs typeface="Verdana" pitchFamily="34" charset="0"/>
        </a:defRPr>
      </a:lvl5pPr>
      <a:lvl6pPr marL="30289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6pPr>
      <a:lvl7pPr marL="34861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7pPr>
      <a:lvl8pPr marL="39433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8pPr>
      <a:lvl9pPr marL="44005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www.who.int/classifications/icd/e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hyperlink" Target="http://www.who.int/classifications/apps/icd/icd10online/" TargetMode="Externa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umlsks.nlm.nih.gov/" TargetMode="Externa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gi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sz="2000" dirty="0">
                <a:latin typeface="+mj-lt"/>
                <a:ea typeface="ＭＳ Ｐゴシック" pitchFamily="-84" charset="-128"/>
                <a:cs typeface="ＭＳ Ｐゴシック" pitchFamily="-84" charset="-128"/>
              </a:rPr>
              <a:t>Hadi </a:t>
            </a:r>
            <a:r>
              <a:rPr lang="en-US" sz="2000" dirty="0" smtClean="0">
                <a:latin typeface="+mj-lt"/>
                <a:ea typeface="ＭＳ Ｐゴシック" pitchFamily="-84" charset="-128"/>
                <a:cs typeface="ＭＳ Ｐゴシック" pitchFamily="-84" charset="-128"/>
              </a:rPr>
              <a:t>Kharrazi </a:t>
            </a:r>
            <a:r>
              <a:rPr lang="en-US" sz="1200" i="1" dirty="0" smtClean="0">
                <a:latin typeface="+mj-lt"/>
                <a:ea typeface="ＭＳ Ｐゴシック" pitchFamily="-84" charset="-128"/>
                <a:cs typeface="ＭＳ Ｐゴシック" pitchFamily="-84" charset="-128"/>
              </a:rPr>
              <a:t>MHI MD </a:t>
            </a:r>
            <a:r>
              <a:rPr lang="en-US" sz="1200" i="1" dirty="0">
                <a:latin typeface="+mj-lt"/>
                <a:ea typeface="ＭＳ Ｐゴシック" pitchFamily="-84" charset="-128"/>
                <a:cs typeface="ＭＳ Ｐゴシック" pitchFamily="-84" charset="-128"/>
              </a:rPr>
              <a:t>PhD</a:t>
            </a:r>
            <a:br>
              <a:rPr lang="en-US" sz="1200" i="1" dirty="0">
                <a:latin typeface="+mj-lt"/>
                <a:ea typeface="ＭＳ Ｐゴシック" pitchFamily="-84" charset="-128"/>
                <a:cs typeface="ＭＳ Ｐゴシック" pitchFamily="-84" charset="-128"/>
              </a:rPr>
            </a:br>
            <a:endParaRPr lang="en-US" sz="200" i="1" dirty="0">
              <a:latin typeface="+mj-lt"/>
              <a:ea typeface="ＭＳ Ｐゴシック" pitchFamily="-84" charset="-128"/>
              <a:cs typeface="ＭＳ Ｐゴシック" pitchFamily="-84" charset="-128"/>
            </a:endParaRPr>
          </a:p>
          <a:p>
            <a:r>
              <a:rPr lang="en-US" sz="1800" i="1" dirty="0">
                <a:latin typeface="+mj-lt"/>
                <a:ea typeface="ＭＳ Ｐゴシック" pitchFamily="-84" charset="-128"/>
                <a:cs typeface="ＭＳ Ｐゴシック" pitchFamily="-84" charset="-128"/>
              </a:rPr>
              <a:t>kharrazi@jhu.edu</a:t>
            </a:r>
          </a:p>
          <a:p>
            <a:endParaRPr lang="en-US" sz="1200" dirty="0" smtClean="0">
              <a:latin typeface="+mj-lt"/>
              <a:ea typeface="ＭＳ Ｐゴシック" pitchFamily="-84" charset="-128"/>
              <a:cs typeface="ＭＳ Ｐゴシック" pitchFamily="-84" charset="-128"/>
            </a:endParaRPr>
          </a:p>
          <a:p>
            <a:r>
              <a:rPr lang="en-US" sz="1800" dirty="0" smtClean="0">
                <a:latin typeface="+mj-lt"/>
                <a:ea typeface="ＭＳ Ｐゴシック" pitchFamily="-84" charset="-128"/>
                <a:cs typeface="ＭＳ Ｐゴシック" pitchFamily="-84" charset="-128"/>
              </a:rPr>
              <a:t>Johns </a:t>
            </a:r>
            <a:r>
              <a:rPr lang="en-US" sz="1800" dirty="0">
                <a:latin typeface="+mj-lt"/>
                <a:ea typeface="ＭＳ Ｐゴシック" pitchFamily="-84" charset="-128"/>
                <a:cs typeface="ＭＳ Ｐゴシック" pitchFamily="-84" charset="-128"/>
              </a:rPr>
              <a:t>Hopkins </a:t>
            </a:r>
            <a:r>
              <a:rPr lang="en-US" sz="1800" dirty="0" smtClean="0">
                <a:latin typeface="+mj-lt"/>
                <a:ea typeface="ＭＳ Ｐゴシック" pitchFamily="-84" charset="-128"/>
                <a:cs typeface="ＭＳ Ｐゴシック" pitchFamily="-84" charset="-128"/>
              </a:rPr>
              <a:t>University</a:t>
            </a:r>
          </a:p>
          <a:p>
            <a:r>
              <a:rPr lang="en-US" sz="1600" i="1" dirty="0" smtClean="0">
                <a:latin typeface="+mj-lt"/>
                <a:ea typeface="ＭＳ Ｐゴシック" pitchFamily="-84" charset="-128"/>
                <a:cs typeface="ＭＳ Ｐゴシック" pitchFamily="-84" charset="-128"/>
                <a:sym typeface="Wingdings"/>
              </a:rPr>
              <a:t> </a:t>
            </a:r>
            <a:r>
              <a:rPr lang="en-US" sz="1600" i="1" dirty="0" smtClean="0">
                <a:latin typeface="+mj-lt"/>
                <a:ea typeface="ＭＳ Ｐゴシック" pitchFamily="-84" charset="-128"/>
                <a:cs typeface="ＭＳ Ｐゴシック" pitchFamily="-84" charset="-128"/>
              </a:rPr>
              <a:t>School of Public Health</a:t>
            </a:r>
          </a:p>
          <a:p>
            <a:r>
              <a:rPr lang="en-US" sz="1600" i="1" dirty="0">
                <a:latin typeface="+mj-lt"/>
                <a:ea typeface="ＭＳ Ｐゴシック" pitchFamily="-84" charset="-128"/>
                <a:cs typeface="ＭＳ Ｐゴシック" pitchFamily="-84" charset="-128"/>
                <a:sym typeface="Wingdings"/>
              </a:rPr>
              <a:t> </a:t>
            </a:r>
            <a:r>
              <a:rPr lang="en-US" sz="1600" i="1" dirty="0" smtClean="0">
                <a:latin typeface="+mj-lt"/>
                <a:ea typeface="ＭＳ Ｐゴシック" pitchFamily="-84" charset="-128"/>
                <a:cs typeface="ＭＳ Ｐゴシック" pitchFamily="-84" charset="-128"/>
              </a:rPr>
              <a:t>School of Medicine</a:t>
            </a:r>
            <a:endParaRPr lang="en-US" sz="1600" i="1" dirty="0">
              <a:latin typeface="+mj-lt"/>
              <a:ea typeface="ＭＳ Ｐゴシック" pitchFamily="-84" charset="-128"/>
              <a:cs typeface="ＭＳ Ｐゴシック" pitchFamily="-84" charset="-128"/>
            </a:endParaRPr>
          </a:p>
          <a:p>
            <a:endParaRPr lang="en-US" sz="100" i="1" dirty="0">
              <a:latin typeface="+mj-lt"/>
              <a:ea typeface="ＭＳ Ｐゴシック" pitchFamily="-84" charset="-128"/>
              <a:cs typeface="ＭＳ Ｐゴシック" pitchFamily="-84" charset="-128"/>
            </a:endParaRPr>
          </a:p>
          <a:p>
            <a:endParaRPr lang="en-US" sz="2000" dirty="0">
              <a:latin typeface="+mj-lt"/>
            </a:endParaRPr>
          </a:p>
        </p:txBody>
      </p:sp>
      <p:sp>
        <p:nvSpPr>
          <p:cNvPr id="4" name="Title 3"/>
          <p:cNvSpPr>
            <a:spLocks noGrp="1"/>
          </p:cNvSpPr>
          <p:nvPr>
            <p:ph type="ctrTitle"/>
          </p:nvPr>
        </p:nvSpPr>
        <p:spPr/>
        <p:txBody>
          <a:bodyPr/>
          <a:lstStyle/>
          <a:p>
            <a:pPr>
              <a:lnSpc>
                <a:spcPct val="120000"/>
              </a:lnSpc>
            </a:pPr>
            <a:r>
              <a:rPr lang="en-US" sz="2800" dirty="0" smtClean="0">
                <a:latin typeface="+mj-lt"/>
              </a:rPr>
              <a:t>Health Informatics Standards</a:t>
            </a:r>
            <a:br>
              <a:rPr lang="en-US" sz="2800" dirty="0" smtClean="0">
                <a:latin typeface="+mj-lt"/>
              </a:rPr>
            </a:br>
            <a:r>
              <a:rPr lang="en-US" sz="2400" b="0" i="1" dirty="0" smtClean="0"/>
              <a:t>(Medical Language and Classification Systems)</a:t>
            </a:r>
            <a:endParaRPr lang="en-US" sz="2400" b="0" i="1" dirty="0"/>
          </a:p>
        </p:txBody>
      </p:sp>
      <p:sp>
        <p:nvSpPr>
          <p:cNvPr id="6" name="Text Placeholder 5"/>
          <p:cNvSpPr>
            <a:spLocks noGrp="1"/>
          </p:cNvSpPr>
          <p:nvPr>
            <p:ph type="body" sz="quarter" idx="10"/>
          </p:nvPr>
        </p:nvSpPr>
        <p:spPr>
          <a:xfrm>
            <a:off x="4424363" y="158750"/>
            <a:ext cx="4613275" cy="461665"/>
          </a:xfrm>
          <a:prstGeom prst="rect">
            <a:avLst/>
          </a:prstGeom>
        </p:spPr>
        <p:txBody>
          <a:bodyPr/>
          <a:lstStyle/>
          <a:p>
            <a:pPr algn="r"/>
            <a:r>
              <a:rPr lang="en-US" dirty="0" smtClean="0">
                <a:latin typeface="+mj-lt"/>
              </a:rPr>
              <a:t>Summer Institute / HIT Series</a:t>
            </a:r>
            <a:endParaRPr lang="en-US" dirty="0">
              <a:latin typeface="+mj-lt"/>
            </a:endParaRPr>
          </a:p>
        </p:txBody>
      </p:sp>
      <p:sp>
        <p:nvSpPr>
          <p:cNvPr id="8" name="Subtitle 4"/>
          <p:cNvSpPr txBox="1">
            <a:spLocks/>
          </p:cNvSpPr>
          <p:nvPr/>
        </p:nvSpPr>
        <p:spPr>
          <a:xfrm>
            <a:off x="7165731" y="6323623"/>
            <a:ext cx="1846385" cy="402492"/>
          </a:xfrm>
          <a:prstGeom prst="rect">
            <a:avLst/>
          </a:prstGeom>
        </p:spPr>
        <p:txBody>
          <a:bodyPr anchor="ctr"/>
          <a:lstStyle>
            <a:lvl1pPr marL="0" indent="0" algn="l" rtl="0" eaLnBrk="1" fontAlgn="base" hangingPunct="1">
              <a:spcBef>
                <a:spcPct val="0"/>
              </a:spcBef>
              <a:spcAft>
                <a:spcPct val="0"/>
              </a:spcAft>
              <a:buClr>
                <a:srgbClr val="126F90"/>
              </a:buClr>
              <a:buSzPct val="70000"/>
              <a:buFont typeface="Wingdings" pitchFamily="-111" charset="2"/>
              <a:buNone/>
              <a:defRPr sz="2400">
                <a:solidFill>
                  <a:srgbClr val="FFFAD5"/>
                </a:solidFill>
                <a:latin typeface="Verdana" pitchFamily="34" charset="0"/>
                <a:ea typeface="Verdana" pitchFamily="34" charset="0"/>
                <a:cs typeface="Verdana" pitchFamily="34" charset="0"/>
              </a:defRPr>
            </a:lvl1pPr>
            <a:lvl2pPr marL="857250" indent="-393700" algn="l" rtl="0" eaLnBrk="1" fontAlgn="base" hangingPunct="1">
              <a:spcBef>
                <a:spcPct val="25000"/>
              </a:spcBef>
              <a:spcAft>
                <a:spcPct val="0"/>
              </a:spcAft>
              <a:buClr>
                <a:srgbClr val="126F90"/>
              </a:buClr>
              <a:buSzPct val="140000"/>
              <a:buFont typeface="Symbol" pitchFamily="-84" charset="2"/>
              <a:buChar char=""/>
              <a:defRPr sz="2000">
                <a:solidFill>
                  <a:schemeClr val="tx1"/>
                </a:solidFill>
                <a:latin typeface="Verdana" pitchFamily="34" charset="0"/>
                <a:ea typeface="Verdana" pitchFamily="34" charset="0"/>
                <a:cs typeface="Verdana" pitchFamily="34" charset="0"/>
              </a:defRPr>
            </a:lvl2pPr>
            <a:lvl3pPr marL="1428750" indent="-349250" algn="l" rtl="0" eaLnBrk="1" fontAlgn="base" hangingPunct="1">
              <a:spcBef>
                <a:spcPct val="25000"/>
              </a:spcBef>
              <a:spcAft>
                <a:spcPct val="0"/>
              </a:spcAft>
              <a:buClr>
                <a:srgbClr val="126F90"/>
              </a:buClr>
              <a:buSzPct val="70000"/>
              <a:buFont typeface="Wingdings 3" pitchFamily="-84" charset="2"/>
              <a:buChar char="u"/>
              <a:defRPr sz="2000">
                <a:solidFill>
                  <a:schemeClr val="tx1"/>
                </a:solidFill>
                <a:latin typeface="Verdana" pitchFamily="34" charset="0"/>
                <a:ea typeface="Verdana" pitchFamily="34" charset="0"/>
                <a:cs typeface="Verdana" pitchFamily="34" charset="0"/>
              </a:defRPr>
            </a:lvl3pPr>
            <a:lvl4pPr marL="2063750" indent="-349250" algn="l" rtl="0" eaLnBrk="1" fontAlgn="base" hangingPunct="1">
              <a:spcBef>
                <a:spcPct val="25000"/>
              </a:spcBef>
              <a:spcAft>
                <a:spcPct val="0"/>
              </a:spcAft>
              <a:buClr>
                <a:srgbClr val="126F90"/>
              </a:buClr>
              <a:buSzPct val="125000"/>
              <a:buFont typeface="Symbol" pitchFamily="-84" charset="2"/>
              <a:buChar char=""/>
              <a:defRPr sz="2000">
                <a:solidFill>
                  <a:schemeClr val="tx1"/>
                </a:solidFill>
                <a:latin typeface="Verdana" pitchFamily="34" charset="0"/>
                <a:ea typeface="Verdana" pitchFamily="34" charset="0"/>
                <a:cs typeface="Verdana" pitchFamily="34" charset="0"/>
              </a:defRPr>
            </a:lvl4pPr>
            <a:lvl5pPr marL="2571750" indent="-285750" algn="l" rtl="0" eaLnBrk="1" fontAlgn="base" hangingPunct="1">
              <a:spcBef>
                <a:spcPct val="25000"/>
              </a:spcBef>
              <a:spcAft>
                <a:spcPct val="0"/>
              </a:spcAft>
              <a:buClr>
                <a:srgbClr val="126F90"/>
              </a:buClr>
              <a:buSzPct val="70000"/>
              <a:buFont typeface="Wingdings" pitchFamily="-84" charset="2"/>
              <a:buChar char="l"/>
              <a:defRPr sz="2000">
                <a:solidFill>
                  <a:schemeClr val="tx1"/>
                </a:solidFill>
                <a:latin typeface="Verdana" pitchFamily="34" charset="0"/>
                <a:ea typeface="Verdana" pitchFamily="34" charset="0"/>
                <a:cs typeface="Verdana" pitchFamily="34" charset="0"/>
              </a:defRPr>
            </a:lvl5pPr>
            <a:lvl6pPr marL="30289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6pPr>
            <a:lvl7pPr marL="34861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7pPr>
            <a:lvl8pPr marL="39433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8pPr>
            <a:lvl9pPr marL="44005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9pPr>
          </a:lstStyle>
          <a:p>
            <a:pPr algn="r"/>
            <a:r>
              <a:rPr lang="en-US" sz="1200" i="1" kern="0" dirty="0" smtClean="0">
                <a:latin typeface="+mj-lt"/>
                <a:ea typeface="ＭＳ Ｐゴシック" pitchFamily="-84" charset="-128"/>
                <a:cs typeface="ＭＳ Ｐゴシック" pitchFamily="-84" charset="-128"/>
              </a:rPr>
              <a:t>1 </a:t>
            </a:r>
            <a:r>
              <a:rPr lang="en-US" sz="1200" i="1" kern="0" dirty="0" err="1" smtClean="0">
                <a:latin typeface="+mj-lt"/>
                <a:ea typeface="ＭＳ Ｐゴシック" pitchFamily="-84" charset="-128"/>
                <a:cs typeface="ＭＳ Ｐゴシック" pitchFamily="-84" charset="-128"/>
              </a:rPr>
              <a:t>hr</a:t>
            </a:r>
            <a:r>
              <a:rPr lang="en-US" sz="1200" i="1" kern="0" dirty="0" smtClean="0">
                <a:latin typeface="+mj-lt"/>
                <a:ea typeface="ＭＳ Ｐゴシック" pitchFamily="-84" charset="-128"/>
                <a:cs typeface="ＭＳ Ｐゴシック" pitchFamily="-84" charset="-128"/>
              </a:rPr>
              <a:t> / ~70 slides</a:t>
            </a:r>
            <a:endParaRPr lang="en-US" sz="1200" i="1" kern="0" dirty="0">
              <a:latin typeface="+mj-lt"/>
            </a:endParaRPr>
          </a:p>
        </p:txBody>
      </p:sp>
    </p:spTree>
    <p:extLst>
      <p:ext uri="{BB962C8B-B14F-4D97-AF65-F5344CB8AC3E}">
        <p14:creationId xmlns:p14="http://schemas.microsoft.com/office/powerpoint/2010/main" val="273638449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Introduction </a:t>
            </a:r>
            <a:r>
              <a:rPr lang="en-US" altLang="en-US" sz="1400" b="0" dirty="0"/>
              <a:t>(cont.)</a:t>
            </a:r>
            <a:endParaRPr lang="en-US" altLang="en-US" sz="1600" b="1" i="1" dirty="0" smtClean="0"/>
          </a:p>
        </p:txBody>
      </p:sp>
      <p:sp>
        <p:nvSpPr>
          <p:cNvPr id="9" name="Oval 8"/>
          <p:cNvSpPr/>
          <p:nvPr/>
        </p:nvSpPr>
        <p:spPr bwMode="auto">
          <a:xfrm>
            <a:off x="4038600" y="1447800"/>
            <a:ext cx="1651000" cy="165100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a:lstStyle/>
          <a:p>
            <a:pPr algn="ctr">
              <a:defRPr/>
            </a:pPr>
            <a:r>
              <a:rPr lang="en-US" sz="1600" dirty="0">
                <a:latin typeface="+mj-lt"/>
                <a:ea typeface="Verdana" pitchFamily="34" charset="0"/>
                <a:cs typeface="Verdana" pitchFamily="34" charset="0"/>
              </a:rPr>
              <a:t>Concept</a:t>
            </a:r>
            <a:endParaRPr lang="en-US" dirty="0">
              <a:latin typeface="+mj-lt"/>
              <a:ea typeface="Verdana" pitchFamily="34" charset="0"/>
              <a:cs typeface="Verdana" pitchFamily="34" charset="0"/>
            </a:endParaRPr>
          </a:p>
        </p:txBody>
      </p:sp>
      <p:grpSp>
        <p:nvGrpSpPr>
          <p:cNvPr id="13316" name="Group 18"/>
          <p:cNvGrpSpPr>
            <a:grpSpLocks/>
          </p:cNvGrpSpPr>
          <p:nvPr/>
        </p:nvGrpSpPr>
        <p:grpSpPr bwMode="auto">
          <a:xfrm>
            <a:off x="4318000" y="2044700"/>
            <a:ext cx="1143000" cy="533400"/>
            <a:chOff x="6311900" y="1752600"/>
            <a:chExt cx="1143000" cy="533400"/>
          </a:xfrm>
        </p:grpSpPr>
        <p:sp>
          <p:nvSpPr>
            <p:cNvPr id="13328" name="Cloud Callout 10"/>
            <p:cNvSpPr>
              <a:spLocks noChangeArrowheads="1"/>
            </p:cNvSpPr>
            <p:nvPr/>
          </p:nvSpPr>
          <p:spPr bwMode="auto">
            <a:xfrm>
              <a:off x="6311900" y="1752600"/>
              <a:ext cx="1143000" cy="533400"/>
            </a:xfrm>
            <a:prstGeom prst="cloudCallout">
              <a:avLst>
                <a:gd name="adj1" fmla="val -47759"/>
                <a:gd name="adj2" fmla="val 62500"/>
              </a:avLst>
            </a:prstGeom>
            <a:solidFill>
              <a:schemeClr val="accent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latin typeface="+mj-lt"/>
              </a:endParaRPr>
            </a:p>
          </p:txBody>
        </p:sp>
        <p:sp>
          <p:nvSpPr>
            <p:cNvPr id="13329" name="TextBox 11"/>
            <p:cNvSpPr txBox="1">
              <a:spLocks noChangeArrowheads="1"/>
            </p:cNvSpPr>
            <p:nvPr/>
          </p:nvSpPr>
          <p:spPr bwMode="auto">
            <a:xfrm>
              <a:off x="6438900" y="1879600"/>
              <a:ext cx="8258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a:latin typeface="+mj-lt"/>
                  <a:ea typeface="Verdana" pitchFamily="34" charset="0"/>
                  <a:cs typeface="Verdana" pitchFamily="34" charset="0"/>
                </a:rPr>
                <a:t>Harm…</a:t>
              </a:r>
            </a:p>
          </p:txBody>
        </p:sp>
      </p:grpSp>
      <p:sp>
        <p:nvSpPr>
          <p:cNvPr id="14" name="Oval 13"/>
          <p:cNvSpPr/>
          <p:nvPr/>
        </p:nvSpPr>
        <p:spPr bwMode="auto">
          <a:xfrm>
            <a:off x="2781300" y="3581400"/>
            <a:ext cx="1651000" cy="165100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a:lstStyle/>
          <a:p>
            <a:pPr algn="ctr">
              <a:defRPr/>
            </a:pPr>
            <a:r>
              <a:rPr lang="en-US" sz="1600" dirty="0">
                <a:latin typeface="+mj-lt"/>
                <a:ea typeface="Verdana" pitchFamily="34" charset="0"/>
                <a:cs typeface="Verdana" pitchFamily="34" charset="0"/>
              </a:rPr>
              <a:t>Term</a:t>
            </a:r>
          </a:p>
        </p:txBody>
      </p:sp>
      <p:sp>
        <p:nvSpPr>
          <p:cNvPr id="13318" name="TextBox 14"/>
          <p:cNvSpPr txBox="1">
            <a:spLocks noChangeArrowheads="1"/>
          </p:cNvSpPr>
          <p:nvPr/>
        </p:nvSpPr>
        <p:spPr bwMode="auto">
          <a:xfrm>
            <a:off x="3009900" y="4178300"/>
            <a:ext cx="1187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dirty="0">
                <a:latin typeface="Brush Script Std" pitchFamily="66" charset="0"/>
              </a:rPr>
              <a:t>Wound</a:t>
            </a:r>
          </a:p>
        </p:txBody>
      </p:sp>
      <p:sp>
        <p:nvSpPr>
          <p:cNvPr id="13319" name="TextBox 15"/>
          <p:cNvSpPr txBox="1">
            <a:spLocks noChangeArrowheads="1"/>
          </p:cNvSpPr>
          <p:nvPr/>
        </p:nvSpPr>
        <p:spPr bwMode="auto">
          <a:xfrm>
            <a:off x="3263900" y="4635500"/>
            <a:ext cx="6591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a:latin typeface="+mj-lt"/>
                <a:ea typeface="Verdana" pitchFamily="34" charset="0"/>
                <a:cs typeface="Verdana" pitchFamily="34" charset="0"/>
              </a:rPr>
              <a:t>(English)</a:t>
            </a:r>
          </a:p>
        </p:txBody>
      </p:sp>
      <p:sp>
        <p:nvSpPr>
          <p:cNvPr id="18" name="Oval 17"/>
          <p:cNvSpPr/>
          <p:nvPr/>
        </p:nvSpPr>
        <p:spPr bwMode="auto">
          <a:xfrm>
            <a:off x="5257800" y="3568700"/>
            <a:ext cx="1651000" cy="165100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a:lstStyle/>
          <a:p>
            <a:pPr algn="ctr">
              <a:defRPr/>
            </a:pPr>
            <a:r>
              <a:rPr lang="en-US" sz="1600" dirty="0">
                <a:latin typeface="+mj-lt"/>
                <a:ea typeface="Verdana" pitchFamily="34" charset="0"/>
                <a:cs typeface="Verdana" pitchFamily="34" charset="0"/>
              </a:rPr>
              <a:t>Object</a:t>
            </a:r>
          </a:p>
        </p:txBody>
      </p:sp>
      <p:sp>
        <p:nvSpPr>
          <p:cNvPr id="20" name="Isosceles Triangle 3"/>
          <p:cNvSpPr/>
          <p:nvPr/>
        </p:nvSpPr>
        <p:spPr bwMode="auto">
          <a:xfrm>
            <a:off x="4037013" y="2836863"/>
            <a:ext cx="1627187" cy="1184275"/>
          </a:xfrm>
          <a:prstGeom prst="triangle">
            <a:avLst/>
          </a:prstGeom>
          <a:solidFill>
            <a:schemeClr val="accent5"/>
          </a:solidFill>
          <a:ln w="38100" cap="flat" cmpd="sng" algn="ctr">
            <a:solidFill>
              <a:schemeClr val="accent1">
                <a:lumMod val="75000"/>
              </a:schemeClr>
            </a:solidFill>
            <a:prstDash val="sysDash"/>
            <a:round/>
            <a:headEnd type="none" w="med" len="med"/>
            <a:tailEnd type="none" w="med" len="med"/>
          </a:ln>
          <a:effectLst/>
        </p:spPr>
        <p:txBody>
          <a:bodyPr/>
          <a:lstStyle/>
          <a:p>
            <a:pPr algn="ctr">
              <a:defRPr/>
            </a:pPr>
            <a:r>
              <a:rPr lang="en-US" sz="900" dirty="0">
                <a:latin typeface="+mj-lt"/>
                <a:ea typeface="Verdana" pitchFamily="34" charset="0"/>
                <a:cs typeface="Verdana" pitchFamily="34" charset="0"/>
              </a:rPr>
              <a:t>Semantic Triangle</a:t>
            </a:r>
          </a:p>
        </p:txBody>
      </p:sp>
      <p:pic>
        <p:nvPicPr>
          <p:cNvPr id="13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300" y="4165600"/>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Box 15"/>
          <p:cNvSpPr txBox="1">
            <a:spLocks noChangeArrowheads="1"/>
          </p:cNvSpPr>
          <p:nvPr/>
        </p:nvSpPr>
        <p:spPr bwMode="auto">
          <a:xfrm>
            <a:off x="2971800" y="5334000"/>
            <a:ext cx="11897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a:latin typeface="+mj-lt"/>
                <a:ea typeface="Verdana" pitchFamily="34" charset="0"/>
                <a:cs typeface="Verdana" pitchFamily="34" charset="0"/>
              </a:rPr>
              <a:t>(past tense of wind)</a:t>
            </a:r>
          </a:p>
        </p:txBody>
      </p:sp>
      <p:cxnSp>
        <p:nvCxnSpPr>
          <p:cNvPr id="13324" name="Straight Arrow Connector 16"/>
          <p:cNvCxnSpPr>
            <a:cxnSpLocks noChangeShapeType="1"/>
          </p:cNvCxnSpPr>
          <p:nvPr/>
        </p:nvCxnSpPr>
        <p:spPr bwMode="auto">
          <a:xfrm rot="16200000" flipH="1">
            <a:off x="5067300" y="3009900"/>
            <a:ext cx="965200" cy="584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325" name="TextBox 20"/>
          <p:cNvSpPr txBox="1">
            <a:spLocks noChangeArrowheads="1"/>
          </p:cNvSpPr>
          <p:nvPr/>
        </p:nvSpPr>
        <p:spPr bwMode="auto">
          <a:xfrm>
            <a:off x="5549900" y="2959100"/>
            <a:ext cx="352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a:solidFill>
                  <a:srgbClr val="FF0000"/>
                </a:solidFill>
                <a:latin typeface="+mj-lt"/>
                <a:ea typeface="Verdana" pitchFamily="34" charset="0"/>
                <a:cs typeface="Verdana" pitchFamily="34" charset="0"/>
              </a:rPr>
              <a:t>?</a:t>
            </a:r>
          </a:p>
        </p:txBody>
      </p:sp>
      <p:sp>
        <p:nvSpPr>
          <p:cNvPr id="13326" name="TextBox 21"/>
          <p:cNvSpPr txBox="1">
            <a:spLocks noChangeArrowheads="1"/>
          </p:cNvSpPr>
          <p:nvPr/>
        </p:nvSpPr>
        <p:spPr bwMode="auto">
          <a:xfrm>
            <a:off x="4648200" y="4559300"/>
            <a:ext cx="474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a:solidFill>
                  <a:srgbClr val="FF0000"/>
                </a:solidFill>
                <a:latin typeface="+mj-lt"/>
                <a:ea typeface="Verdana" pitchFamily="34" charset="0"/>
                <a:cs typeface="Verdana" pitchFamily="34" charset="0"/>
              </a:rPr>
              <a:t>OK</a:t>
            </a:r>
          </a:p>
        </p:txBody>
      </p:sp>
      <p:cxnSp>
        <p:nvCxnSpPr>
          <p:cNvPr id="13327" name="Straight Arrow Connector 22"/>
          <p:cNvCxnSpPr>
            <a:cxnSpLocks noChangeShapeType="1"/>
          </p:cNvCxnSpPr>
          <p:nvPr/>
        </p:nvCxnSpPr>
        <p:spPr bwMode="auto">
          <a:xfrm>
            <a:off x="4267200" y="4495800"/>
            <a:ext cx="1168400" cy="127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10</a:t>
            </a:fld>
            <a:endParaRPr lang="en-US" dirty="0"/>
          </a:p>
        </p:txBody>
      </p:sp>
    </p:spTree>
    <p:custDataLst>
      <p:tags r:id="rId1"/>
    </p:custDataLst>
    <p:extLst>
      <p:ext uri="{BB962C8B-B14F-4D97-AF65-F5344CB8AC3E}">
        <p14:creationId xmlns:p14="http://schemas.microsoft.com/office/powerpoint/2010/main" val="2528089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Introduction </a:t>
            </a:r>
            <a:r>
              <a:rPr lang="en-US" altLang="en-US" sz="1400" b="0" dirty="0"/>
              <a:t>(cont.)</a:t>
            </a:r>
            <a:endParaRPr lang="en-US" altLang="en-US" sz="1600" b="1" i="1" dirty="0" smtClean="0">
              <a:latin typeface="Verdana" pitchFamily="34" charset="0"/>
            </a:endParaRP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312863"/>
            <a:ext cx="67818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11</a:t>
            </a:fld>
            <a:endParaRPr lang="en-US" dirty="0"/>
          </a:p>
        </p:txBody>
      </p:sp>
    </p:spTree>
    <p:custDataLst>
      <p:tags r:id="rId1"/>
    </p:custDataLst>
    <p:extLst>
      <p:ext uri="{BB962C8B-B14F-4D97-AF65-F5344CB8AC3E}">
        <p14:creationId xmlns:p14="http://schemas.microsoft.com/office/powerpoint/2010/main" val="1143804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4663" y="3517900"/>
            <a:ext cx="7772400" cy="546100"/>
          </a:xfrm>
        </p:spPr>
        <p:txBody>
          <a:bodyPr/>
          <a:lstStyle/>
          <a:p>
            <a:r>
              <a:rPr lang="en-US" dirty="0" smtClean="0"/>
              <a:t>Classification Methods and Challenges</a:t>
            </a:r>
            <a:endParaRPr lang="en-US" sz="2400" dirty="0"/>
          </a:p>
        </p:txBody>
      </p:sp>
    </p:spTree>
    <p:extLst>
      <p:ext uri="{BB962C8B-B14F-4D97-AF65-F5344CB8AC3E}">
        <p14:creationId xmlns:p14="http://schemas.microsoft.com/office/powerpoint/2010/main" val="71052707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extLst/>
        </p:spPr>
        <p:txBody>
          <a:bodyPr vert="horz" wrap="square" lIns="91440" tIns="45720" rIns="91440" bIns="45720" numCol="1" anchor="t" anchorCtr="0" compatLnSpc="1">
            <a:prstTxWarp prst="textNoShape">
              <a:avLst/>
            </a:prstTxWarp>
          </a:bodyPr>
          <a:lstStyle/>
          <a:p>
            <a:pPr algn="l" eaLnBrk="1" hangingPunct="1"/>
            <a:r>
              <a:rPr lang="en-US" altLang="en-US" sz="2000" b="1" dirty="0" smtClean="0"/>
              <a:t>Classification Methods and Challenges</a:t>
            </a:r>
          </a:p>
        </p:txBody>
      </p:sp>
      <p:sp>
        <p:nvSpPr>
          <p:cNvPr id="15363" name="Rectangle 3"/>
          <p:cNvSpPr txBox="1">
            <a:spLocks noChangeArrowheads="1"/>
          </p:cNvSpPr>
          <p:nvPr/>
        </p:nvSpPr>
        <p:spPr bwMode="auto">
          <a:xfrm>
            <a:off x="304800" y="1189038"/>
            <a:ext cx="5181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a:solidFill>
                  <a:srgbClr val="000000"/>
                </a:solidFill>
                <a:latin typeface="+mj-lt"/>
              </a:rPr>
              <a:t>A classification is an </a:t>
            </a:r>
            <a:r>
              <a:rPr lang="en-US" altLang="en-US" sz="1600">
                <a:solidFill>
                  <a:srgbClr val="FF0000"/>
                </a:solidFill>
                <a:latin typeface="+mj-lt"/>
              </a:rPr>
              <a:t>ordered system of concepts within a domain</a:t>
            </a:r>
            <a:r>
              <a:rPr lang="en-US" altLang="en-US" sz="1600">
                <a:solidFill>
                  <a:srgbClr val="000000"/>
                </a:solidFill>
                <a:latin typeface="+mj-lt"/>
              </a:rPr>
              <a:t>, with implicit or explicit ordering principles </a:t>
            </a:r>
            <a:r>
              <a:rPr lang="en-US" altLang="en-US" sz="1600">
                <a:solidFill>
                  <a:srgbClr val="000000"/>
                </a:solidFill>
                <a:latin typeface="+mj-lt"/>
                <a:sym typeface="Wingdings" pitchFamily="2" charset="2"/>
              </a:rPr>
              <a:t></a:t>
            </a:r>
            <a:r>
              <a:rPr lang="en-US" altLang="en-US" sz="1600">
                <a:solidFill>
                  <a:srgbClr val="000000"/>
                </a:solidFill>
                <a:latin typeface="+mj-lt"/>
              </a:rPr>
              <a:t> depends on their intended use. </a:t>
            </a:r>
          </a:p>
          <a:p>
            <a:pPr>
              <a:spcAft>
                <a:spcPts val="1200"/>
              </a:spcAft>
              <a:buSzPts val="2000"/>
              <a:buFont typeface="Wingdings" pitchFamily="2" charset="2"/>
              <a:buChar char="§"/>
            </a:pPr>
            <a:r>
              <a:rPr lang="en-US" altLang="en-US" sz="1600">
                <a:solidFill>
                  <a:srgbClr val="000000"/>
                </a:solidFill>
                <a:latin typeface="+mj-lt"/>
              </a:rPr>
              <a:t>A classification is </a:t>
            </a:r>
            <a:r>
              <a:rPr lang="en-US" altLang="en-US" sz="1600">
                <a:solidFill>
                  <a:srgbClr val="FF0000"/>
                </a:solidFill>
                <a:latin typeface="+mj-lt"/>
              </a:rPr>
              <a:t>based on prior knowledge</a:t>
            </a:r>
            <a:r>
              <a:rPr lang="en-US" altLang="en-US" sz="1600">
                <a:solidFill>
                  <a:srgbClr val="000000"/>
                </a:solidFill>
                <a:latin typeface="+mj-lt"/>
              </a:rPr>
              <a:t> and forms </a:t>
            </a:r>
            <a:r>
              <a:rPr lang="en-US" altLang="en-US" sz="1600" u="sng">
                <a:solidFill>
                  <a:srgbClr val="000000"/>
                </a:solidFill>
                <a:latin typeface="+mj-lt"/>
              </a:rPr>
              <a:t>a key to the extension of knowledge</a:t>
            </a:r>
            <a:r>
              <a:rPr lang="en-US" altLang="en-US" sz="1600">
                <a:solidFill>
                  <a:srgbClr val="000000"/>
                </a:solidFill>
                <a:latin typeface="+mj-lt"/>
              </a:rPr>
              <a:t>. </a:t>
            </a:r>
          </a:p>
          <a:p>
            <a:pPr>
              <a:spcAft>
                <a:spcPts val="1200"/>
              </a:spcAft>
              <a:buSzPts val="2000"/>
              <a:buFont typeface="Wingdings" pitchFamily="2" charset="2"/>
              <a:buChar char="§"/>
            </a:pPr>
            <a:r>
              <a:rPr lang="en-US" altLang="en-US" sz="1600">
                <a:solidFill>
                  <a:srgbClr val="000000"/>
                </a:solidFill>
                <a:latin typeface="+mj-lt"/>
              </a:rPr>
              <a:t>The purpose of classification is </a:t>
            </a:r>
            <a:r>
              <a:rPr lang="en-US" altLang="en-US" sz="1600">
                <a:latin typeface="+mj-lt"/>
              </a:rPr>
              <a:t>to support the generation of </a:t>
            </a:r>
            <a:r>
              <a:rPr lang="en-US" altLang="en-US" sz="1600">
                <a:solidFill>
                  <a:srgbClr val="FF0000"/>
                </a:solidFill>
                <a:latin typeface="+mj-lt"/>
              </a:rPr>
              <a:t>health case statistics </a:t>
            </a:r>
            <a:r>
              <a:rPr lang="en-US" altLang="en-US" sz="1600">
                <a:solidFill>
                  <a:srgbClr val="000000"/>
                </a:solidFill>
                <a:latin typeface="+mj-lt"/>
              </a:rPr>
              <a:t>or to </a:t>
            </a:r>
            <a:r>
              <a:rPr lang="en-US" altLang="en-US" sz="1600">
                <a:solidFill>
                  <a:srgbClr val="FF0000"/>
                </a:solidFill>
                <a:latin typeface="+mj-lt"/>
              </a:rPr>
              <a:t>facilitate research </a:t>
            </a:r>
            <a:r>
              <a:rPr lang="en-US" altLang="en-US" sz="1600">
                <a:solidFill>
                  <a:srgbClr val="000000"/>
                </a:solidFill>
                <a:latin typeface="+mj-lt"/>
              </a:rPr>
              <a:t>such as classifying diagnosis of the patients into disease classes. </a:t>
            </a:r>
          </a:p>
          <a:p>
            <a:pPr>
              <a:spcAft>
                <a:spcPts val="1200"/>
              </a:spcAft>
              <a:buSzPts val="2000"/>
              <a:buFont typeface="Wingdings" pitchFamily="2" charset="2"/>
              <a:buChar char="§"/>
            </a:pPr>
            <a:r>
              <a:rPr lang="en-US" altLang="en-US" sz="1600">
                <a:solidFill>
                  <a:srgbClr val="000000"/>
                </a:solidFill>
                <a:latin typeface="+mj-lt"/>
              </a:rPr>
              <a:t>In a classification, concepts are ordered according to generic relations. </a:t>
            </a:r>
            <a:r>
              <a:rPr lang="en-US" altLang="en-US" sz="1600">
                <a:solidFill>
                  <a:srgbClr val="FF0000"/>
                </a:solidFill>
                <a:latin typeface="+mj-lt"/>
              </a:rPr>
              <a:t>Generic relations</a:t>
            </a:r>
            <a:r>
              <a:rPr lang="en-US" altLang="en-US" sz="1600">
                <a:solidFill>
                  <a:srgbClr val="000000"/>
                </a:solidFill>
                <a:latin typeface="+mj-lt"/>
              </a:rPr>
              <a:t> are relations of the type </a:t>
            </a:r>
            <a:r>
              <a:rPr lang="en-US" altLang="en-US" sz="1600" u="sng">
                <a:solidFill>
                  <a:srgbClr val="000000"/>
                </a:solidFill>
                <a:latin typeface="+mj-lt"/>
              </a:rPr>
              <a:t>‘A is a kind of B’</a:t>
            </a:r>
            <a:r>
              <a:rPr lang="en-US" altLang="en-US" sz="1600">
                <a:solidFill>
                  <a:srgbClr val="000000"/>
                </a:solidFill>
                <a:latin typeface="+mj-lt"/>
              </a:rPr>
              <a:t>. For example, pneumonia is a kind of lung disease, where pneumonia represents the </a:t>
            </a:r>
            <a:r>
              <a:rPr lang="en-US" altLang="en-US" sz="1600" u="sng">
                <a:solidFill>
                  <a:srgbClr val="000000"/>
                </a:solidFill>
                <a:latin typeface="+mj-lt"/>
              </a:rPr>
              <a:t>narrower concept</a:t>
            </a:r>
            <a:r>
              <a:rPr lang="en-US" altLang="en-US" sz="1600">
                <a:solidFill>
                  <a:srgbClr val="000000"/>
                </a:solidFill>
                <a:latin typeface="+mj-lt"/>
              </a:rPr>
              <a:t> and lung disease represents the </a:t>
            </a:r>
            <a:r>
              <a:rPr lang="en-US" altLang="en-US" sz="1600" u="sng">
                <a:solidFill>
                  <a:srgbClr val="000000"/>
                </a:solidFill>
                <a:latin typeface="+mj-lt"/>
              </a:rPr>
              <a:t>broader concept</a:t>
            </a:r>
            <a:r>
              <a:rPr lang="en-US" altLang="en-US" sz="1600">
                <a:solidFill>
                  <a:srgbClr val="000000"/>
                </a:solidFill>
                <a:latin typeface="+mj-lt"/>
              </a:rPr>
              <a:t>.</a:t>
            </a:r>
            <a:r>
              <a:rPr lang="en-US" altLang="en-US" sz="900">
                <a:solidFill>
                  <a:srgbClr val="000000"/>
                </a:solidFill>
                <a:latin typeface="+mj-lt"/>
              </a:rPr>
              <a:t/>
            </a:r>
            <a:br>
              <a:rPr lang="en-US" altLang="en-US" sz="900">
                <a:solidFill>
                  <a:srgbClr val="000000"/>
                </a:solidFill>
                <a:latin typeface="+mj-lt"/>
              </a:rPr>
            </a:br>
            <a:endParaRPr lang="en-US" altLang="en-US" sz="1400" u="sng">
              <a:solidFill>
                <a:srgbClr val="000000"/>
              </a:solidFill>
              <a:latin typeface="+mj-lt"/>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19200"/>
            <a:ext cx="3262313"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7"/>
          <p:cNvSpPr txBox="1">
            <a:spLocks noChangeArrowheads="1"/>
          </p:cNvSpPr>
          <p:nvPr/>
        </p:nvSpPr>
        <p:spPr bwMode="auto">
          <a:xfrm>
            <a:off x="6366685" y="5334000"/>
            <a:ext cx="19335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SNOMED-CT Schema</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13</a:t>
            </a:fld>
            <a:endParaRPr lang="en-US" dirty="0"/>
          </a:p>
        </p:txBody>
      </p:sp>
    </p:spTree>
    <p:custDataLst>
      <p:tags r:id="rId1"/>
    </p:custDataLst>
    <p:extLst>
      <p:ext uri="{BB962C8B-B14F-4D97-AF65-F5344CB8AC3E}">
        <p14:creationId xmlns:p14="http://schemas.microsoft.com/office/powerpoint/2010/main" val="268907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Methods </a:t>
            </a:r>
            <a:r>
              <a:rPr lang="en-US" altLang="en-US" dirty="0" smtClean="0"/>
              <a:t>and Challenges </a:t>
            </a:r>
            <a:r>
              <a:rPr lang="en-US" altLang="en-US" sz="1400" b="0" dirty="0" smtClean="0"/>
              <a:t>(cont</a:t>
            </a:r>
            <a:r>
              <a:rPr lang="en-US" altLang="en-US" sz="1400" b="0" dirty="0"/>
              <a:t>.)</a:t>
            </a:r>
            <a:endParaRPr lang="en-US" altLang="en-US" sz="1600" b="1" i="1" dirty="0" smtClean="0"/>
          </a:p>
        </p:txBody>
      </p:sp>
      <p:sp>
        <p:nvSpPr>
          <p:cNvPr id="16387" name="TextBox 5"/>
          <p:cNvSpPr txBox="1">
            <a:spLocks noChangeArrowheads="1"/>
          </p:cNvSpPr>
          <p:nvPr/>
        </p:nvSpPr>
        <p:spPr bwMode="auto">
          <a:xfrm>
            <a:off x="381000" y="5341938"/>
            <a:ext cx="838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200">
                <a:latin typeface="+mj-lt"/>
                <a:ea typeface="Verdana" pitchFamily="34" charset="0"/>
                <a:cs typeface="Verdana" pitchFamily="34" charset="0"/>
              </a:rPr>
              <a:t>A patient or a biological process generates data that are observed by the clinician. Information is derived from the data by interpretation, which is fed back to the clinician. By inductive reasoning with the interpreted data, collected from many similar patients or processes, new knowledge is obtained, which is added to the body of knowledge in medicine. This knowledge is used for the interpretation of other data.</a:t>
            </a:r>
          </a:p>
        </p:txBody>
      </p:sp>
      <p:pic>
        <p:nvPicPr>
          <p:cNvPr id="16388" name="Picture 5"/>
          <p:cNvPicPr>
            <a:picLocks noChangeAspect="1" noChangeArrowheads="1"/>
          </p:cNvPicPr>
          <p:nvPr/>
        </p:nvPicPr>
        <p:blipFill>
          <a:blip r:embed="rId3">
            <a:extLst>
              <a:ext uri="{28A0092B-C50C-407E-A947-70E740481C1C}">
                <a14:useLocalDpi xmlns:a14="http://schemas.microsoft.com/office/drawing/2010/main" val="0"/>
              </a:ext>
            </a:extLst>
          </a:blip>
          <a:srcRect l="2963" t="542" r="1581" b="1164"/>
          <a:stretch>
            <a:fillRect/>
          </a:stretch>
        </p:blipFill>
        <p:spPr bwMode="auto">
          <a:xfrm>
            <a:off x="1511300" y="1104900"/>
            <a:ext cx="61341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14</a:t>
            </a:fld>
            <a:endParaRPr lang="en-US" dirty="0"/>
          </a:p>
        </p:txBody>
      </p:sp>
    </p:spTree>
    <p:custDataLst>
      <p:tags r:id="rId1"/>
    </p:custDataLst>
    <p:extLst>
      <p:ext uri="{BB962C8B-B14F-4D97-AF65-F5344CB8AC3E}">
        <p14:creationId xmlns:p14="http://schemas.microsoft.com/office/powerpoint/2010/main" val="2565749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Classification Methods and Challenges </a:t>
            </a:r>
            <a:r>
              <a:rPr lang="en-US" altLang="en-US" sz="1400" b="0" dirty="0" smtClean="0"/>
              <a:t>(cont.)</a:t>
            </a:r>
            <a:endParaRPr lang="en-US" altLang="en-US" sz="1600" b="1" i="1" dirty="0" smtClean="0"/>
          </a:p>
        </p:txBody>
      </p:sp>
      <p:sp>
        <p:nvSpPr>
          <p:cNvPr id="17411" name="Rectangle 3"/>
          <p:cNvSpPr txBox="1">
            <a:spLocks noChangeArrowheads="1"/>
          </p:cNvSpPr>
          <p:nvPr/>
        </p:nvSpPr>
        <p:spPr bwMode="auto">
          <a:xfrm>
            <a:off x="304800" y="1125538"/>
            <a:ext cx="84582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dirty="0">
                <a:solidFill>
                  <a:srgbClr val="000000"/>
                </a:solidFill>
                <a:latin typeface="+mj-lt"/>
              </a:rPr>
              <a:t>Classifications contain concepts within a </a:t>
            </a:r>
            <a:r>
              <a:rPr lang="en-US" altLang="en-US" sz="1600" dirty="0">
                <a:solidFill>
                  <a:srgbClr val="FF0000"/>
                </a:solidFill>
                <a:latin typeface="+mj-lt"/>
              </a:rPr>
              <a:t>certain domain</a:t>
            </a:r>
            <a:r>
              <a:rPr lang="en-US" altLang="en-US" sz="1600" dirty="0">
                <a:solidFill>
                  <a:srgbClr val="000000"/>
                </a:solidFill>
                <a:latin typeface="+mj-lt"/>
              </a:rPr>
              <a:t>. Example of domains are </a:t>
            </a:r>
            <a:r>
              <a:rPr lang="en-US" altLang="en-US" sz="1600" u="sng" dirty="0">
                <a:solidFill>
                  <a:srgbClr val="000000"/>
                </a:solidFill>
                <a:latin typeface="+mj-lt"/>
              </a:rPr>
              <a:t>reason for encounter, diagnosis, and medical procedure</a:t>
            </a:r>
            <a:r>
              <a:rPr lang="en-US" altLang="en-US" sz="1600" dirty="0">
                <a:solidFill>
                  <a:srgbClr val="000000"/>
                </a:solidFill>
                <a:latin typeface="+mj-lt"/>
              </a:rPr>
              <a:t>. </a:t>
            </a:r>
            <a:r>
              <a:rPr lang="en-US" altLang="en-US" sz="1600" dirty="0">
                <a:solidFill>
                  <a:srgbClr val="FF0000"/>
                </a:solidFill>
                <a:latin typeface="+mj-lt"/>
              </a:rPr>
              <a:t>ICD9 is a classification of diagnosis</a:t>
            </a:r>
            <a:r>
              <a:rPr lang="en-US" altLang="en-US" sz="1600" dirty="0">
                <a:solidFill>
                  <a:srgbClr val="000000"/>
                </a:solidFill>
                <a:latin typeface="+mj-lt"/>
              </a:rPr>
              <a:t>.</a:t>
            </a:r>
          </a:p>
          <a:p>
            <a:pPr>
              <a:spcAft>
                <a:spcPts val="1200"/>
              </a:spcAft>
              <a:buSzPts val="2000"/>
              <a:buFont typeface="Wingdings" pitchFamily="2" charset="2"/>
              <a:buChar char="§"/>
            </a:pPr>
            <a:r>
              <a:rPr lang="en-US" altLang="en-US" sz="1600" dirty="0">
                <a:solidFill>
                  <a:srgbClr val="000000"/>
                </a:solidFill>
                <a:latin typeface="+mj-lt"/>
              </a:rPr>
              <a:t>A classification allows one to compare findings collected in different environments. For instance if we want to compute the number of beds required per age category in a hospital we could use the following age classes:</a:t>
            </a:r>
          </a:p>
          <a:p>
            <a:pPr>
              <a:spcAft>
                <a:spcPts val="1200"/>
              </a:spcAft>
              <a:buSzPts val="2000"/>
              <a:buFont typeface="Wingdings" pitchFamily="2" charset="2"/>
              <a:buChar char="§"/>
            </a:pPr>
            <a:endParaRPr lang="en-US" altLang="en-US" sz="1600" dirty="0">
              <a:solidFill>
                <a:srgbClr val="000000"/>
              </a:solidFill>
              <a:latin typeface="+mj-lt"/>
            </a:endParaRPr>
          </a:p>
          <a:p>
            <a:pPr>
              <a:spcAft>
                <a:spcPts val="1200"/>
              </a:spcAft>
              <a:buSzPts val="2000"/>
              <a:buFont typeface="Wingdings" pitchFamily="2" charset="2"/>
              <a:buChar char="§"/>
            </a:pPr>
            <a:endParaRPr lang="en-US" altLang="en-US" sz="1600" dirty="0">
              <a:solidFill>
                <a:srgbClr val="000000"/>
              </a:solidFill>
              <a:latin typeface="+mj-lt"/>
            </a:endParaRPr>
          </a:p>
          <a:p>
            <a:pPr>
              <a:spcAft>
                <a:spcPts val="1200"/>
              </a:spcAft>
              <a:buSzPts val="2000"/>
              <a:buFont typeface="Wingdings" pitchFamily="2" charset="2"/>
              <a:buChar char="§"/>
            </a:pPr>
            <a:endParaRPr lang="en-US" altLang="en-US" sz="1600" dirty="0">
              <a:solidFill>
                <a:srgbClr val="000000"/>
              </a:solidFill>
              <a:latin typeface="+mj-lt"/>
            </a:endParaRPr>
          </a:p>
          <a:p>
            <a:pPr>
              <a:spcAft>
                <a:spcPts val="1200"/>
              </a:spcAft>
              <a:buSzPts val="2000"/>
              <a:buFont typeface="Wingdings" pitchFamily="2" charset="2"/>
              <a:buChar char="§"/>
            </a:pPr>
            <a:endParaRPr lang="en-US" altLang="en-US" sz="1600" dirty="0">
              <a:solidFill>
                <a:srgbClr val="000000"/>
              </a:solidFill>
              <a:latin typeface="+mj-lt"/>
            </a:endParaRPr>
          </a:p>
          <a:p>
            <a:pPr>
              <a:spcAft>
                <a:spcPts val="1200"/>
              </a:spcAft>
              <a:buSzPts val="2000"/>
              <a:buFont typeface="Wingdings" pitchFamily="2" charset="2"/>
              <a:buChar char="§"/>
            </a:pPr>
            <a:endParaRPr lang="en-US" altLang="en-US" sz="1600" dirty="0">
              <a:solidFill>
                <a:srgbClr val="000000"/>
              </a:solidFill>
              <a:latin typeface="+mj-lt"/>
            </a:endParaRPr>
          </a:p>
          <a:p>
            <a:pPr>
              <a:spcAft>
                <a:spcPts val="1200"/>
              </a:spcAft>
              <a:buSzPts val="2000"/>
              <a:buFont typeface="Wingdings" pitchFamily="2" charset="2"/>
              <a:buChar char="§"/>
            </a:pPr>
            <a:endParaRPr lang="en-US" altLang="en-US" sz="1600" dirty="0">
              <a:solidFill>
                <a:srgbClr val="000000"/>
              </a:solidFill>
              <a:latin typeface="+mj-lt"/>
            </a:endParaRPr>
          </a:p>
          <a:p>
            <a:pPr>
              <a:spcAft>
                <a:spcPts val="1200"/>
              </a:spcAft>
              <a:buSzPts val="2000"/>
              <a:buFont typeface="Wingdings" pitchFamily="2" charset="2"/>
              <a:buChar char="§"/>
            </a:pPr>
            <a:r>
              <a:rPr lang="en-US" altLang="en-US" sz="1600" dirty="0">
                <a:solidFill>
                  <a:srgbClr val="000000"/>
                </a:solidFill>
                <a:latin typeface="+mj-lt"/>
              </a:rPr>
              <a:t>In this simple example, classifying is done according to a single criterion: </a:t>
            </a:r>
            <a:r>
              <a:rPr lang="en-US" altLang="en-US" sz="1600" u="sng" dirty="0">
                <a:solidFill>
                  <a:srgbClr val="000000"/>
                </a:solidFill>
                <a:latin typeface="+mj-lt"/>
              </a:rPr>
              <a:t>age</a:t>
            </a:r>
            <a:r>
              <a:rPr lang="en-US" altLang="en-US" sz="1600" dirty="0">
                <a:solidFill>
                  <a:srgbClr val="000000"/>
                </a:solidFill>
                <a:latin typeface="+mj-lt"/>
              </a:rPr>
              <a:t> (</a:t>
            </a:r>
            <a:r>
              <a:rPr lang="en-US" altLang="en-US" sz="1600" dirty="0">
                <a:solidFill>
                  <a:srgbClr val="FF0000"/>
                </a:solidFill>
                <a:latin typeface="+mj-lt"/>
              </a:rPr>
              <a:t>differentiating criterion</a:t>
            </a:r>
            <a:r>
              <a:rPr lang="en-US" altLang="en-US" sz="1600" dirty="0">
                <a:solidFill>
                  <a:srgbClr val="000000"/>
                </a:solidFill>
                <a:latin typeface="+mj-lt"/>
              </a:rPr>
              <a:t>)</a:t>
            </a:r>
          </a:p>
          <a:p>
            <a:pPr>
              <a:spcAft>
                <a:spcPts val="1200"/>
              </a:spcAft>
              <a:buSzPts val="2000"/>
              <a:buFont typeface="Wingdings" pitchFamily="2" charset="2"/>
              <a:buChar char="§"/>
            </a:pPr>
            <a:endParaRPr lang="en-US" altLang="en-US" sz="1600" dirty="0">
              <a:solidFill>
                <a:srgbClr val="000000"/>
              </a:solidFill>
              <a:latin typeface="+mj-lt"/>
            </a:endParaRPr>
          </a:p>
          <a:p>
            <a:pPr>
              <a:spcAft>
                <a:spcPts val="1200"/>
              </a:spcAft>
              <a:buSzPts val="2000"/>
              <a:buFont typeface="Wingdings" pitchFamily="2" charset="2"/>
              <a:buChar char="§"/>
            </a:pPr>
            <a:endParaRPr lang="en-US" altLang="en-US" sz="1400" dirty="0">
              <a:solidFill>
                <a:srgbClr val="000000"/>
              </a:solidFill>
              <a:latin typeface="+mj-lt"/>
            </a:endParaRPr>
          </a:p>
          <a:p>
            <a:pPr>
              <a:spcAft>
                <a:spcPts val="1200"/>
              </a:spcAft>
              <a:buSzPts val="2000"/>
              <a:buFont typeface="Wingdings" pitchFamily="2" charset="2"/>
              <a:buChar char="§"/>
            </a:pPr>
            <a:endParaRPr lang="en-US" altLang="en-US" sz="1600" dirty="0">
              <a:solidFill>
                <a:srgbClr val="000000"/>
              </a:solidFill>
              <a:latin typeface="+mj-lt"/>
            </a:endParaRPr>
          </a:p>
          <a:p>
            <a:pPr>
              <a:spcAft>
                <a:spcPts val="1200"/>
              </a:spcAft>
              <a:buSzPts val="2000"/>
              <a:buFont typeface="Wingdings" pitchFamily="2" charset="2"/>
              <a:buChar char="§"/>
            </a:pPr>
            <a:endParaRPr lang="en-US" altLang="en-US" sz="1600" dirty="0">
              <a:solidFill>
                <a:srgbClr val="000000"/>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553296609"/>
              </p:ext>
            </p:extLst>
          </p:nvPr>
        </p:nvGraphicFramePr>
        <p:xfrm>
          <a:off x="2514600" y="2984500"/>
          <a:ext cx="3657600" cy="2133600"/>
        </p:xfrm>
        <a:graphic>
          <a:graphicData uri="http://schemas.openxmlformats.org/drawingml/2006/table">
            <a:tbl>
              <a:tblPr bandRow="1">
                <a:tableStyleId>{5C22544A-7EE6-4342-B048-85BDC9FD1C3A}</a:tableStyleId>
              </a:tblPr>
              <a:tblGrid>
                <a:gridCol w="1577788"/>
                <a:gridCol w="788894"/>
                <a:gridCol w="1290918"/>
              </a:tblGrid>
              <a:tr h="350520">
                <a:tc>
                  <a:txBody>
                    <a:bodyPr/>
                    <a:lstStyle/>
                    <a:p>
                      <a:r>
                        <a:rPr lang="en-US" sz="1600" dirty="0" smtClean="0">
                          <a:latin typeface="+mj-lt"/>
                          <a:ea typeface="Verdana" pitchFamily="34" charset="0"/>
                          <a:cs typeface="Verdana" pitchFamily="34" charset="0"/>
                        </a:rPr>
                        <a:t>Babies</a:t>
                      </a:r>
                      <a:endParaRPr lang="en-US" sz="1600" dirty="0">
                        <a:latin typeface="+mj-lt"/>
                        <a:ea typeface="Verdana" pitchFamily="34" charset="0"/>
                        <a:cs typeface="Verdana" pitchFamily="34" charset="0"/>
                      </a:endParaRPr>
                    </a:p>
                  </a:txBody>
                  <a:tcPr marL="182880" marR="182880" marT="91440" marB="9144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smtClean="0">
                          <a:latin typeface="+mj-lt"/>
                          <a:ea typeface="Verdana" pitchFamily="34" charset="0"/>
                          <a:cs typeface="Verdana" pitchFamily="34" charset="0"/>
                        </a:rPr>
                        <a:t>age</a:t>
                      </a:r>
                      <a:endParaRPr lang="en-US" sz="1600" dirty="0">
                        <a:latin typeface="+mj-lt"/>
                        <a:ea typeface="Verdana" pitchFamily="34" charset="0"/>
                        <a:cs typeface="Verdana" pitchFamily="34" charset="0"/>
                      </a:endParaRPr>
                    </a:p>
                  </a:txBody>
                  <a:tcPr marL="182880" marR="182880" marT="91440" marB="91440">
                    <a:lnT w="12700" cap="flat" cmpd="sng" algn="ctr">
                      <a:solidFill>
                        <a:schemeClr val="tx1"/>
                      </a:solidFill>
                      <a:prstDash val="solid"/>
                      <a:round/>
                      <a:headEnd type="none" w="med" len="med"/>
                      <a:tailEnd type="none" w="med" len="med"/>
                    </a:lnT>
                  </a:tcPr>
                </a:tc>
                <a:tc>
                  <a:txBody>
                    <a:bodyPr/>
                    <a:lstStyle/>
                    <a:p>
                      <a:r>
                        <a:rPr lang="en-US" sz="1600" dirty="0" smtClean="0">
                          <a:latin typeface="+mj-lt"/>
                          <a:ea typeface="Verdana" pitchFamily="34" charset="0"/>
                          <a:cs typeface="Verdana" pitchFamily="34" charset="0"/>
                        </a:rPr>
                        <a:t>0 - 3</a:t>
                      </a:r>
                      <a:endParaRPr lang="en-US" sz="1600" dirty="0">
                        <a:latin typeface="+mj-lt"/>
                        <a:ea typeface="Verdana" pitchFamily="34" charset="0"/>
                        <a:cs typeface="Verdana" pitchFamily="34" charset="0"/>
                      </a:endParaRPr>
                    </a:p>
                  </a:txBody>
                  <a:tcPr marL="182880" marR="182880" marT="91440" marB="9144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50520">
                <a:tc>
                  <a:txBody>
                    <a:bodyPr/>
                    <a:lstStyle/>
                    <a:p>
                      <a:r>
                        <a:rPr lang="en-US" sz="1600" dirty="0" smtClean="0">
                          <a:latin typeface="+mj-lt"/>
                          <a:ea typeface="Verdana" pitchFamily="34" charset="0"/>
                          <a:cs typeface="Verdana" pitchFamily="34" charset="0"/>
                        </a:rPr>
                        <a:t>Children</a:t>
                      </a:r>
                      <a:endParaRPr lang="en-US" sz="1600" dirty="0">
                        <a:latin typeface="+mj-lt"/>
                        <a:ea typeface="Verdana" pitchFamily="34" charset="0"/>
                        <a:cs typeface="Verdana" pitchFamily="34" charset="0"/>
                      </a:endParaRPr>
                    </a:p>
                  </a:txBody>
                  <a:tcPr marL="182880" marR="182880" marT="91440" marB="91440">
                    <a:lnL w="12700" cap="flat" cmpd="sng" algn="ctr">
                      <a:solidFill>
                        <a:schemeClr val="tx1"/>
                      </a:solidFill>
                      <a:prstDash val="solid"/>
                      <a:round/>
                      <a:headEnd type="none" w="med" len="med"/>
                      <a:tailEnd type="none" w="med" len="med"/>
                    </a:lnL>
                  </a:tcPr>
                </a:tc>
                <a:tc>
                  <a:txBody>
                    <a:bodyPr/>
                    <a:lstStyle/>
                    <a:p>
                      <a:r>
                        <a:rPr lang="en-US" sz="1600" dirty="0" smtClean="0">
                          <a:latin typeface="+mj-lt"/>
                          <a:ea typeface="Verdana" pitchFamily="34" charset="0"/>
                          <a:cs typeface="Verdana" pitchFamily="34" charset="0"/>
                        </a:rPr>
                        <a:t>age</a:t>
                      </a:r>
                      <a:endParaRPr lang="en-US" sz="1600" dirty="0">
                        <a:latin typeface="+mj-lt"/>
                        <a:ea typeface="Verdana" pitchFamily="34" charset="0"/>
                        <a:cs typeface="Verdana" pitchFamily="34" charset="0"/>
                      </a:endParaRPr>
                    </a:p>
                  </a:txBody>
                  <a:tcPr marL="182880" marR="182880" marT="91440" marB="91440"/>
                </a:tc>
                <a:tc>
                  <a:txBody>
                    <a:bodyPr/>
                    <a:lstStyle/>
                    <a:p>
                      <a:r>
                        <a:rPr lang="en-US" sz="1600" dirty="0" smtClean="0">
                          <a:latin typeface="+mj-lt"/>
                          <a:ea typeface="Verdana" pitchFamily="34" charset="0"/>
                          <a:cs typeface="Verdana" pitchFamily="34" charset="0"/>
                        </a:rPr>
                        <a:t>4 -12</a:t>
                      </a:r>
                      <a:endParaRPr lang="en-US" sz="1600" dirty="0">
                        <a:latin typeface="+mj-lt"/>
                        <a:ea typeface="Verdana" pitchFamily="34" charset="0"/>
                        <a:cs typeface="Verdana" pitchFamily="34" charset="0"/>
                      </a:endParaRPr>
                    </a:p>
                  </a:txBody>
                  <a:tcPr marL="182880" marR="182880" marT="91440" marB="91440">
                    <a:lnR w="12700" cap="flat" cmpd="sng" algn="ctr">
                      <a:solidFill>
                        <a:schemeClr val="tx1"/>
                      </a:solidFill>
                      <a:prstDash val="solid"/>
                      <a:round/>
                      <a:headEnd type="none" w="med" len="med"/>
                      <a:tailEnd type="none" w="med" len="med"/>
                    </a:lnR>
                  </a:tcPr>
                </a:tc>
              </a:tr>
              <a:tr h="350520">
                <a:tc>
                  <a:txBody>
                    <a:bodyPr/>
                    <a:lstStyle/>
                    <a:p>
                      <a:r>
                        <a:rPr lang="en-US" sz="1600" dirty="0" smtClean="0">
                          <a:latin typeface="+mj-lt"/>
                          <a:ea typeface="Verdana" pitchFamily="34" charset="0"/>
                          <a:cs typeface="Verdana" pitchFamily="34" charset="0"/>
                        </a:rPr>
                        <a:t>Teenagers</a:t>
                      </a:r>
                      <a:endParaRPr lang="en-US" sz="1600" dirty="0">
                        <a:latin typeface="+mj-lt"/>
                        <a:ea typeface="Verdana" pitchFamily="34" charset="0"/>
                        <a:cs typeface="Verdana" pitchFamily="34" charset="0"/>
                      </a:endParaRPr>
                    </a:p>
                  </a:txBody>
                  <a:tcPr marL="182880" marR="182880" marT="91440" marB="91440">
                    <a:lnL w="12700" cap="flat" cmpd="sng" algn="ctr">
                      <a:solidFill>
                        <a:schemeClr val="tx1"/>
                      </a:solidFill>
                      <a:prstDash val="solid"/>
                      <a:round/>
                      <a:headEnd type="none" w="med" len="med"/>
                      <a:tailEnd type="none" w="med" len="med"/>
                    </a:lnL>
                  </a:tcPr>
                </a:tc>
                <a:tc>
                  <a:txBody>
                    <a:bodyPr/>
                    <a:lstStyle/>
                    <a:p>
                      <a:r>
                        <a:rPr lang="en-US" sz="1600" dirty="0" smtClean="0">
                          <a:latin typeface="+mj-lt"/>
                          <a:ea typeface="Verdana" pitchFamily="34" charset="0"/>
                          <a:cs typeface="Verdana" pitchFamily="34" charset="0"/>
                        </a:rPr>
                        <a:t>age</a:t>
                      </a:r>
                      <a:endParaRPr lang="en-US" sz="1600" dirty="0">
                        <a:latin typeface="+mj-lt"/>
                        <a:ea typeface="Verdana" pitchFamily="34" charset="0"/>
                        <a:cs typeface="Verdana" pitchFamily="34" charset="0"/>
                      </a:endParaRPr>
                    </a:p>
                  </a:txBody>
                  <a:tcPr marL="182880" marR="182880" marT="91440" marB="91440"/>
                </a:tc>
                <a:tc>
                  <a:txBody>
                    <a:bodyPr/>
                    <a:lstStyle/>
                    <a:p>
                      <a:r>
                        <a:rPr lang="en-US" sz="1600" dirty="0" smtClean="0">
                          <a:latin typeface="+mj-lt"/>
                          <a:ea typeface="Verdana" pitchFamily="34" charset="0"/>
                          <a:cs typeface="Verdana" pitchFamily="34" charset="0"/>
                        </a:rPr>
                        <a:t>13 -18</a:t>
                      </a:r>
                      <a:endParaRPr lang="en-US" sz="1600" dirty="0">
                        <a:latin typeface="+mj-lt"/>
                        <a:ea typeface="Verdana" pitchFamily="34" charset="0"/>
                        <a:cs typeface="Verdana" pitchFamily="34" charset="0"/>
                      </a:endParaRPr>
                    </a:p>
                  </a:txBody>
                  <a:tcPr marL="182880" marR="182880" marT="91440" marB="91440">
                    <a:lnR w="12700" cap="flat" cmpd="sng" algn="ctr">
                      <a:solidFill>
                        <a:schemeClr val="tx1"/>
                      </a:solidFill>
                      <a:prstDash val="solid"/>
                      <a:round/>
                      <a:headEnd type="none" w="med" len="med"/>
                      <a:tailEnd type="none" w="med" len="med"/>
                    </a:lnR>
                  </a:tcPr>
                </a:tc>
              </a:tr>
              <a:tr h="350520">
                <a:tc>
                  <a:txBody>
                    <a:bodyPr/>
                    <a:lstStyle/>
                    <a:p>
                      <a:r>
                        <a:rPr lang="en-US" sz="1600" dirty="0" smtClean="0">
                          <a:latin typeface="+mj-lt"/>
                          <a:ea typeface="Verdana" pitchFamily="34" charset="0"/>
                          <a:cs typeface="Verdana" pitchFamily="34" charset="0"/>
                        </a:rPr>
                        <a:t>Adults</a:t>
                      </a:r>
                      <a:endParaRPr lang="en-US" sz="1600" dirty="0">
                        <a:latin typeface="+mj-lt"/>
                        <a:ea typeface="Verdana" pitchFamily="34" charset="0"/>
                        <a:cs typeface="Verdana" pitchFamily="34" charset="0"/>
                      </a:endParaRPr>
                    </a:p>
                  </a:txBody>
                  <a:tcPr marL="182880" marR="182880" marT="91440" marB="91440">
                    <a:lnL w="12700" cap="flat" cmpd="sng" algn="ctr">
                      <a:solidFill>
                        <a:schemeClr val="tx1"/>
                      </a:solidFill>
                      <a:prstDash val="solid"/>
                      <a:round/>
                      <a:headEnd type="none" w="med" len="med"/>
                      <a:tailEnd type="none" w="med" len="med"/>
                    </a:lnL>
                  </a:tcPr>
                </a:tc>
                <a:tc>
                  <a:txBody>
                    <a:bodyPr/>
                    <a:lstStyle/>
                    <a:p>
                      <a:r>
                        <a:rPr lang="en-US" sz="1600" dirty="0" smtClean="0">
                          <a:latin typeface="+mj-lt"/>
                          <a:ea typeface="Verdana" pitchFamily="34" charset="0"/>
                          <a:cs typeface="Verdana" pitchFamily="34" charset="0"/>
                        </a:rPr>
                        <a:t>age</a:t>
                      </a:r>
                      <a:endParaRPr lang="en-US" sz="1600" dirty="0">
                        <a:latin typeface="+mj-lt"/>
                        <a:ea typeface="Verdana" pitchFamily="34" charset="0"/>
                        <a:cs typeface="Verdana" pitchFamily="34" charset="0"/>
                      </a:endParaRPr>
                    </a:p>
                  </a:txBody>
                  <a:tcPr marL="182880" marR="182880" marT="91440" marB="91440"/>
                </a:tc>
                <a:tc>
                  <a:txBody>
                    <a:bodyPr/>
                    <a:lstStyle/>
                    <a:p>
                      <a:r>
                        <a:rPr lang="en-US" sz="1600" dirty="0" smtClean="0">
                          <a:latin typeface="+mj-lt"/>
                          <a:ea typeface="Verdana" pitchFamily="34" charset="0"/>
                          <a:cs typeface="Verdana" pitchFamily="34" charset="0"/>
                        </a:rPr>
                        <a:t>19 - 64</a:t>
                      </a:r>
                      <a:endParaRPr lang="en-US" sz="1600" dirty="0">
                        <a:latin typeface="+mj-lt"/>
                        <a:ea typeface="Verdana" pitchFamily="34" charset="0"/>
                        <a:cs typeface="Verdana" pitchFamily="34" charset="0"/>
                      </a:endParaRPr>
                    </a:p>
                  </a:txBody>
                  <a:tcPr marL="182880" marR="182880" marT="91440" marB="91440">
                    <a:lnR w="12700" cap="flat" cmpd="sng" algn="ctr">
                      <a:solidFill>
                        <a:schemeClr val="tx1"/>
                      </a:solidFill>
                      <a:prstDash val="solid"/>
                      <a:round/>
                      <a:headEnd type="none" w="med" len="med"/>
                      <a:tailEnd type="none" w="med" len="med"/>
                    </a:lnR>
                  </a:tcPr>
                </a:tc>
              </a:tr>
              <a:tr h="350520">
                <a:tc>
                  <a:txBody>
                    <a:bodyPr/>
                    <a:lstStyle/>
                    <a:p>
                      <a:r>
                        <a:rPr lang="en-US" sz="1600" dirty="0" smtClean="0">
                          <a:latin typeface="+mj-lt"/>
                          <a:ea typeface="Verdana" pitchFamily="34" charset="0"/>
                          <a:cs typeface="Verdana" pitchFamily="34" charset="0"/>
                        </a:rPr>
                        <a:t>Elderly</a:t>
                      </a:r>
                      <a:endParaRPr lang="en-US" sz="1600" dirty="0">
                        <a:latin typeface="+mj-lt"/>
                        <a:ea typeface="Verdana" pitchFamily="34" charset="0"/>
                        <a:cs typeface="Verdana" pitchFamily="34" charset="0"/>
                      </a:endParaRPr>
                    </a:p>
                  </a:txBody>
                  <a:tcPr marL="182880" marR="182880" marT="91440" marB="9144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smtClean="0">
                          <a:latin typeface="+mj-lt"/>
                          <a:ea typeface="Verdana" pitchFamily="34" charset="0"/>
                          <a:cs typeface="Verdana" pitchFamily="34" charset="0"/>
                        </a:rPr>
                        <a:t>age</a:t>
                      </a:r>
                      <a:endParaRPr lang="en-US" sz="1600" dirty="0">
                        <a:latin typeface="+mj-lt"/>
                        <a:ea typeface="Verdana" pitchFamily="34" charset="0"/>
                        <a:cs typeface="Verdana" pitchFamily="34" charset="0"/>
                      </a:endParaRPr>
                    </a:p>
                  </a:txBody>
                  <a:tcPr marL="182880" marR="182880" marT="91440" marB="91440">
                    <a:lnB w="12700" cap="flat" cmpd="sng" algn="ctr">
                      <a:solidFill>
                        <a:schemeClr val="tx1"/>
                      </a:solidFill>
                      <a:prstDash val="solid"/>
                      <a:round/>
                      <a:headEnd type="none" w="med" len="med"/>
                      <a:tailEnd type="none" w="med" len="med"/>
                    </a:lnB>
                  </a:tcPr>
                </a:tc>
                <a:tc>
                  <a:txBody>
                    <a:bodyPr/>
                    <a:lstStyle/>
                    <a:p>
                      <a:r>
                        <a:rPr lang="en-US" sz="1600" dirty="0" smtClean="0">
                          <a:latin typeface="+mj-lt"/>
                          <a:ea typeface="Verdana" pitchFamily="34" charset="0"/>
                          <a:cs typeface="Verdana" pitchFamily="34" charset="0"/>
                        </a:rPr>
                        <a:t>65+</a:t>
                      </a:r>
                      <a:endParaRPr lang="en-US" sz="1600" dirty="0">
                        <a:latin typeface="+mj-lt"/>
                        <a:ea typeface="Verdana" pitchFamily="34" charset="0"/>
                        <a:cs typeface="Verdana" pitchFamily="34" charset="0"/>
                      </a:endParaRPr>
                    </a:p>
                  </a:txBody>
                  <a:tcPr marL="182880" marR="182880" marT="91440" marB="9144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15</a:t>
            </a:fld>
            <a:endParaRPr lang="en-US" dirty="0"/>
          </a:p>
        </p:txBody>
      </p:sp>
    </p:spTree>
    <p:custDataLst>
      <p:tags r:id="rId1"/>
    </p:custDataLst>
    <p:extLst>
      <p:ext uri="{BB962C8B-B14F-4D97-AF65-F5344CB8AC3E}">
        <p14:creationId xmlns:p14="http://schemas.microsoft.com/office/powerpoint/2010/main" val="13525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8" end="8"/>
                                            </p:txEl>
                                          </p:spTgt>
                                        </p:tgtEl>
                                        <p:attrNameLst>
                                          <p:attrName>style.visibility</p:attrName>
                                        </p:attrNameLst>
                                      </p:cBhvr>
                                      <p:to>
                                        <p:strVal val="visible"/>
                                      </p:to>
                                    </p:set>
                                    <p:animEffect transition="in" filter="fade">
                                      <p:cBhvr>
                                        <p:cTn id="22" dur="500"/>
                                        <p:tgtEl>
                                          <p:spTgt spid="17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Classification Methods and Challenges </a:t>
            </a:r>
            <a:r>
              <a:rPr lang="en-US" altLang="en-US" sz="1400" b="0" dirty="0" smtClean="0"/>
              <a:t>(cont.)</a:t>
            </a:r>
            <a:endParaRPr lang="en-US" altLang="en-US" sz="1600" b="1" i="1" dirty="0" smtClean="0">
              <a:latin typeface="Verdana"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81936176"/>
              </p:ext>
            </p:extLst>
          </p:nvPr>
        </p:nvGraphicFramePr>
        <p:xfrm>
          <a:off x="533400" y="990600"/>
          <a:ext cx="8077200" cy="4495800"/>
        </p:xfrm>
        <a:graphic>
          <a:graphicData uri="http://schemas.openxmlformats.org/drawingml/2006/table">
            <a:tbl>
              <a:tblPr firstRow="1">
                <a:tableStyleId>{72833802-FEF1-4C79-8D5D-14CF1EAF98D9}</a:tableStyleId>
              </a:tblPr>
              <a:tblGrid>
                <a:gridCol w="4038600"/>
                <a:gridCol w="4038600"/>
              </a:tblGrid>
              <a:tr h="956554">
                <a:tc>
                  <a:txBody>
                    <a:bodyPr/>
                    <a:lstStyle/>
                    <a:p>
                      <a:pPr algn="l"/>
                      <a:r>
                        <a:rPr lang="en-US" sz="1600" dirty="0">
                          <a:latin typeface="+mj-lt"/>
                          <a:ea typeface="Verdana" pitchFamily="34" charset="0"/>
                          <a:cs typeface="Verdana" pitchFamily="34" charset="0"/>
                        </a:rPr>
                        <a:t>Requirements for a classification</a:t>
                      </a:r>
                    </a:p>
                  </a:txBody>
                  <a:tcPr marL="86468" marR="86468" marT="43234" marB="43234"/>
                </a:tc>
                <a:tc>
                  <a:txBody>
                    <a:bodyPr/>
                    <a:lstStyle/>
                    <a:p>
                      <a:pPr algn="l"/>
                      <a:r>
                        <a:rPr lang="en-US" sz="1600" dirty="0">
                          <a:latin typeface="+mj-lt"/>
                          <a:ea typeface="Verdana" pitchFamily="34" charset="0"/>
                          <a:cs typeface="Verdana" pitchFamily="34" charset="0"/>
                        </a:rPr>
                        <a:t>Additional requirements for computer-assisted coding systems</a:t>
                      </a:r>
                    </a:p>
                  </a:txBody>
                  <a:tcPr marL="86468" marR="86468" marT="43234" marB="43234"/>
                </a:tc>
              </a:tr>
              <a:tr h="3539246">
                <a:tc>
                  <a:txBody>
                    <a:bodyPr/>
                    <a:lstStyle/>
                    <a:p>
                      <a:pPr>
                        <a:buFont typeface="+mj-lt"/>
                        <a:buAutoNum type="arabicPeriod"/>
                      </a:pPr>
                      <a:r>
                        <a:rPr lang="en-US" sz="1400" dirty="0" smtClean="0">
                          <a:latin typeface="+mj-lt"/>
                          <a:ea typeface="Verdana" pitchFamily="34" charset="0"/>
                          <a:cs typeface="Verdana" pitchFamily="34" charset="0"/>
                        </a:rPr>
                        <a:t> Domain completeness</a:t>
                      </a:r>
                    </a:p>
                    <a:p>
                      <a:pPr>
                        <a:buFont typeface="+mj-lt"/>
                        <a:buAutoNum type="arabicPeriod"/>
                      </a:pPr>
                      <a:endParaRPr lang="en-US" sz="1400" dirty="0">
                        <a:latin typeface="+mj-lt"/>
                        <a:ea typeface="Verdana" pitchFamily="34" charset="0"/>
                        <a:cs typeface="Verdana" pitchFamily="34" charset="0"/>
                      </a:endParaRPr>
                    </a:p>
                    <a:p>
                      <a:pPr>
                        <a:buFont typeface="+mj-lt"/>
                        <a:buAutoNum type="arabicPeriod"/>
                      </a:pPr>
                      <a:r>
                        <a:rPr lang="en-US" sz="1400" dirty="0" smtClean="0">
                          <a:latin typeface="+mj-lt"/>
                          <a:ea typeface="Verdana" pitchFamily="34" charset="0"/>
                          <a:cs typeface="Verdana" pitchFamily="34" charset="0"/>
                        </a:rPr>
                        <a:t> Non-overlapping </a:t>
                      </a:r>
                      <a:r>
                        <a:rPr lang="en-US" sz="1400" dirty="0">
                          <a:latin typeface="+mj-lt"/>
                          <a:ea typeface="Verdana" pitchFamily="34" charset="0"/>
                          <a:cs typeface="Verdana" pitchFamily="34" charset="0"/>
                        </a:rPr>
                        <a:t>classes (mutual exclusiveness</a:t>
                      </a:r>
                      <a:r>
                        <a:rPr lang="en-US" sz="1400" dirty="0" smtClean="0">
                          <a:latin typeface="+mj-lt"/>
                          <a:ea typeface="Verdana" pitchFamily="34" charset="0"/>
                          <a:cs typeface="Verdana" pitchFamily="34" charset="0"/>
                        </a:rPr>
                        <a:t>)</a:t>
                      </a:r>
                    </a:p>
                    <a:p>
                      <a:pPr>
                        <a:buFont typeface="+mj-lt"/>
                        <a:buAutoNum type="arabicPeriod"/>
                      </a:pPr>
                      <a:endParaRPr lang="en-US" sz="1400" dirty="0">
                        <a:latin typeface="+mj-lt"/>
                        <a:ea typeface="Verdana" pitchFamily="34" charset="0"/>
                        <a:cs typeface="Verdana" pitchFamily="34" charset="0"/>
                      </a:endParaRPr>
                    </a:p>
                    <a:p>
                      <a:pPr>
                        <a:buFont typeface="+mj-lt"/>
                        <a:buAutoNum type="arabicPeriod"/>
                      </a:pPr>
                      <a:r>
                        <a:rPr lang="en-US" sz="1400" dirty="0" smtClean="0">
                          <a:latin typeface="+mj-lt"/>
                          <a:ea typeface="Verdana" pitchFamily="34" charset="0"/>
                          <a:cs typeface="Verdana" pitchFamily="34" charset="0"/>
                        </a:rPr>
                        <a:t> Suitable </a:t>
                      </a:r>
                      <a:r>
                        <a:rPr lang="en-US" sz="1400" dirty="0">
                          <a:latin typeface="+mj-lt"/>
                          <a:ea typeface="Verdana" pitchFamily="34" charset="0"/>
                          <a:cs typeface="Verdana" pitchFamily="34" charset="0"/>
                        </a:rPr>
                        <a:t>for its </a:t>
                      </a:r>
                      <a:r>
                        <a:rPr lang="en-US" sz="1400" dirty="0" smtClean="0">
                          <a:latin typeface="+mj-lt"/>
                          <a:ea typeface="Verdana" pitchFamily="34" charset="0"/>
                          <a:cs typeface="Verdana" pitchFamily="34" charset="0"/>
                        </a:rPr>
                        <a:t>purpose</a:t>
                      </a:r>
                    </a:p>
                    <a:p>
                      <a:pPr>
                        <a:buFont typeface="+mj-lt"/>
                        <a:buAutoNum type="arabicPeriod"/>
                      </a:pPr>
                      <a:endParaRPr lang="en-US" sz="1400" dirty="0">
                        <a:latin typeface="+mj-lt"/>
                        <a:ea typeface="Verdana" pitchFamily="34" charset="0"/>
                        <a:cs typeface="Verdana" pitchFamily="34" charset="0"/>
                      </a:endParaRPr>
                    </a:p>
                    <a:p>
                      <a:pPr>
                        <a:buFont typeface="+mj-lt"/>
                        <a:buAutoNum type="arabicPeriod"/>
                      </a:pPr>
                      <a:r>
                        <a:rPr lang="en-US" sz="1400" dirty="0" smtClean="0">
                          <a:latin typeface="+mj-lt"/>
                          <a:ea typeface="Verdana" pitchFamily="34" charset="0"/>
                          <a:cs typeface="Verdana" pitchFamily="34" charset="0"/>
                        </a:rPr>
                        <a:t> Homogeneous </a:t>
                      </a:r>
                      <a:r>
                        <a:rPr lang="en-US" sz="1400" dirty="0">
                          <a:latin typeface="+mj-lt"/>
                          <a:ea typeface="Verdana" pitchFamily="34" charset="0"/>
                          <a:cs typeface="Verdana" pitchFamily="34" charset="0"/>
                        </a:rPr>
                        <a:t>ordering (one principle per level</a:t>
                      </a:r>
                      <a:r>
                        <a:rPr lang="en-US" sz="1400" dirty="0" smtClean="0">
                          <a:latin typeface="+mj-lt"/>
                          <a:ea typeface="Verdana" pitchFamily="34" charset="0"/>
                          <a:cs typeface="Verdana" pitchFamily="34" charset="0"/>
                        </a:rPr>
                        <a:t>)</a:t>
                      </a:r>
                    </a:p>
                    <a:p>
                      <a:pPr>
                        <a:buFont typeface="+mj-lt"/>
                        <a:buAutoNum type="arabicPeriod"/>
                      </a:pPr>
                      <a:endParaRPr lang="en-US" sz="1400" dirty="0">
                        <a:latin typeface="+mj-lt"/>
                        <a:ea typeface="Verdana" pitchFamily="34" charset="0"/>
                        <a:cs typeface="Verdana" pitchFamily="34" charset="0"/>
                      </a:endParaRPr>
                    </a:p>
                    <a:p>
                      <a:pPr>
                        <a:buFont typeface="+mj-lt"/>
                        <a:buAutoNum type="arabicPeriod"/>
                      </a:pPr>
                      <a:r>
                        <a:rPr lang="en-US" sz="1400" dirty="0" smtClean="0">
                          <a:latin typeface="+mj-lt"/>
                          <a:ea typeface="Verdana" pitchFamily="34" charset="0"/>
                          <a:cs typeface="Verdana" pitchFamily="34" charset="0"/>
                        </a:rPr>
                        <a:t> Clear </a:t>
                      </a:r>
                      <a:r>
                        <a:rPr lang="en-US" sz="1400" dirty="0">
                          <a:latin typeface="+mj-lt"/>
                          <a:ea typeface="Verdana" pitchFamily="34" charset="0"/>
                          <a:cs typeface="Verdana" pitchFamily="34" charset="0"/>
                        </a:rPr>
                        <a:t>criteria for class </a:t>
                      </a:r>
                      <a:r>
                        <a:rPr lang="en-US" sz="1400" dirty="0" smtClean="0">
                          <a:latin typeface="+mj-lt"/>
                          <a:ea typeface="Verdana" pitchFamily="34" charset="0"/>
                          <a:cs typeface="Verdana" pitchFamily="34" charset="0"/>
                        </a:rPr>
                        <a:t>boundaries</a:t>
                      </a:r>
                    </a:p>
                    <a:p>
                      <a:pPr>
                        <a:buFont typeface="+mj-lt"/>
                        <a:buAutoNum type="arabicPeriod"/>
                      </a:pPr>
                      <a:endParaRPr lang="en-US" sz="1400" dirty="0">
                        <a:latin typeface="+mj-lt"/>
                        <a:ea typeface="Verdana" pitchFamily="34" charset="0"/>
                        <a:cs typeface="Verdana" pitchFamily="34" charset="0"/>
                      </a:endParaRPr>
                    </a:p>
                    <a:p>
                      <a:pPr>
                        <a:buFont typeface="+mj-lt"/>
                        <a:buAutoNum type="arabicPeriod"/>
                      </a:pPr>
                      <a:r>
                        <a:rPr lang="en-US" sz="1400" dirty="0" smtClean="0">
                          <a:latin typeface="+mj-lt"/>
                          <a:ea typeface="Verdana" pitchFamily="34" charset="0"/>
                          <a:cs typeface="Verdana" pitchFamily="34" charset="0"/>
                        </a:rPr>
                        <a:t> Unambiguous </a:t>
                      </a:r>
                      <a:r>
                        <a:rPr lang="en-US" sz="1400" dirty="0">
                          <a:latin typeface="+mj-lt"/>
                          <a:ea typeface="Verdana" pitchFamily="34" charset="0"/>
                          <a:cs typeface="Verdana" pitchFamily="34" charset="0"/>
                        </a:rPr>
                        <a:t>and complete </a:t>
                      </a:r>
                      <a:r>
                        <a:rPr lang="en-US" sz="1400" dirty="0" smtClean="0">
                          <a:latin typeface="+mj-lt"/>
                          <a:ea typeface="Verdana" pitchFamily="34" charset="0"/>
                          <a:cs typeface="Verdana" pitchFamily="34" charset="0"/>
                        </a:rPr>
                        <a:t>guidelines </a:t>
                      </a:r>
                      <a:r>
                        <a:rPr lang="en-US" sz="1400" dirty="0">
                          <a:latin typeface="+mj-lt"/>
                          <a:ea typeface="Verdana" pitchFamily="34" charset="0"/>
                          <a:cs typeface="Verdana" pitchFamily="34" charset="0"/>
                        </a:rPr>
                        <a:t>for application</a:t>
                      </a:r>
                    </a:p>
                    <a:p>
                      <a:pPr>
                        <a:buFont typeface="+mj-lt"/>
                        <a:buAutoNum type="arabicPeriod"/>
                      </a:pPr>
                      <a:endParaRPr lang="en-US" sz="1400" dirty="0" smtClean="0">
                        <a:latin typeface="+mj-lt"/>
                        <a:ea typeface="Verdana" pitchFamily="34" charset="0"/>
                        <a:cs typeface="Verdana" pitchFamily="34" charset="0"/>
                      </a:endParaRPr>
                    </a:p>
                    <a:p>
                      <a:pPr>
                        <a:buFont typeface="+mj-lt"/>
                        <a:buAutoNum type="arabicPeriod"/>
                      </a:pPr>
                      <a:r>
                        <a:rPr lang="en-US" sz="1400" dirty="0" smtClean="0">
                          <a:latin typeface="+mj-lt"/>
                          <a:ea typeface="Verdana" pitchFamily="34" charset="0"/>
                          <a:cs typeface="Verdana" pitchFamily="34" charset="0"/>
                        </a:rPr>
                        <a:t> Appropriate </a:t>
                      </a:r>
                      <a:r>
                        <a:rPr lang="en-US" sz="1400" dirty="0">
                          <a:latin typeface="+mj-lt"/>
                          <a:ea typeface="Verdana" pitchFamily="34" charset="0"/>
                          <a:cs typeface="Verdana" pitchFamily="34" charset="0"/>
                        </a:rPr>
                        <a:t>level of detail</a:t>
                      </a:r>
                    </a:p>
                  </a:txBody>
                  <a:tcPr marL="86468" marR="86468" marT="43234" marB="43234"/>
                </a:tc>
                <a:tc>
                  <a:txBody>
                    <a:bodyPr/>
                    <a:lstStyle/>
                    <a:p>
                      <a:pPr>
                        <a:buFont typeface="+mj-lt"/>
                        <a:buAutoNum type="arabicPeriod"/>
                      </a:pPr>
                      <a:r>
                        <a:rPr lang="en-US" sz="1400" dirty="0" smtClean="0">
                          <a:latin typeface="+mj-lt"/>
                          <a:ea typeface="Verdana" pitchFamily="34" charset="0"/>
                          <a:cs typeface="Verdana" pitchFamily="34" charset="0"/>
                        </a:rPr>
                        <a:t> Allow </a:t>
                      </a:r>
                      <a:r>
                        <a:rPr lang="en-US" sz="1400" dirty="0">
                          <a:latin typeface="+mj-lt"/>
                          <a:ea typeface="Verdana" pitchFamily="34" charset="0"/>
                          <a:cs typeface="Verdana" pitchFamily="34" charset="0"/>
                        </a:rPr>
                        <a:t>for the use of synonyms</a:t>
                      </a:r>
                    </a:p>
                    <a:p>
                      <a:pPr>
                        <a:buFont typeface="+mj-lt"/>
                        <a:buAutoNum type="arabicPeriod"/>
                      </a:pPr>
                      <a:endParaRPr lang="en-US" sz="1400" dirty="0" smtClean="0">
                        <a:latin typeface="+mj-lt"/>
                        <a:ea typeface="Verdana" pitchFamily="34" charset="0"/>
                        <a:cs typeface="Verdana" pitchFamily="34" charset="0"/>
                      </a:endParaRPr>
                    </a:p>
                    <a:p>
                      <a:pPr>
                        <a:buFont typeface="+mj-lt"/>
                        <a:buAutoNum type="arabicPeriod"/>
                      </a:pPr>
                      <a:r>
                        <a:rPr lang="en-US" sz="1400" dirty="0" smtClean="0">
                          <a:latin typeface="+mj-lt"/>
                          <a:ea typeface="Verdana" pitchFamily="34" charset="0"/>
                          <a:cs typeface="Verdana" pitchFamily="34" charset="0"/>
                        </a:rPr>
                        <a:t> Allow </a:t>
                      </a:r>
                      <a:r>
                        <a:rPr lang="en-US" sz="1400" dirty="0">
                          <a:latin typeface="+mj-lt"/>
                          <a:ea typeface="Verdana" pitchFamily="34" charset="0"/>
                          <a:cs typeface="Verdana" pitchFamily="34" charset="0"/>
                        </a:rPr>
                        <a:t>for the use of lexical variations</a:t>
                      </a:r>
                    </a:p>
                    <a:p>
                      <a:pPr>
                        <a:buFont typeface="+mj-lt"/>
                        <a:buAutoNum type="arabicPeriod"/>
                      </a:pPr>
                      <a:endParaRPr lang="en-US" sz="1400" dirty="0" smtClean="0">
                        <a:latin typeface="+mj-lt"/>
                        <a:ea typeface="Verdana" pitchFamily="34" charset="0"/>
                        <a:cs typeface="Verdana" pitchFamily="34" charset="0"/>
                      </a:endParaRPr>
                    </a:p>
                    <a:p>
                      <a:pPr>
                        <a:buFont typeface="+mj-lt"/>
                        <a:buAutoNum type="arabicPeriod"/>
                      </a:pPr>
                      <a:r>
                        <a:rPr lang="en-US" sz="1400" dirty="0" smtClean="0">
                          <a:latin typeface="+mj-lt"/>
                          <a:ea typeface="Verdana" pitchFamily="34" charset="0"/>
                          <a:cs typeface="Verdana" pitchFamily="34" charset="0"/>
                        </a:rPr>
                        <a:t> Insensitive </a:t>
                      </a:r>
                      <a:r>
                        <a:rPr lang="en-US" sz="1400" dirty="0">
                          <a:latin typeface="+mj-lt"/>
                          <a:ea typeface="Verdana" pitchFamily="34" charset="0"/>
                          <a:cs typeface="Verdana" pitchFamily="34" charset="0"/>
                        </a:rPr>
                        <a:t>to spelling errors</a:t>
                      </a:r>
                    </a:p>
                    <a:p>
                      <a:pPr>
                        <a:buFont typeface="+mj-lt"/>
                        <a:buAutoNum type="arabicPeriod"/>
                      </a:pPr>
                      <a:endParaRPr lang="en-US" sz="1400" dirty="0" smtClean="0">
                        <a:latin typeface="+mj-lt"/>
                        <a:ea typeface="Verdana" pitchFamily="34" charset="0"/>
                        <a:cs typeface="Verdana" pitchFamily="34" charset="0"/>
                      </a:endParaRPr>
                    </a:p>
                    <a:p>
                      <a:pPr>
                        <a:buFont typeface="+mj-lt"/>
                        <a:buAutoNum type="arabicPeriod"/>
                      </a:pPr>
                      <a:r>
                        <a:rPr lang="en-US" sz="1400" dirty="0" smtClean="0">
                          <a:latin typeface="+mj-lt"/>
                          <a:ea typeface="Verdana" pitchFamily="34" charset="0"/>
                          <a:cs typeface="Verdana" pitchFamily="34" charset="0"/>
                        </a:rPr>
                        <a:t> Reliability</a:t>
                      </a:r>
                      <a:endParaRPr lang="en-US" sz="1400" dirty="0">
                        <a:latin typeface="+mj-lt"/>
                        <a:ea typeface="Verdana" pitchFamily="34" charset="0"/>
                        <a:cs typeface="Verdana" pitchFamily="34" charset="0"/>
                      </a:endParaRPr>
                    </a:p>
                    <a:p>
                      <a:pPr marL="742950" lvl="1" indent="-285750">
                        <a:buFont typeface="Arial"/>
                        <a:buChar char="•"/>
                      </a:pPr>
                      <a:endParaRPr lang="en-US" sz="1400" dirty="0" smtClean="0">
                        <a:latin typeface="+mj-lt"/>
                        <a:ea typeface="Verdana" pitchFamily="34" charset="0"/>
                        <a:cs typeface="Verdana" pitchFamily="34" charset="0"/>
                      </a:endParaRPr>
                    </a:p>
                    <a:p>
                      <a:pPr marL="742950" lvl="1" indent="-285750">
                        <a:buFont typeface="Arial"/>
                        <a:buChar char="•"/>
                      </a:pPr>
                      <a:r>
                        <a:rPr lang="en-US" sz="1400" dirty="0" smtClean="0">
                          <a:latin typeface="+mj-lt"/>
                          <a:ea typeface="Verdana" pitchFamily="34" charset="0"/>
                          <a:cs typeface="Verdana" pitchFamily="34" charset="0"/>
                        </a:rPr>
                        <a:t>Consistent </a:t>
                      </a:r>
                      <a:r>
                        <a:rPr lang="en-US" sz="1400" dirty="0">
                          <a:latin typeface="+mj-lt"/>
                          <a:ea typeface="Verdana" pitchFamily="34" charset="0"/>
                          <a:cs typeface="Verdana" pitchFamily="34" charset="0"/>
                        </a:rPr>
                        <a:t>operation (insensitive to ordering of terms)</a:t>
                      </a:r>
                    </a:p>
                    <a:p>
                      <a:pPr marL="742950" lvl="1" indent="-285750">
                        <a:buFont typeface="Arial"/>
                        <a:buChar char="•"/>
                      </a:pPr>
                      <a:endParaRPr lang="en-US" sz="1400" dirty="0" smtClean="0">
                        <a:latin typeface="+mj-lt"/>
                        <a:ea typeface="Verdana" pitchFamily="34" charset="0"/>
                        <a:cs typeface="Verdana" pitchFamily="34" charset="0"/>
                      </a:endParaRPr>
                    </a:p>
                    <a:p>
                      <a:pPr marL="742950" lvl="1" indent="-285750">
                        <a:buFont typeface="Arial"/>
                        <a:buChar char="•"/>
                      </a:pPr>
                      <a:r>
                        <a:rPr lang="en-US" sz="1400" dirty="0" smtClean="0">
                          <a:latin typeface="+mj-lt"/>
                          <a:ea typeface="Verdana" pitchFamily="34" charset="0"/>
                          <a:cs typeface="Verdana" pitchFamily="34" charset="0"/>
                        </a:rPr>
                        <a:t>Correct</a:t>
                      </a:r>
                      <a:endParaRPr lang="en-US" sz="1400" dirty="0">
                        <a:latin typeface="+mj-lt"/>
                        <a:ea typeface="Verdana" pitchFamily="34" charset="0"/>
                        <a:cs typeface="Verdana" pitchFamily="34" charset="0"/>
                      </a:endParaRPr>
                    </a:p>
                  </a:txBody>
                  <a:tcPr marL="86468" marR="86468" marT="43234" marB="43234"/>
                </a:tc>
              </a:tr>
            </a:tbl>
          </a:graphicData>
        </a:graphic>
      </p:graphicFrame>
      <p:sp>
        <p:nvSpPr>
          <p:cNvPr id="18444" name="TextBox 7"/>
          <p:cNvSpPr txBox="1">
            <a:spLocks noChangeArrowheads="1"/>
          </p:cNvSpPr>
          <p:nvPr/>
        </p:nvSpPr>
        <p:spPr bwMode="auto">
          <a:xfrm>
            <a:off x="533400" y="5664200"/>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dirty="0">
                <a:latin typeface="+mj-lt"/>
                <a:ea typeface="Verdana" pitchFamily="34" charset="0"/>
                <a:cs typeface="Verdana" pitchFamily="34" charset="0"/>
              </a:rPr>
              <a:t>Requirements for a classification and additional requirements for </a:t>
            </a:r>
            <a:br>
              <a:rPr lang="en-US" altLang="en-US" sz="1400" dirty="0">
                <a:latin typeface="+mj-lt"/>
                <a:ea typeface="Verdana" pitchFamily="34" charset="0"/>
                <a:cs typeface="Verdana" pitchFamily="34" charset="0"/>
              </a:rPr>
            </a:br>
            <a:r>
              <a:rPr lang="en-US" altLang="en-US" sz="1400" dirty="0">
                <a:latin typeface="+mj-lt"/>
                <a:ea typeface="Verdana" pitchFamily="34" charset="0"/>
                <a:cs typeface="Verdana" pitchFamily="34" charset="0"/>
              </a:rPr>
              <a:t>computer-assisted coding systems</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16</a:t>
            </a:fld>
            <a:endParaRPr lang="en-US" dirty="0"/>
          </a:p>
        </p:txBody>
      </p:sp>
    </p:spTree>
    <p:custDataLst>
      <p:tags r:id="rId1"/>
    </p:custDataLst>
    <p:extLst>
      <p:ext uri="{BB962C8B-B14F-4D97-AF65-F5344CB8AC3E}">
        <p14:creationId xmlns:p14="http://schemas.microsoft.com/office/powerpoint/2010/main" val="3730686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Classification Methods and Challenges </a:t>
            </a:r>
            <a:r>
              <a:rPr lang="en-US" altLang="en-US" sz="1400" b="0" dirty="0" smtClean="0"/>
              <a:t>(cont.)</a:t>
            </a:r>
            <a:endParaRPr lang="en-US" altLang="en-US" sz="1600" b="1" i="1" dirty="0" smtClean="0">
              <a:latin typeface="Verdana" pitchFamily="34" charset="0"/>
            </a:endParaRPr>
          </a:p>
        </p:txBody>
      </p:sp>
      <p:sp>
        <p:nvSpPr>
          <p:cNvPr id="19459" name="Rectangle 3"/>
          <p:cNvSpPr txBox="1">
            <a:spLocks noChangeArrowheads="1"/>
          </p:cNvSpPr>
          <p:nvPr/>
        </p:nvSpPr>
        <p:spPr bwMode="auto">
          <a:xfrm>
            <a:off x="304800" y="1125538"/>
            <a:ext cx="6096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2000" b="1">
                <a:solidFill>
                  <a:srgbClr val="000000"/>
                </a:solidFill>
                <a:latin typeface="+mj-lt"/>
              </a:rPr>
              <a:t>Ordering System</a:t>
            </a:r>
            <a:endParaRPr lang="en-US" altLang="en-US" sz="1400">
              <a:solidFill>
                <a:srgbClr val="000000"/>
              </a:solidFill>
              <a:latin typeface="+mj-lt"/>
            </a:endParaRPr>
          </a:p>
          <a:p>
            <a:pPr>
              <a:spcAft>
                <a:spcPts val="1200"/>
              </a:spcAft>
              <a:buSzPts val="2000"/>
              <a:buFont typeface="Wingdings" pitchFamily="2" charset="2"/>
              <a:buChar char="§"/>
            </a:pPr>
            <a:r>
              <a:rPr lang="en-US" altLang="en-US" sz="1600">
                <a:solidFill>
                  <a:srgbClr val="000000"/>
                </a:solidFill>
                <a:latin typeface="+mj-lt"/>
              </a:rPr>
              <a:t>In classifications that use </a:t>
            </a:r>
            <a:r>
              <a:rPr lang="en-US" altLang="en-US" sz="1600">
                <a:solidFill>
                  <a:srgbClr val="FF0000"/>
                </a:solidFill>
                <a:latin typeface="+mj-lt"/>
              </a:rPr>
              <a:t>more than one ordering principle</a:t>
            </a:r>
            <a:r>
              <a:rPr lang="en-US" altLang="en-US" sz="1600">
                <a:solidFill>
                  <a:srgbClr val="000000"/>
                </a:solidFill>
                <a:latin typeface="+mj-lt"/>
              </a:rPr>
              <a:t> the situation is more complicated. In classifying diseases we deal with the following aspects among others: </a:t>
            </a:r>
            <a:r>
              <a:rPr lang="en-US" altLang="en-US" sz="1600" u="sng">
                <a:solidFill>
                  <a:srgbClr val="000000"/>
                </a:solidFill>
                <a:latin typeface="+mj-lt"/>
              </a:rPr>
              <a:t>anatomic location, etiology, morphology and dysfunction</a:t>
            </a:r>
            <a:r>
              <a:rPr lang="en-US" altLang="en-US" sz="1600">
                <a:solidFill>
                  <a:srgbClr val="000000"/>
                </a:solidFill>
                <a:latin typeface="+mj-lt"/>
              </a:rPr>
              <a:t>.</a:t>
            </a:r>
          </a:p>
          <a:p>
            <a:pPr>
              <a:spcAft>
                <a:spcPts val="1200"/>
              </a:spcAft>
              <a:buSzPts val="2000"/>
              <a:buFont typeface="Wingdings" pitchFamily="2" charset="2"/>
              <a:buChar char="§"/>
            </a:pPr>
            <a:r>
              <a:rPr lang="en-US" altLang="en-US" sz="1600">
                <a:solidFill>
                  <a:srgbClr val="000000"/>
                </a:solidFill>
                <a:latin typeface="+mj-lt"/>
              </a:rPr>
              <a:t>Such an ordering throughout a classification is called an </a:t>
            </a:r>
            <a:r>
              <a:rPr lang="en-US" altLang="en-US" sz="1600">
                <a:solidFill>
                  <a:srgbClr val="FF0000"/>
                </a:solidFill>
                <a:latin typeface="+mj-lt"/>
              </a:rPr>
              <a:t>axis</a:t>
            </a:r>
            <a:r>
              <a:rPr lang="en-US" altLang="en-US" sz="1600">
                <a:solidFill>
                  <a:srgbClr val="000000"/>
                </a:solidFill>
                <a:latin typeface="+mj-lt"/>
              </a:rPr>
              <a:t>. </a:t>
            </a:r>
            <a:r>
              <a:rPr lang="en-US" altLang="en-US" sz="1600" u="sng">
                <a:solidFill>
                  <a:srgbClr val="000000"/>
                </a:solidFill>
                <a:latin typeface="+mj-lt"/>
              </a:rPr>
              <a:t>Multiaxial classifications use several ordering simultaneously</a:t>
            </a:r>
            <a:r>
              <a:rPr lang="en-US" altLang="en-US" sz="1600">
                <a:solidFill>
                  <a:srgbClr val="000000"/>
                </a:solidFill>
                <a:latin typeface="+mj-lt"/>
              </a:rPr>
              <a:t>. In the International Classification of Primary Care (</a:t>
            </a:r>
            <a:r>
              <a:rPr lang="en-US" altLang="en-US" sz="1600">
                <a:solidFill>
                  <a:srgbClr val="FF0000"/>
                </a:solidFill>
                <a:latin typeface="+mj-lt"/>
              </a:rPr>
              <a:t>ICPC</a:t>
            </a:r>
            <a:r>
              <a:rPr lang="en-US" altLang="en-US" sz="1600">
                <a:solidFill>
                  <a:srgbClr val="000000"/>
                </a:solidFill>
                <a:latin typeface="+mj-lt"/>
              </a:rPr>
              <a:t>) the diagnoses are classified along two axes, one for the organ systems (an alphabetic characters) and one for the component (a number).</a:t>
            </a:r>
          </a:p>
          <a:p>
            <a:pPr>
              <a:spcAft>
                <a:spcPts val="1200"/>
              </a:spcAft>
              <a:buSzPts val="2000"/>
              <a:buFont typeface="Wingdings" pitchFamily="2" charset="2"/>
              <a:buChar char="§"/>
            </a:pPr>
            <a:r>
              <a:rPr lang="en-US" altLang="en-US" sz="1600">
                <a:solidFill>
                  <a:srgbClr val="000000"/>
                </a:solidFill>
                <a:latin typeface="+mj-lt"/>
              </a:rPr>
              <a:t>In ICPC the classes are chosen in such a way that for health care studies in primary care, </a:t>
            </a:r>
            <a:r>
              <a:rPr lang="en-US" altLang="en-US" sz="1600" u="sng">
                <a:solidFill>
                  <a:srgbClr val="000000"/>
                </a:solidFill>
                <a:latin typeface="+mj-lt"/>
              </a:rPr>
              <a:t>each class will contain a sufficient number of cases</a:t>
            </a:r>
            <a:r>
              <a:rPr lang="en-US" altLang="en-US" sz="1600">
                <a:solidFill>
                  <a:srgbClr val="000000"/>
                </a:solidFill>
                <a:latin typeface="+mj-lt"/>
              </a:rPr>
              <a:t>. For the same reason for example </a:t>
            </a:r>
            <a:r>
              <a:rPr lang="en-US" altLang="en-US" sz="1600">
                <a:solidFill>
                  <a:srgbClr val="FF0000"/>
                </a:solidFill>
                <a:latin typeface="+mj-lt"/>
              </a:rPr>
              <a:t>all tropical diseases are grouped together which is not appropriate for tropical countries</a:t>
            </a:r>
            <a:r>
              <a:rPr lang="en-US" altLang="en-US" sz="1600">
                <a:solidFill>
                  <a:srgbClr val="000000"/>
                </a:solidFill>
                <a:latin typeface="+mj-lt"/>
              </a:rPr>
              <a:t>.</a:t>
            </a:r>
          </a:p>
          <a:p>
            <a:pPr>
              <a:spcAft>
                <a:spcPts val="1200"/>
              </a:spcAft>
              <a:buSzPts val="2000"/>
              <a:buFont typeface="Wingdings" pitchFamily="2" charset="2"/>
              <a:buChar char="§"/>
            </a:pPr>
            <a:endParaRPr lang="en-US" altLang="en-US" sz="1600">
              <a:solidFill>
                <a:srgbClr val="000000"/>
              </a:solidFill>
              <a:latin typeface="+mj-lt"/>
            </a:endParaRPr>
          </a:p>
          <a:p>
            <a:pPr>
              <a:spcAft>
                <a:spcPts val="1200"/>
              </a:spcAft>
              <a:buSzPts val="2000"/>
              <a:buFont typeface="Wingdings" pitchFamily="2" charset="2"/>
              <a:buChar char="§"/>
            </a:pPr>
            <a:endParaRPr lang="en-US" altLang="en-US" sz="1400">
              <a:solidFill>
                <a:srgbClr val="000000"/>
              </a:solidFill>
              <a:latin typeface="+mj-lt"/>
            </a:endParaRPr>
          </a:p>
          <a:p>
            <a:pPr>
              <a:spcAft>
                <a:spcPts val="1200"/>
              </a:spcAft>
              <a:buSzPts val="2000"/>
              <a:buFont typeface="Wingdings" pitchFamily="2" charset="2"/>
              <a:buChar char="§"/>
            </a:pPr>
            <a:endParaRPr lang="en-US" altLang="en-US" sz="1600">
              <a:solidFill>
                <a:srgbClr val="000000"/>
              </a:solidFill>
              <a:latin typeface="+mj-lt"/>
            </a:endParaRPr>
          </a:p>
          <a:p>
            <a:pPr>
              <a:spcAft>
                <a:spcPts val="1200"/>
              </a:spcAft>
              <a:buSzPts val="2000"/>
              <a:buFont typeface="Wingdings" pitchFamily="2" charset="2"/>
              <a:buChar char="§"/>
            </a:pPr>
            <a:endParaRPr lang="en-US" altLang="en-US" sz="1600">
              <a:solidFill>
                <a:srgbClr val="000000"/>
              </a:solidFill>
              <a:latin typeface="+mj-lt"/>
            </a:endParaRP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l="13779" r="13333"/>
          <a:stretch>
            <a:fillRect/>
          </a:stretch>
        </p:blipFill>
        <p:spPr bwMode="auto">
          <a:xfrm>
            <a:off x="6553200" y="1447800"/>
            <a:ext cx="23114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17</a:t>
            </a:fld>
            <a:endParaRPr lang="en-US" dirty="0"/>
          </a:p>
        </p:txBody>
      </p:sp>
    </p:spTree>
    <p:custDataLst>
      <p:tags r:id="rId1"/>
    </p:custDataLst>
    <p:extLst>
      <p:ext uri="{BB962C8B-B14F-4D97-AF65-F5344CB8AC3E}">
        <p14:creationId xmlns:p14="http://schemas.microsoft.com/office/powerpoint/2010/main" val="8584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fade">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Classification Methods and Challenges </a:t>
            </a:r>
            <a:r>
              <a:rPr lang="en-US" altLang="en-US" sz="1400" b="0" dirty="0" smtClean="0"/>
              <a:t>(cont.)</a:t>
            </a:r>
            <a:endParaRPr lang="en-US" altLang="en-US" sz="1600" b="1" i="1" dirty="0" smtClean="0"/>
          </a:p>
        </p:txBody>
      </p:sp>
      <p:graphicFrame>
        <p:nvGraphicFramePr>
          <p:cNvPr id="5" name="Table 4"/>
          <p:cNvGraphicFramePr>
            <a:graphicFrameLocks noGrp="1"/>
          </p:cNvGraphicFramePr>
          <p:nvPr>
            <p:extLst>
              <p:ext uri="{D42A27DB-BD31-4B8C-83A1-F6EECF244321}">
                <p14:modId xmlns:p14="http://schemas.microsoft.com/office/powerpoint/2010/main" val="332442029"/>
              </p:ext>
            </p:extLst>
          </p:nvPr>
        </p:nvGraphicFramePr>
        <p:xfrm>
          <a:off x="457200" y="1295400"/>
          <a:ext cx="3200400" cy="4937400"/>
        </p:xfrm>
        <a:graphic>
          <a:graphicData uri="http://schemas.openxmlformats.org/drawingml/2006/table">
            <a:tbl>
              <a:tblPr firstRow="1">
                <a:tableStyleId>{72833802-FEF1-4C79-8D5D-14CF1EAF98D9}</a:tableStyleId>
              </a:tblPr>
              <a:tblGrid>
                <a:gridCol w="562074"/>
                <a:gridCol w="2638326"/>
              </a:tblGrid>
              <a:tr h="274285">
                <a:tc>
                  <a:txBody>
                    <a:bodyPr/>
                    <a:lstStyle/>
                    <a:p>
                      <a:r>
                        <a:rPr lang="en-US" sz="1200" dirty="0">
                          <a:latin typeface="+mj-lt"/>
                          <a:ea typeface="Verdana" pitchFamily="34" charset="0"/>
                          <a:cs typeface="Verdana" pitchFamily="34" charset="0"/>
                        </a:rPr>
                        <a:t>Code</a:t>
                      </a:r>
                    </a:p>
                  </a:txBody>
                  <a:tcPr marL="45720" marR="45720" marT="45710" marB="45710" anchor="ctr"/>
                </a:tc>
                <a:tc>
                  <a:txBody>
                    <a:bodyPr/>
                    <a:lstStyle/>
                    <a:p>
                      <a:r>
                        <a:rPr lang="en-US" sz="1200" dirty="0">
                          <a:latin typeface="+mj-lt"/>
                          <a:ea typeface="Verdana" pitchFamily="34" charset="0"/>
                          <a:cs typeface="Verdana" pitchFamily="34" charset="0"/>
                        </a:rPr>
                        <a:t>Organ System</a:t>
                      </a:r>
                    </a:p>
                  </a:txBody>
                  <a:tcPr marL="45720" marR="45720" marT="45710" marB="45710"/>
                </a:tc>
              </a:tr>
              <a:tr h="274285">
                <a:tc>
                  <a:txBody>
                    <a:bodyPr/>
                    <a:lstStyle/>
                    <a:p>
                      <a:r>
                        <a:rPr lang="en-US" sz="1200" dirty="0">
                          <a:latin typeface="+mj-lt"/>
                          <a:ea typeface="Verdana" pitchFamily="34" charset="0"/>
                          <a:cs typeface="Verdana" pitchFamily="34" charset="0"/>
                        </a:rPr>
                        <a:t>A</a:t>
                      </a:r>
                    </a:p>
                  </a:txBody>
                  <a:tcPr marL="45720" marR="45720" marT="45710" marB="45710"/>
                </a:tc>
                <a:tc>
                  <a:txBody>
                    <a:bodyPr/>
                    <a:lstStyle/>
                    <a:p>
                      <a:r>
                        <a:rPr lang="en-US" sz="1200" dirty="0">
                          <a:latin typeface="+mj-lt"/>
                          <a:ea typeface="Verdana" pitchFamily="34" charset="0"/>
                          <a:cs typeface="Verdana" pitchFamily="34" charset="0"/>
                        </a:rPr>
                        <a:t>General and unspecified</a:t>
                      </a:r>
                    </a:p>
                  </a:txBody>
                  <a:tcPr marL="45720" marR="45720" marT="45710" marB="45710"/>
                </a:tc>
              </a:tr>
              <a:tr h="274285">
                <a:tc>
                  <a:txBody>
                    <a:bodyPr/>
                    <a:lstStyle/>
                    <a:p>
                      <a:r>
                        <a:rPr lang="en-US" sz="1200">
                          <a:latin typeface="+mj-lt"/>
                          <a:ea typeface="Verdana" pitchFamily="34" charset="0"/>
                          <a:cs typeface="Verdana" pitchFamily="34" charset="0"/>
                        </a:rPr>
                        <a:t>B</a:t>
                      </a:r>
                    </a:p>
                  </a:txBody>
                  <a:tcPr marL="45720" marR="45720" marT="45710" marB="45710"/>
                </a:tc>
                <a:tc>
                  <a:txBody>
                    <a:bodyPr/>
                    <a:lstStyle/>
                    <a:p>
                      <a:r>
                        <a:rPr lang="en-US" sz="1200">
                          <a:latin typeface="+mj-lt"/>
                          <a:ea typeface="Verdana" pitchFamily="34" charset="0"/>
                          <a:cs typeface="Verdana" pitchFamily="34" charset="0"/>
                        </a:rPr>
                        <a:t>Blood</a:t>
                      </a:r>
                    </a:p>
                  </a:txBody>
                  <a:tcPr marL="45720" marR="45720" marT="45710" marB="45710"/>
                </a:tc>
              </a:tr>
              <a:tr h="274285">
                <a:tc>
                  <a:txBody>
                    <a:bodyPr/>
                    <a:lstStyle/>
                    <a:p>
                      <a:r>
                        <a:rPr lang="en-US" sz="1200">
                          <a:latin typeface="+mj-lt"/>
                          <a:ea typeface="Verdana" pitchFamily="34" charset="0"/>
                          <a:cs typeface="Verdana" pitchFamily="34" charset="0"/>
                        </a:rPr>
                        <a:t>D</a:t>
                      </a:r>
                    </a:p>
                  </a:txBody>
                  <a:tcPr marL="45720" marR="45720" marT="45710" marB="45710"/>
                </a:tc>
                <a:tc>
                  <a:txBody>
                    <a:bodyPr/>
                    <a:lstStyle/>
                    <a:p>
                      <a:r>
                        <a:rPr lang="en-US" sz="1200">
                          <a:latin typeface="+mj-lt"/>
                          <a:ea typeface="Verdana" pitchFamily="34" charset="0"/>
                          <a:cs typeface="Verdana" pitchFamily="34" charset="0"/>
                        </a:rPr>
                        <a:t>Digestive</a:t>
                      </a:r>
                    </a:p>
                  </a:txBody>
                  <a:tcPr marL="45720" marR="45720" marT="45710" marB="45710"/>
                </a:tc>
              </a:tr>
              <a:tr h="274285">
                <a:tc>
                  <a:txBody>
                    <a:bodyPr/>
                    <a:lstStyle/>
                    <a:p>
                      <a:r>
                        <a:rPr lang="en-US" sz="1200">
                          <a:latin typeface="+mj-lt"/>
                          <a:ea typeface="Verdana" pitchFamily="34" charset="0"/>
                          <a:cs typeface="Verdana" pitchFamily="34" charset="0"/>
                        </a:rPr>
                        <a:t>F</a:t>
                      </a:r>
                    </a:p>
                  </a:txBody>
                  <a:tcPr marL="45720" marR="45720" marT="45710" marB="45710"/>
                </a:tc>
                <a:tc>
                  <a:txBody>
                    <a:bodyPr/>
                    <a:lstStyle/>
                    <a:p>
                      <a:r>
                        <a:rPr lang="en-US" sz="1200">
                          <a:latin typeface="+mj-lt"/>
                          <a:ea typeface="Verdana" pitchFamily="34" charset="0"/>
                          <a:cs typeface="Verdana" pitchFamily="34" charset="0"/>
                        </a:rPr>
                        <a:t>Eye</a:t>
                      </a:r>
                    </a:p>
                  </a:txBody>
                  <a:tcPr marL="45720" marR="45720" marT="45710" marB="45710"/>
                </a:tc>
              </a:tr>
              <a:tr h="274285">
                <a:tc>
                  <a:txBody>
                    <a:bodyPr/>
                    <a:lstStyle/>
                    <a:p>
                      <a:r>
                        <a:rPr lang="en-US" sz="1200">
                          <a:latin typeface="+mj-lt"/>
                          <a:ea typeface="Verdana" pitchFamily="34" charset="0"/>
                          <a:cs typeface="Verdana" pitchFamily="34" charset="0"/>
                        </a:rPr>
                        <a:t>H</a:t>
                      </a:r>
                    </a:p>
                  </a:txBody>
                  <a:tcPr marL="45720" marR="45720" marT="45710" marB="45710"/>
                </a:tc>
                <a:tc>
                  <a:txBody>
                    <a:bodyPr/>
                    <a:lstStyle/>
                    <a:p>
                      <a:r>
                        <a:rPr lang="en-US" sz="1200">
                          <a:latin typeface="+mj-lt"/>
                          <a:ea typeface="Verdana" pitchFamily="34" charset="0"/>
                          <a:cs typeface="Verdana" pitchFamily="34" charset="0"/>
                        </a:rPr>
                        <a:t>Ear</a:t>
                      </a:r>
                    </a:p>
                  </a:txBody>
                  <a:tcPr marL="45720" marR="45720" marT="45710" marB="45710"/>
                </a:tc>
              </a:tr>
              <a:tr h="274285">
                <a:tc>
                  <a:txBody>
                    <a:bodyPr/>
                    <a:lstStyle/>
                    <a:p>
                      <a:r>
                        <a:rPr lang="en-US" sz="1200">
                          <a:latin typeface="+mj-lt"/>
                          <a:ea typeface="Verdana" pitchFamily="34" charset="0"/>
                          <a:cs typeface="Verdana" pitchFamily="34" charset="0"/>
                        </a:rPr>
                        <a:t>K</a:t>
                      </a:r>
                    </a:p>
                  </a:txBody>
                  <a:tcPr marL="45720" marR="45720" marT="45710" marB="45710"/>
                </a:tc>
                <a:tc>
                  <a:txBody>
                    <a:bodyPr/>
                    <a:lstStyle/>
                    <a:p>
                      <a:r>
                        <a:rPr lang="en-US" sz="1200">
                          <a:latin typeface="+mj-lt"/>
                          <a:ea typeface="Verdana" pitchFamily="34" charset="0"/>
                          <a:cs typeface="Verdana" pitchFamily="34" charset="0"/>
                        </a:rPr>
                        <a:t>Circulatory</a:t>
                      </a:r>
                    </a:p>
                  </a:txBody>
                  <a:tcPr marL="45720" marR="45720" marT="45710" marB="45710"/>
                </a:tc>
              </a:tr>
              <a:tr h="274285">
                <a:tc>
                  <a:txBody>
                    <a:bodyPr/>
                    <a:lstStyle/>
                    <a:p>
                      <a:r>
                        <a:rPr lang="en-US" sz="1200">
                          <a:latin typeface="+mj-lt"/>
                          <a:ea typeface="Verdana" pitchFamily="34" charset="0"/>
                          <a:cs typeface="Verdana" pitchFamily="34" charset="0"/>
                        </a:rPr>
                        <a:t>L</a:t>
                      </a:r>
                    </a:p>
                  </a:txBody>
                  <a:tcPr marL="45720" marR="45720" marT="45710" marB="45710"/>
                </a:tc>
                <a:tc>
                  <a:txBody>
                    <a:bodyPr/>
                    <a:lstStyle/>
                    <a:p>
                      <a:r>
                        <a:rPr lang="en-US" sz="1200">
                          <a:latin typeface="+mj-lt"/>
                          <a:ea typeface="Verdana" pitchFamily="34" charset="0"/>
                          <a:cs typeface="Verdana" pitchFamily="34" charset="0"/>
                        </a:rPr>
                        <a:t>Musculoskeletal</a:t>
                      </a:r>
                    </a:p>
                  </a:txBody>
                  <a:tcPr marL="45720" marR="45720" marT="45710" marB="45710"/>
                </a:tc>
              </a:tr>
              <a:tr h="274285">
                <a:tc>
                  <a:txBody>
                    <a:bodyPr/>
                    <a:lstStyle/>
                    <a:p>
                      <a:r>
                        <a:rPr lang="en-US" sz="1200">
                          <a:latin typeface="+mj-lt"/>
                          <a:ea typeface="Verdana" pitchFamily="34" charset="0"/>
                          <a:cs typeface="Verdana" pitchFamily="34" charset="0"/>
                        </a:rPr>
                        <a:t>N</a:t>
                      </a:r>
                    </a:p>
                  </a:txBody>
                  <a:tcPr marL="45720" marR="45720" marT="45710" marB="45710"/>
                </a:tc>
                <a:tc>
                  <a:txBody>
                    <a:bodyPr/>
                    <a:lstStyle/>
                    <a:p>
                      <a:r>
                        <a:rPr lang="en-US" sz="1200">
                          <a:latin typeface="+mj-lt"/>
                          <a:ea typeface="Verdana" pitchFamily="34" charset="0"/>
                          <a:cs typeface="Verdana" pitchFamily="34" charset="0"/>
                        </a:rPr>
                        <a:t>Neurological</a:t>
                      </a:r>
                    </a:p>
                  </a:txBody>
                  <a:tcPr marL="45720" marR="45720" marT="45710" marB="45710"/>
                </a:tc>
              </a:tr>
              <a:tr h="274285">
                <a:tc>
                  <a:txBody>
                    <a:bodyPr/>
                    <a:lstStyle/>
                    <a:p>
                      <a:r>
                        <a:rPr lang="en-US" sz="1200">
                          <a:latin typeface="+mj-lt"/>
                          <a:ea typeface="Verdana" pitchFamily="34" charset="0"/>
                          <a:cs typeface="Verdana" pitchFamily="34" charset="0"/>
                        </a:rPr>
                        <a:t>P</a:t>
                      </a:r>
                    </a:p>
                  </a:txBody>
                  <a:tcPr marL="45720" marR="45720" marT="45710" marB="45710"/>
                </a:tc>
                <a:tc>
                  <a:txBody>
                    <a:bodyPr/>
                    <a:lstStyle/>
                    <a:p>
                      <a:r>
                        <a:rPr lang="en-US" sz="1200">
                          <a:latin typeface="+mj-lt"/>
                          <a:ea typeface="Verdana" pitchFamily="34" charset="0"/>
                          <a:cs typeface="Verdana" pitchFamily="34" charset="0"/>
                        </a:rPr>
                        <a:t>Psychological</a:t>
                      </a:r>
                    </a:p>
                  </a:txBody>
                  <a:tcPr marL="45720" marR="45720" marT="45710" marB="45710"/>
                </a:tc>
              </a:tr>
              <a:tr h="274285">
                <a:tc>
                  <a:txBody>
                    <a:bodyPr/>
                    <a:lstStyle/>
                    <a:p>
                      <a:r>
                        <a:rPr lang="en-US" sz="1200">
                          <a:latin typeface="+mj-lt"/>
                          <a:ea typeface="Verdana" pitchFamily="34" charset="0"/>
                          <a:cs typeface="Verdana" pitchFamily="34" charset="0"/>
                        </a:rPr>
                        <a:t>R</a:t>
                      </a:r>
                    </a:p>
                  </a:txBody>
                  <a:tcPr marL="45720" marR="45720" marT="45710" marB="45710"/>
                </a:tc>
                <a:tc>
                  <a:txBody>
                    <a:bodyPr/>
                    <a:lstStyle/>
                    <a:p>
                      <a:r>
                        <a:rPr lang="en-US" sz="1200">
                          <a:latin typeface="+mj-lt"/>
                          <a:ea typeface="Verdana" pitchFamily="34" charset="0"/>
                          <a:cs typeface="Verdana" pitchFamily="34" charset="0"/>
                        </a:rPr>
                        <a:t>Respiratory</a:t>
                      </a:r>
                    </a:p>
                  </a:txBody>
                  <a:tcPr marL="45720" marR="45720" marT="45710" marB="45710"/>
                </a:tc>
              </a:tr>
              <a:tr h="274285">
                <a:tc>
                  <a:txBody>
                    <a:bodyPr/>
                    <a:lstStyle/>
                    <a:p>
                      <a:r>
                        <a:rPr lang="en-US" sz="1200">
                          <a:latin typeface="+mj-lt"/>
                          <a:ea typeface="Verdana" pitchFamily="34" charset="0"/>
                          <a:cs typeface="Verdana" pitchFamily="34" charset="0"/>
                        </a:rPr>
                        <a:t>S</a:t>
                      </a:r>
                    </a:p>
                  </a:txBody>
                  <a:tcPr marL="45720" marR="45720" marT="45710" marB="45710"/>
                </a:tc>
                <a:tc>
                  <a:txBody>
                    <a:bodyPr/>
                    <a:lstStyle/>
                    <a:p>
                      <a:r>
                        <a:rPr lang="en-US" sz="1200">
                          <a:latin typeface="+mj-lt"/>
                          <a:ea typeface="Verdana" pitchFamily="34" charset="0"/>
                          <a:cs typeface="Verdana" pitchFamily="34" charset="0"/>
                        </a:rPr>
                        <a:t>Skin</a:t>
                      </a:r>
                    </a:p>
                  </a:txBody>
                  <a:tcPr marL="45720" marR="45720" marT="45710" marB="45710"/>
                </a:tc>
              </a:tr>
              <a:tr h="274285">
                <a:tc>
                  <a:txBody>
                    <a:bodyPr/>
                    <a:lstStyle/>
                    <a:p>
                      <a:r>
                        <a:rPr lang="en-US" sz="1200">
                          <a:latin typeface="+mj-lt"/>
                          <a:ea typeface="Verdana" pitchFamily="34" charset="0"/>
                          <a:cs typeface="Verdana" pitchFamily="34" charset="0"/>
                        </a:rPr>
                        <a:t>T</a:t>
                      </a:r>
                    </a:p>
                  </a:txBody>
                  <a:tcPr marL="45720" marR="45720" marT="45710" marB="45710"/>
                </a:tc>
                <a:tc>
                  <a:txBody>
                    <a:bodyPr/>
                    <a:lstStyle/>
                    <a:p>
                      <a:r>
                        <a:rPr lang="en-US" sz="1200">
                          <a:latin typeface="+mj-lt"/>
                          <a:ea typeface="Verdana" pitchFamily="34" charset="0"/>
                          <a:cs typeface="Verdana" pitchFamily="34" charset="0"/>
                        </a:rPr>
                        <a:t>Endocrine and metabolic</a:t>
                      </a:r>
                    </a:p>
                  </a:txBody>
                  <a:tcPr marL="45720" marR="45720" marT="45710" marB="45710"/>
                </a:tc>
              </a:tr>
              <a:tr h="274285">
                <a:tc>
                  <a:txBody>
                    <a:bodyPr/>
                    <a:lstStyle/>
                    <a:p>
                      <a:r>
                        <a:rPr lang="en-US" sz="1200">
                          <a:latin typeface="+mj-lt"/>
                          <a:ea typeface="Verdana" pitchFamily="34" charset="0"/>
                          <a:cs typeface="Verdana" pitchFamily="34" charset="0"/>
                        </a:rPr>
                        <a:t>U</a:t>
                      </a:r>
                    </a:p>
                  </a:txBody>
                  <a:tcPr marL="45720" marR="45720" marT="45710" marB="45710"/>
                </a:tc>
                <a:tc>
                  <a:txBody>
                    <a:bodyPr/>
                    <a:lstStyle/>
                    <a:p>
                      <a:r>
                        <a:rPr lang="en-US" sz="1200">
                          <a:latin typeface="+mj-lt"/>
                          <a:ea typeface="Verdana" pitchFamily="34" charset="0"/>
                          <a:cs typeface="Verdana" pitchFamily="34" charset="0"/>
                        </a:rPr>
                        <a:t>Urology</a:t>
                      </a:r>
                    </a:p>
                  </a:txBody>
                  <a:tcPr marL="45720" marR="45720" marT="45710" marB="45710"/>
                </a:tc>
              </a:tr>
              <a:tr h="274285">
                <a:tc>
                  <a:txBody>
                    <a:bodyPr/>
                    <a:lstStyle/>
                    <a:p>
                      <a:r>
                        <a:rPr lang="en-US" sz="1200">
                          <a:latin typeface="+mj-lt"/>
                          <a:ea typeface="Verdana" pitchFamily="34" charset="0"/>
                          <a:cs typeface="Verdana" pitchFamily="34" charset="0"/>
                        </a:rPr>
                        <a:t>W</a:t>
                      </a:r>
                    </a:p>
                  </a:txBody>
                  <a:tcPr marL="45720" marR="45720" marT="45710" marB="45710"/>
                </a:tc>
                <a:tc>
                  <a:txBody>
                    <a:bodyPr/>
                    <a:lstStyle/>
                    <a:p>
                      <a:r>
                        <a:rPr lang="en-US" sz="1200">
                          <a:latin typeface="+mj-lt"/>
                          <a:ea typeface="Verdana" pitchFamily="34" charset="0"/>
                          <a:cs typeface="Verdana" pitchFamily="34" charset="0"/>
                        </a:rPr>
                        <a:t>Pregnancy and family planning</a:t>
                      </a:r>
                    </a:p>
                  </a:txBody>
                  <a:tcPr marL="45720" marR="45720" marT="45710" marB="45710"/>
                </a:tc>
              </a:tr>
              <a:tr h="274285">
                <a:tc>
                  <a:txBody>
                    <a:bodyPr/>
                    <a:lstStyle/>
                    <a:p>
                      <a:r>
                        <a:rPr lang="en-US" sz="1200">
                          <a:latin typeface="+mj-lt"/>
                          <a:ea typeface="Verdana" pitchFamily="34" charset="0"/>
                          <a:cs typeface="Verdana" pitchFamily="34" charset="0"/>
                        </a:rPr>
                        <a:t>X</a:t>
                      </a:r>
                    </a:p>
                  </a:txBody>
                  <a:tcPr marL="45720" marR="45720" marT="45710" marB="45710"/>
                </a:tc>
                <a:tc>
                  <a:txBody>
                    <a:bodyPr/>
                    <a:lstStyle/>
                    <a:p>
                      <a:r>
                        <a:rPr lang="en-US" sz="1200">
                          <a:latin typeface="+mj-lt"/>
                          <a:ea typeface="Verdana" pitchFamily="34" charset="0"/>
                          <a:cs typeface="Verdana" pitchFamily="34" charset="0"/>
                        </a:rPr>
                        <a:t>Female genital system</a:t>
                      </a:r>
                    </a:p>
                  </a:txBody>
                  <a:tcPr marL="45720" marR="45720" marT="45710" marB="45710"/>
                </a:tc>
              </a:tr>
              <a:tr h="274285">
                <a:tc>
                  <a:txBody>
                    <a:bodyPr/>
                    <a:lstStyle/>
                    <a:p>
                      <a:r>
                        <a:rPr lang="en-US" sz="1200">
                          <a:latin typeface="+mj-lt"/>
                          <a:ea typeface="Verdana" pitchFamily="34" charset="0"/>
                          <a:cs typeface="Verdana" pitchFamily="34" charset="0"/>
                        </a:rPr>
                        <a:t>Y</a:t>
                      </a:r>
                    </a:p>
                  </a:txBody>
                  <a:tcPr marL="45720" marR="45720" marT="45710" marB="45710"/>
                </a:tc>
                <a:tc>
                  <a:txBody>
                    <a:bodyPr/>
                    <a:lstStyle/>
                    <a:p>
                      <a:r>
                        <a:rPr lang="en-US" sz="1200">
                          <a:latin typeface="+mj-lt"/>
                          <a:ea typeface="Verdana" pitchFamily="34" charset="0"/>
                          <a:cs typeface="Verdana" pitchFamily="34" charset="0"/>
                        </a:rPr>
                        <a:t>Male genital system</a:t>
                      </a:r>
                    </a:p>
                  </a:txBody>
                  <a:tcPr marL="45720" marR="45720" marT="45710" marB="45710"/>
                </a:tc>
              </a:tr>
              <a:tr h="274285">
                <a:tc>
                  <a:txBody>
                    <a:bodyPr/>
                    <a:lstStyle/>
                    <a:p>
                      <a:r>
                        <a:rPr lang="en-US" sz="1200">
                          <a:latin typeface="+mj-lt"/>
                          <a:ea typeface="Verdana" pitchFamily="34" charset="0"/>
                          <a:cs typeface="Verdana" pitchFamily="34" charset="0"/>
                        </a:rPr>
                        <a:t>Z</a:t>
                      </a:r>
                    </a:p>
                  </a:txBody>
                  <a:tcPr marL="45720" marR="45720" marT="45710" marB="45710"/>
                </a:tc>
                <a:tc>
                  <a:txBody>
                    <a:bodyPr/>
                    <a:lstStyle/>
                    <a:p>
                      <a:r>
                        <a:rPr lang="en-US" sz="1200" dirty="0">
                          <a:latin typeface="+mj-lt"/>
                          <a:ea typeface="Verdana" pitchFamily="34" charset="0"/>
                          <a:cs typeface="Verdana" pitchFamily="34" charset="0"/>
                        </a:rPr>
                        <a:t>Social problems</a:t>
                      </a:r>
                    </a:p>
                  </a:txBody>
                  <a:tcPr marL="45720" marR="45720" marT="45710" marB="4571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38394453"/>
              </p:ext>
            </p:extLst>
          </p:nvPr>
        </p:nvGraphicFramePr>
        <p:xfrm>
          <a:off x="3962400" y="1279525"/>
          <a:ext cx="4572000" cy="2194208"/>
        </p:xfrm>
        <a:graphic>
          <a:graphicData uri="http://schemas.openxmlformats.org/drawingml/2006/table">
            <a:tbl>
              <a:tblPr firstRow="1">
                <a:tableStyleId>{72833802-FEF1-4C79-8D5D-14CF1EAF98D9}</a:tableStyleId>
              </a:tblPr>
              <a:tblGrid>
                <a:gridCol w="1498909"/>
                <a:gridCol w="3073091"/>
              </a:tblGrid>
              <a:tr h="274241">
                <a:tc>
                  <a:txBody>
                    <a:bodyPr/>
                    <a:lstStyle/>
                    <a:p>
                      <a:pPr marL="0" algn="l" defTabSz="914400" rtl="0" eaLnBrk="1" latinLnBrk="0" hangingPunct="1"/>
                      <a:r>
                        <a:rPr lang="en-US" sz="1200" kern="1200" dirty="0">
                          <a:latin typeface="+mj-lt"/>
                          <a:ea typeface="Verdana" pitchFamily="34" charset="0"/>
                          <a:cs typeface="Verdana" pitchFamily="34" charset="0"/>
                        </a:rPr>
                        <a:t>Code</a:t>
                      </a:r>
                      <a:endParaRPr lang="en-US" sz="1200" kern="1200" dirty="0">
                        <a:solidFill>
                          <a:schemeClr val="tx1"/>
                        </a:solidFill>
                        <a:latin typeface="+mj-lt"/>
                        <a:ea typeface="Verdana" pitchFamily="34" charset="0"/>
                        <a:cs typeface="Verdana" pitchFamily="34" charset="0"/>
                      </a:endParaRPr>
                    </a:p>
                  </a:txBody>
                  <a:tcPr marL="45720" marR="45720" marT="45698" marB="45698" anchor="ctr"/>
                </a:tc>
                <a:tc>
                  <a:txBody>
                    <a:bodyPr/>
                    <a:lstStyle/>
                    <a:p>
                      <a:pPr marL="0" algn="l" defTabSz="914400" rtl="0" eaLnBrk="1" latinLnBrk="0" hangingPunct="1"/>
                      <a:r>
                        <a:rPr lang="en-US" sz="1200" kern="1200" dirty="0">
                          <a:latin typeface="+mj-lt"/>
                          <a:ea typeface="Verdana" pitchFamily="34" charset="0"/>
                          <a:cs typeface="Verdana" pitchFamily="34" charset="0"/>
                        </a:rPr>
                        <a:t>Component</a:t>
                      </a:r>
                      <a:endParaRPr lang="en-US" sz="1200" kern="1200" dirty="0">
                        <a:solidFill>
                          <a:schemeClr val="tx1"/>
                        </a:solidFill>
                        <a:latin typeface="+mj-lt"/>
                        <a:ea typeface="Verdana" pitchFamily="34" charset="0"/>
                        <a:cs typeface="Verdana" pitchFamily="34" charset="0"/>
                      </a:endParaRPr>
                    </a:p>
                  </a:txBody>
                  <a:tcPr marL="45720" marR="45720" marT="45698" marB="45698"/>
                </a:tc>
              </a:tr>
              <a:tr h="274241">
                <a:tc>
                  <a:txBody>
                    <a:bodyPr/>
                    <a:lstStyle/>
                    <a:p>
                      <a:pPr marL="0" algn="l" defTabSz="914400" rtl="0" eaLnBrk="1" latinLnBrk="0" hangingPunct="1"/>
                      <a:r>
                        <a:rPr lang="en-US" sz="1200" kern="1200" dirty="0">
                          <a:latin typeface="+mj-lt"/>
                          <a:ea typeface="Verdana" pitchFamily="34" charset="0"/>
                          <a:cs typeface="Verdana" pitchFamily="34" charset="0"/>
                        </a:rPr>
                        <a:t>1 - 29</a:t>
                      </a:r>
                      <a:endParaRPr lang="en-US" sz="1200" kern="1200" dirty="0">
                        <a:solidFill>
                          <a:schemeClr val="tx1"/>
                        </a:solidFill>
                        <a:latin typeface="+mj-lt"/>
                        <a:ea typeface="Verdana" pitchFamily="34" charset="0"/>
                        <a:cs typeface="Verdana" pitchFamily="34" charset="0"/>
                      </a:endParaRPr>
                    </a:p>
                  </a:txBody>
                  <a:tcPr marL="45720" marR="45720" marT="45698" marB="45698"/>
                </a:tc>
                <a:tc>
                  <a:txBody>
                    <a:bodyPr/>
                    <a:lstStyle/>
                    <a:p>
                      <a:pPr marL="0" algn="l" defTabSz="914400" rtl="0" eaLnBrk="1" latinLnBrk="0" hangingPunct="1"/>
                      <a:r>
                        <a:rPr lang="en-US" sz="1200" kern="1200" dirty="0">
                          <a:latin typeface="+mj-lt"/>
                          <a:ea typeface="Verdana" pitchFamily="34" charset="0"/>
                          <a:cs typeface="Verdana" pitchFamily="34" charset="0"/>
                        </a:rPr>
                        <a:t>Symptoms and complaints</a:t>
                      </a:r>
                      <a:endParaRPr lang="en-US" sz="1200" kern="1200" dirty="0">
                        <a:solidFill>
                          <a:schemeClr val="tx1"/>
                        </a:solidFill>
                        <a:latin typeface="+mj-lt"/>
                        <a:ea typeface="Verdana" pitchFamily="34" charset="0"/>
                        <a:cs typeface="Verdana" pitchFamily="34" charset="0"/>
                      </a:endParaRPr>
                    </a:p>
                  </a:txBody>
                  <a:tcPr marL="45720" marR="45720" marT="45698" marB="45698"/>
                </a:tc>
              </a:tr>
              <a:tr h="274241">
                <a:tc>
                  <a:txBody>
                    <a:bodyPr/>
                    <a:lstStyle/>
                    <a:p>
                      <a:pPr marL="0" algn="l" defTabSz="914400" rtl="0" eaLnBrk="1" latinLnBrk="0" hangingPunct="1"/>
                      <a:r>
                        <a:rPr lang="en-US" sz="1200" kern="1200" dirty="0">
                          <a:latin typeface="+mj-lt"/>
                          <a:ea typeface="Verdana" pitchFamily="34" charset="0"/>
                          <a:cs typeface="Verdana" pitchFamily="34" charset="0"/>
                        </a:rPr>
                        <a:t>30 - 49</a:t>
                      </a:r>
                      <a:endParaRPr lang="en-US" sz="1200" kern="1200" dirty="0">
                        <a:solidFill>
                          <a:schemeClr val="tx1"/>
                        </a:solidFill>
                        <a:latin typeface="+mj-lt"/>
                        <a:ea typeface="Verdana" pitchFamily="34" charset="0"/>
                        <a:cs typeface="Verdana" pitchFamily="34" charset="0"/>
                      </a:endParaRPr>
                    </a:p>
                  </a:txBody>
                  <a:tcPr marL="45720" marR="45720" marT="45698" marB="45698"/>
                </a:tc>
                <a:tc>
                  <a:txBody>
                    <a:bodyPr/>
                    <a:lstStyle/>
                    <a:p>
                      <a:pPr marL="0" algn="l" defTabSz="914400" rtl="0" eaLnBrk="1" latinLnBrk="0" hangingPunct="1"/>
                      <a:r>
                        <a:rPr lang="en-US" sz="1200" kern="1200" dirty="0">
                          <a:latin typeface="+mj-lt"/>
                          <a:ea typeface="Verdana" pitchFamily="34" charset="0"/>
                          <a:cs typeface="Verdana" pitchFamily="34" charset="0"/>
                        </a:rPr>
                        <a:t>Diagnostic screening and prevention</a:t>
                      </a:r>
                      <a:endParaRPr lang="en-US" sz="1200" kern="1200" dirty="0">
                        <a:solidFill>
                          <a:schemeClr val="tx1"/>
                        </a:solidFill>
                        <a:latin typeface="+mj-lt"/>
                        <a:ea typeface="Verdana" pitchFamily="34" charset="0"/>
                        <a:cs typeface="Verdana" pitchFamily="34" charset="0"/>
                      </a:endParaRPr>
                    </a:p>
                  </a:txBody>
                  <a:tcPr marL="45720" marR="45720" marT="45698" marB="45698"/>
                </a:tc>
              </a:tr>
              <a:tr h="274241">
                <a:tc>
                  <a:txBody>
                    <a:bodyPr/>
                    <a:lstStyle/>
                    <a:p>
                      <a:pPr marL="0" algn="l" defTabSz="914400" rtl="0" eaLnBrk="1" latinLnBrk="0" hangingPunct="1"/>
                      <a:r>
                        <a:rPr lang="en-US" sz="1200" kern="1200" dirty="0">
                          <a:latin typeface="+mj-lt"/>
                          <a:ea typeface="Verdana" pitchFamily="34" charset="0"/>
                          <a:cs typeface="Verdana" pitchFamily="34" charset="0"/>
                        </a:rPr>
                        <a:t>50 - 59</a:t>
                      </a:r>
                      <a:endParaRPr lang="en-US" sz="1200" kern="1200" dirty="0">
                        <a:solidFill>
                          <a:schemeClr val="tx1"/>
                        </a:solidFill>
                        <a:latin typeface="+mj-lt"/>
                        <a:ea typeface="Verdana" pitchFamily="34" charset="0"/>
                        <a:cs typeface="Verdana" pitchFamily="34" charset="0"/>
                      </a:endParaRPr>
                    </a:p>
                  </a:txBody>
                  <a:tcPr marL="45720" marR="45720" marT="45698" marB="45698"/>
                </a:tc>
                <a:tc>
                  <a:txBody>
                    <a:bodyPr/>
                    <a:lstStyle/>
                    <a:p>
                      <a:pPr marL="0" algn="l" defTabSz="914400" rtl="0" eaLnBrk="1" latinLnBrk="0" hangingPunct="1"/>
                      <a:r>
                        <a:rPr lang="en-US" sz="1200" kern="1200" dirty="0">
                          <a:latin typeface="+mj-lt"/>
                          <a:ea typeface="Verdana" pitchFamily="34" charset="0"/>
                          <a:cs typeface="Verdana" pitchFamily="34" charset="0"/>
                        </a:rPr>
                        <a:t>Treatment and medication</a:t>
                      </a:r>
                      <a:endParaRPr lang="en-US" sz="1200" kern="1200" dirty="0">
                        <a:solidFill>
                          <a:schemeClr val="tx1"/>
                        </a:solidFill>
                        <a:latin typeface="+mj-lt"/>
                        <a:ea typeface="Verdana" pitchFamily="34" charset="0"/>
                        <a:cs typeface="Verdana" pitchFamily="34" charset="0"/>
                      </a:endParaRPr>
                    </a:p>
                  </a:txBody>
                  <a:tcPr marL="45720" marR="45720" marT="45698" marB="45698"/>
                </a:tc>
              </a:tr>
              <a:tr h="274241">
                <a:tc>
                  <a:txBody>
                    <a:bodyPr/>
                    <a:lstStyle/>
                    <a:p>
                      <a:pPr marL="0" algn="l" defTabSz="914400" rtl="0" eaLnBrk="1" latinLnBrk="0" hangingPunct="1"/>
                      <a:r>
                        <a:rPr lang="en-US" sz="1200" kern="1200" dirty="0">
                          <a:latin typeface="+mj-lt"/>
                          <a:ea typeface="Verdana" pitchFamily="34" charset="0"/>
                          <a:cs typeface="Verdana" pitchFamily="34" charset="0"/>
                        </a:rPr>
                        <a:t>61 - 61</a:t>
                      </a:r>
                      <a:endParaRPr lang="en-US" sz="1200" kern="1200" dirty="0">
                        <a:solidFill>
                          <a:schemeClr val="tx1"/>
                        </a:solidFill>
                        <a:latin typeface="+mj-lt"/>
                        <a:ea typeface="Verdana" pitchFamily="34" charset="0"/>
                        <a:cs typeface="Verdana" pitchFamily="34" charset="0"/>
                      </a:endParaRPr>
                    </a:p>
                  </a:txBody>
                  <a:tcPr marL="45720" marR="45720" marT="45698" marB="45698"/>
                </a:tc>
                <a:tc>
                  <a:txBody>
                    <a:bodyPr/>
                    <a:lstStyle/>
                    <a:p>
                      <a:pPr marL="0" algn="l" defTabSz="914400" rtl="0" eaLnBrk="1" latinLnBrk="0" hangingPunct="1"/>
                      <a:r>
                        <a:rPr lang="en-US" sz="1200" kern="1200" dirty="0">
                          <a:latin typeface="+mj-lt"/>
                          <a:ea typeface="Verdana" pitchFamily="34" charset="0"/>
                          <a:cs typeface="Verdana" pitchFamily="34" charset="0"/>
                        </a:rPr>
                        <a:t>Test results</a:t>
                      </a:r>
                      <a:endParaRPr lang="en-US" sz="1200" kern="1200" dirty="0">
                        <a:solidFill>
                          <a:schemeClr val="tx1"/>
                        </a:solidFill>
                        <a:latin typeface="+mj-lt"/>
                        <a:ea typeface="Verdana" pitchFamily="34" charset="0"/>
                        <a:cs typeface="Verdana" pitchFamily="34" charset="0"/>
                      </a:endParaRPr>
                    </a:p>
                  </a:txBody>
                  <a:tcPr marL="45720" marR="45720" marT="45698" marB="45698"/>
                </a:tc>
              </a:tr>
              <a:tr h="274241">
                <a:tc>
                  <a:txBody>
                    <a:bodyPr/>
                    <a:lstStyle/>
                    <a:p>
                      <a:pPr marL="0" algn="l" defTabSz="914400" rtl="0" eaLnBrk="1" latinLnBrk="0" hangingPunct="1"/>
                      <a:r>
                        <a:rPr lang="en-US" sz="1200" kern="1200" dirty="0">
                          <a:latin typeface="+mj-lt"/>
                          <a:ea typeface="Verdana" pitchFamily="34" charset="0"/>
                          <a:cs typeface="Verdana" pitchFamily="34" charset="0"/>
                        </a:rPr>
                        <a:t>62</a:t>
                      </a:r>
                      <a:endParaRPr lang="en-US" sz="1200" kern="1200" dirty="0">
                        <a:solidFill>
                          <a:schemeClr val="tx1"/>
                        </a:solidFill>
                        <a:latin typeface="+mj-lt"/>
                        <a:ea typeface="Verdana" pitchFamily="34" charset="0"/>
                        <a:cs typeface="Verdana" pitchFamily="34" charset="0"/>
                      </a:endParaRPr>
                    </a:p>
                  </a:txBody>
                  <a:tcPr marL="45720" marR="45720" marT="45698" marB="45698"/>
                </a:tc>
                <a:tc>
                  <a:txBody>
                    <a:bodyPr/>
                    <a:lstStyle/>
                    <a:p>
                      <a:pPr marL="0" algn="l" defTabSz="914400" rtl="0" eaLnBrk="1" latinLnBrk="0" hangingPunct="1"/>
                      <a:r>
                        <a:rPr lang="en-US" sz="1200" kern="1200" dirty="0">
                          <a:latin typeface="+mj-lt"/>
                          <a:ea typeface="Verdana" pitchFamily="34" charset="0"/>
                          <a:cs typeface="Verdana" pitchFamily="34" charset="0"/>
                        </a:rPr>
                        <a:t>Administrative</a:t>
                      </a:r>
                      <a:endParaRPr lang="en-US" sz="1200" kern="1200" dirty="0">
                        <a:solidFill>
                          <a:schemeClr val="tx1"/>
                        </a:solidFill>
                        <a:latin typeface="+mj-lt"/>
                        <a:ea typeface="Verdana" pitchFamily="34" charset="0"/>
                        <a:cs typeface="Verdana" pitchFamily="34" charset="0"/>
                      </a:endParaRPr>
                    </a:p>
                  </a:txBody>
                  <a:tcPr marL="45720" marR="45720" marT="45698" marB="45698"/>
                </a:tc>
              </a:tr>
              <a:tr h="274241">
                <a:tc>
                  <a:txBody>
                    <a:bodyPr/>
                    <a:lstStyle/>
                    <a:p>
                      <a:pPr marL="0" algn="l" defTabSz="914400" rtl="0" eaLnBrk="1" latinLnBrk="0" hangingPunct="1"/>
                      <a:r>
                        <a:rPr lang="en-US" sz="1200" kern="1200" dirty="0">
                          <a:latin typeface="+mj-lt"/>
                          <a:ea typeface="Verdana" pitchFamily="34" charset="0"/>
                          <a:cs typeface="Verdana" pitchFamily="34" charset="0"/>
                        </a:rPr>
                        <a:t>63 - 69</a:t>
                      </a:r>
                      <a:endParaRPr lang="en-US" sz="1200" kern="1200" dirty="0">
                        <a:solidFill>
                          <a:schemeClr val="tx1"/>
                        </a:solidFill>
                        <a:latin typeface="+mj-lt"/>
                        <a:ea typeface="Verdana" pitchFamily="34" charset="0"/>
                        <a:cs typeface="Verdana" pitchFamily="34" charset="0"/>
                      </a:endParaRPr>
                    </a:p>
                  </a:txBody>
                  <a:tcPr marL="45720" marR="45720" marT="45698" marB="45698"/>
                </a:tc>
                <a:tc>
                  <a:txBody>
                    <a:bodyPr/>
                    <a:lstStyle/>
                    <a:p>
                      <a:pPr marL="0" algn="l" defTabSz="914400" rtl="0" eaLnBrk="1" latinLnBrk="0" hangingPunct="1"/>
                      <a:r>
                        <a:rPr lang="en-US" sz="1200" kern="1200" dirty="0">
                          <a:latin typeface="+mj-lt"/>
                          <a:ea typeface="Verdana" pitchFamily="34" charset="0"/>
                          <a:cs typeface="Verdana" pitchFamily="34" charset="0"/>
                        </a:rPr>
                        <a:t>Other</a:t>
                      </a:r>
                      <a:endParaRPr lang="en-US" sz="1200" kern="1200" dirty="0">
                        <a:solidFill>
                          <a:schemeClr val="tx1"/>
                        </a:solidFill>
                        <a:latin typeface="+mj-lt"/>
                        <a:ea typeface="Verdana" pitchFamily="34" charset="0"/>
                        <a:cs typeface="Verdana" pitchFamily="34" charset="0"/>
                      </a:endParaRPr>
                    </a:p>
                  </a:txBody>
                  <a:tcPr marL="45720" marR="45720" marT="45698" marB="45698"/>
                </a:tc>
              </a:tr>
              <a:tr h="274241">
                <a:tc>
                  <a:txBody>
                    <a:bodyPr/>
                    <a:lstStyle/>
                    <a:p>
                      <a:pPr marL="0" algn="l" defTabSz="914400" rtl="0" eaLnBrk="1" latinLnBrk="0" hangingPunct="1"/>
                      <a:r>
                        <a:rPr lang="en-US" sz="1200" kern="1200" dirty="0">
                          <a:latin typeface="+mj-lt"/>
                          <a:ea typeface="Verdana" pitchFamily="34" charset="0"/>
                          <a:cs typeface="Verdana" pitchFamily="34" charset="0"/>
                        </a:rPr>
                        <a:t>70 - 99</a:t>
                      </a:r>
                      <a:endParaRPr lang="en-US" sz="1200" kern="1200" dirty="0">
                        <a:solidFill>
                          <a:schemeClr val="tx1"/>
                        </a:solidFill>
                        <a:latin typeface="+mj-lt"/>
                        <a:ea typeface="Verdana" pitchFamily="34" charset="0"/>
                        <a:cs typeface="Verdana" pitchFamily="34" charset="0"/>
                      </a:endParaRPr>
                    </a:p>
                  </a:txBody>
                  <a:tcPr marL="45720" marR="45720" marT="45698" marB="45698"/>
                </a:tc>
                <a:tc>
                  <a:txBody>
                    <a:bodyPr/>
                    <a:lstStyle/>
                    <a:p>
                      <a:pPr marL="0" algn="l" defTabSz="914400" rtl="0" eaLnBrk="1" latinLnBrk="0" hangingPunct="1"/>
                      <a:r>
                        <a:rPr lang="en-US" sz="1200" kern="1200" dirty="0">
                          <a:latin typeface="+mj-lt"/>
                          <a:ea typeface="Verdana" pitchFamily="34" charset="0"/>
                          <a:cs typeface="Verdana" pitchFamily="34" charset="0"/>
                        </a:rPr>
                        <a:t>Diagnoses</a:t>
                      </a:r>
                      <a:endParaRPr lang="en-US" sz="1200" kern="1200" dirty="0">
                        <a:solidFill>
                          <a:schemeClr val="tx1"/>
                        </a:solidFill>
                        <a:latin typeface="+mj-lt"/>
                        <a:ea typeface="Verdana" pitchFamily="34" charset="0"/>
                        <a:cs typeface="Verdana" pitchFamily="34" charset="0"/>
                      </a:endParaRPr>
                    </a:p>
                  </a:txBody>
                  <a:tcPr marL="45720" marR="45720" marT="45698" marB="45698"/>
                </a:tc>
              </a:tr>
            </a:tbl>
          </a:graphicData>
        </a:graphic>
      </p:graphicFrame>
      <p:sp>
        <p:nvSpPr>
          <p:cNvPr id="20545" name="TextBox 9"/>
          <p:cNvSpPr txBox="1">
            <a:spLocks noChangeArrowheads="1"/>
          </p:cNvSpPr>
          <p:nvPr/>
        </p:nvSpPr>
        <p:spPr bwMode="auto">
          <a:xfrm>
            <a:off x="381000" y="990600"/>
            <a:ext cx="312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200">
                <a:latin typeface="+mj-lt"/>
                <a:ea typeface="Verdana" pitchFamily="34" charset="0"/>
                <a:cs typeface="Verdana" pitchFamily="34" charset="0"/>
              </a:rPr>
              <a:t>First axis: organ systems</a:t>
            </a:r>
          </a:p>
        </p:txBody>
      </p:sp>
      <p:sp>
        <p:nvSpPr>
          <p:cNvPr id="20546" name="TextBox 11"/>
          <p:cNvSpPr txBox="1">
            <a:spLocks noChangeArrowheads="1"/>
          </p:cNvSpPr>
          <p:nvPr/>
        </p:nvSpPr>
        <p:spPr bwMode="auto">
          <a:xfrm>
            <a:off x="3886200" y="990600"/>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200">
                <a:latin typeface="+mj-lt"/>
                <a:ea typeface="Verdana" pitchFamily="34" charset="0"/>
                <a:cs typeface="Verdana" pitchFamily="34" charset="0"/>
              </a:rPr>
              <a:t>Second axis: components</a:t>
            </a:r>
          </a:p>
        </p:txBody>
      </p:sp>
      <p:sp>
        <p:nvSpPr>
          <p:cNvPr id="20547" name="TextBox 12"/>
          <p:cNvSpPr txBox="1">
            <a:spLocks noChangeArrowheads="1"/>
          </p:cNvSpPr>
          <p:nvPr/>
        </p:nvSpPr>
        <p:spPr bwMode="auto">
          <a:xfrm>
            <a:off x="5880100" y="5816600"/>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400">
                <a:latin typeface="+mj-lt"/>
                <a:ea typeface="Verdana" pitchFamily="34" charset="0"/>
                <a:cs typeface="Verdana" pitchFamily="34" charset="0"/>
              </a:rPr>
              <a:t>The Two-Axial ICPC</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18</a:t>
            </a:fld>
            <a:endParaRPr lang="en-US" dirty="0"/>
          </a:p>
        </p:txBody>
      </p:sp>
    </p:spTree>
    <p:custDataLst>
      <p:tags r:id="rId1"/>
    </p:custDataLst>
    <p:extLst>
      <p:ext uri="{BB962C8B-B14F-4D97-AF65-F5344CB8AC3E}">
        <p14:creationId xmlns:p14="http://schemas.microsoft.com/office/powerpoint/2010/main" val="474051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Methods and Challenges </a:t>
            </a:r>
            <a:r>
              <a:rPr lang="en-US" altLang="en-US" sz="1400" b="0" dirty="0"/>
              <a:t>(cont.)</a:t>
            </a:r>
            <a:endParaRPr lang="en-US" altLang="en-US" sz="1600" b="1" i="1" dirty="0" smtClean="0"/>
          </a:p>
        </p:txBody>
      </p:sp>
      <p:sp>
        <p:nvSpPr>
          <p:cNvPr id="21507" name="TextBox 12"/>
          <p:cNvSpPr txBox="1">
            <a:spLocks noChangeArrowheads="1"/>
          </p:cNvSpPr>
          <p:nvPr/>
        </p:nvSpPr>
        <p:spPr bwMode="auto">
          <a:xfrm>
            <a:off x="3098800" y="5867400"/>
            <a:ext cx="340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The ICPC MS Access database</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13" y="1123950"/>
            <a:ext cx="648017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19</a:t>
            </a:fld>
            <a:endParaRPr lang="en-US" dirty="0"/>
          </a:p>
        </p:txBody>
      </p:sp>
    </p:spTree>
    <p:custDataLst>
      <p:tags r:id="rId1"/>
    </p:custDataLst>
    <p:extLst>
      <p:ext uri="{BB962C8B-B14F-4D97-AF65-F5344CB8AC3E}">
        <p14:creationId xmlns:p14="http://schemas.microsoft.com/office/powerpoint/2010/main" val="3303119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2"/>
          <p:cNvSpPr txBox="1">
            <a:spLocks/>
          </p:cNvSpPr>
          <p:nvPr/>
        </p:nvSpPr>
        <p:spPr>
          <a:xfrm>
            <a:off x="206829" y="566285"/>
            <a:ext cx="8784771" cy="423862"/>
          </a:xfrm>
          <a:prstGeom prst="rect">
            <a:avLst/>
          </a:prstGeom>
          <a:noFill/>
          <a:ln w="9525">
            <a:noFill/>
            <a:miter lim="800000"/>
            <a:headEnd/>
            <a:tailEnd/>
          </a:ln>
        </p:spPr>
        <p:txBody>
          <a:bodyPr anchor="ctr"/>
          <a:lstStyle>
            <a:lvl1pPr marL="0" indent="0" eaLnBrk="1" hangingPunct="1">
              <a:spcBef>
                <a:spcPct val="155000"/>
              </a:spcBef>
              <a:buClr>
                <a:srgbClr val="126F90"/>
              </a:buClr>
              <a:buSzPct val="70000"/>
              <a:buFont typeface="Wingdings" pitchFamily="-84" charset="2"/>
              <a:buNone/>
              <a:defRPr lang="en-US" sz="1600" b="1" smtClean="0">
                <a:latin typeface="+mj-lt"/>
              </a:defRPr>
            </a:lvl1pPr>
            <a:lvl2pPr marL="857250" indent="-393700" eaLnBrk="1" hangingPunct="1">
              <a:spcBef>
                <a:spcPct val="25000"/>
              </a:spcBef>
              <a:buClr>
                <a:srgbClr val="126F90"/>
              </a:buClr>
              <a:buSzPct val="140000"/>
              <a:buFont typeface="Symbol" pitchFamily="-84" charset="2"/>
              <a:buChar char=""/>
              <a:defRPr lang="en-US" smtClean="0"/>
            </a:lvl2pPr>
            <a:lvl3pPr marL="1428750" indent="-349250" eaLnBrk="1" hangingPunct="1">
              <a:spcBef>
                <a:spcPct val="25000"/>
              </a:spcBef>
              <a:buClr>
                <a:srgbClr val="126F90"/>
              </a:buClr>
              <a:buSzPct val="70000"/>
              <a:buFont typeface="Wingdings 3" pitchFamily="-84" charset="2"/>
              <a:buChar char="u"/>
              <a:defRPr lang="en-US" smtClean="0"/>
            </a:lvl3pPr>
            <a:lvl4pPr marL="2063750" indent="-349250" eaLnBrk="1" hangingPunct="1">
              <a:spcBef>
                <a:spcPct val="25000"/>
              </a:spcBef>
              <a:buClr>
                <a:srgbClr val="126F90"/>
              </a:buClr>
              <a:buSzPct val="125000"/>
              <a:buFont typeface="Symbol" pitchFamily="-84" charset="2"/>
              <a:buChar char=""/>
              <a:defRPr lang="en-US" smtClean="0"/>
            </a:lvl4pPr>
            <a:lvl5pPr marL="2571750" indent="-285750" eaLnBrk="1" hangingPunct="1">
              <a:spcBef>
                <a:spcPct val="25000"/>
              </a:spcBef>
              <a:buClr>
                <a:srgbClr val="126F90"/>
              </a:buClr>
              <a:buSzPct val="70000"/>
              <a:buFont typeface="Wingdings" pitchFamily="-84" charset="2"/>
              <a:buChar char="l"/>
              <a:defRPr lang="en-US"/>
            </a:lvl5pPr>
            <a:lvl6pPr marL="3028950" indent="-285750" fontAlgn="base">
              <a:spcBef>
                <a:spcPct val="25000"/>
              </a:spcBef>
              <a:spcAft>
                <a:spcPct val="0"/>
              </a:spcAft>
              <a:buClr>
                <a:schemeClr val="accent1"/>
              </a:buClr>
              <a:buSzPct val="70000"/>
              <a:buFont typeface="Wingdings" pitchFamily="-108" charset="2"/>
              <a:buChar char="l"/>
              <a:defRPr sz="2000">
                <a:latin typeface="+mn-lt"/>
                <a:ea typeface="ＭＳ Ｐゴシック" pitchFamily="-108" charset="-128"/>
              </a:defRPr>
            </a:lvl6pPr>
            <a:lvl7pPr marL="3486150" indent="-285750" fontAlgn="base">
              <a:spcBef>
                <a:spcPct val="25000"/>
              </a:spcBef>
              <a:spcAft>
                <a:spcPct val="0"/>
              </a:spcAft>
              <a:buClr>
                <a:schemeClr val="accent1"/>
              </a:buClr>
              <a:buSzPct val="70000"/>
              <a:buFont typeface="Wingdings" pitchFamily="-108" charset="2"/>
              <a:buChar char="l"/>
              <a:defRPr sz="2000">
                <a:latin typeface="+mn-lt"/>
                <a:ea typeface="ＭＳ Ｐゴシック" pitchFamily="-108" charset="-128"/>
              </a:defRPr>
            </a:lvl7pPr>
            <a:lvl8pPr marL="3943350" indent="-285750" fontAlgn="base">
              <a:spcBef>
                <a:spcPct val="25000"/>
              </a:spcBef>
              <a:spcAft>
                <a:spcPct val="0"/>
              </a:spcAft>
              <a:buClr>
                <a:schemeClr val="accent1"/>
              </a:buClr>
              <a:buSzPct val="70000"/>
              <a:buFont typeface="Wingdings" pitchFamily="-108" charset="2"/>
              <a:buChar char="l"/>
              <a:defRPr sz="2000">
                <a:latin typeface="+mn-lt"/>
                <a:ea typeface="ＭＳ Ｐゴシック" pitchFamily="-108" charset="-128"/>
              </a:defRPr>
            </a:lvl8pPr>
            <a:lvl9pPr marL="4400550" indent="-285750" fontAlgn="base">
              <a:spcBef>
                <a:spcPct val="25000"/>
              </a:spcBef>
              <a:spcAft>
                <a:spcPct val="0"/>
              </a:spcAft>
              <a:buClr>
                <a:schemeClr val="accent1"/>
              </a:buClr>
              <a:buSzPct val="70000"/>
              <a:buFont typeface="Wingdings" pitchFamily="-108" charset="2"/>
              <a:buChar char="l"/>
              <a:defRPr sz="2000">
                <a:latin typeface="+mn-lt"/>
                <a:ea typeface="ＭＳ Ｐゴシック" pitchFamily="-108" charset="-128"/>
              </a:defRPr>
            </a:lvl9pPr>
          </a:lstStyle>
          <a:p>
            <a:r>
              <a:rPr lang="en-US" dirty="0" smtClean="0"/>
              <a:t>Overview</a:t>
            </a:r>
            <a:endParaRPr lang="en-US" dirty="0"/>
          </a:p>
        </p:txBody>
      </p:sp>
      <p:sp>
        <p:nvSpPr>
          <p:cNvPr id="4" name="Rectangle 3"/>
          <p:cNvSpPr txBox="1">
            <a:spLocks noChangeArrowheads="1"/>
          </p:cNvSpPr>
          <p:nvPr/>
        </p:nvSpPr>
        <p:spPr>
          <a:xfrm>
            <a:off x="255814" y="1151792"/>
            <a:ext cx="8686800" cy="5172808"/>
          </a:xfrm>
          <a:prstGeom prst="rect">
            <a:avLst/>
          </a:prstGeom>
        </p:spPr>
        <p:txBody>
          <a:bodyPr numCol="1" spcCol="365760"/>
          <a:lstStyle>
            <a:lvl1pPr marL="349250" indent="-349250" algn="l" rtl="0" eaLnBrk="1" fontAlgn="base" hangingPunct="1">
              <a:spcBef>
                <a:spcPct val="155000"/>
              </a:spcBef>
              <a:spcAft>
                <a:spcPct val="0"/>
              </a:spcAft>
              <a:buClr>
                <a:srgbClr val="126F90"/>
              </a:buClr>
              <a:buSzPct val="70000"/>
              <a:buFont typeface="Wingdings" pitchFamily="-84" charset="2"/>
              <a:buChar char="n"/>
              <a:defRPr sz="2000">
                <a:solidFill>
                  <a:schemeClr val="tx1"/>
                </a:solidFill>
                <a:latin typeface="+mj-lt"/>
                <a:ea typeface="Verdana" pitchFamily="34" charset="0"/>
                <a:cs typeface="Verdana" pitchFamily="34" charset="0"/>
              </a:defRPr>
            </a:lvl1pPr>
            <a:lvl2pPr marL="857250" indent="-393700" algn="l" rtl="0" eaLnBrk="1" fontAlgn="base" hangingPunct="1">
              <a:spcBef>
                <a:spcPct val="25000"/>
              </a:spcBef>
              <a:spcAft>
                <a:spcPct val="0"/>
              </a:spcAft>
              <a:buClr>
                <a:srgbClr val="126F90"/>
              </a:buClr>
              <a:buSzPct val="140000"/>
              <a:buFont typeface="Symbol" pitchFamily="-84" charset="2"/>
              <a:buChar char=""/>
              <a:defRPr sz="2000">
                <a:solidFill>
                  <a:schemeClr val="tx1"/>
                </a:solidFill>
                <a:latin typeface="+mj-lt"/>
                <a:ea typeface="Verdana" pitchFamily="34" charset="0"/>
                <a:cs typeface="Verdana" pitchFamily="34" charset="0"/>
              </a:defRPr>
            </a:lvl2pPr>
            <a:lvl3pPr marL="1428750" indent="-349250" algn="l" rtl="0" eaLnBrk="1" fontAlgn="base" hangingPunct="1">
              <a:spcBef>
                <a:spcPct val="25000"/>
              </a:spcBef>
              <a:spcAft>
                <a:spcPct val="0"/>
              </a:spcAft>
              <a:buClr>
                <a:srgbClr val="126F90"/>
              </a:buClr>
              <a:buSzPct val="70000"/>
              <a:buFont typeface="Wingdings 3" pitchFamily="-84" charset="2"/>
              <a:buChar char="u"/>
              <a:defRPr sz="2000">
                <a:solidFill>
                  <a:schemeClr val="tx1"/>
                </a:solidFill>
                <a:latin typeface="+mj-lt"/>
                <a:ea typeface="Verdana" pitchFamily="34" charset="0"/>
                <a:cs typeface="Verdana" pitchFamily="34" charset="0"/>
              </a:defRPr>
            </a:lvl3pPr>
            <a:lvl4pPr marL="2063750" indent="-349250" algn="l" rtl="0" eaLnBrk="1" fontAlgn="base" hangingPunct="1">
              <a:spcBef>
                <a:spcPct val="25000"/>
              </a:spcBef>
              <a:spcAft>
                <a:spcPct val="0"/>
              </a:spcAft>
              <a:buClr>
                <a:srgbClr val="126F90"/>
              </a:buClr>
              <a:buSzPct val="125000"/>
              <a:buFont typeface="Symbol" pitchFamily="-84" charset="2"/>
              <a:buChar char=""/>
              <a:defRPr sz="2000">
                <a:solidFill>
                  <a:schemeClr val="tx1"/>
                </a:solidFill>
                <a:latin typeface="+mj-lt"/>
                <a:ea typeface="Verdana" pitchFamily="34" charset="0"/>
                <a:cs typeface="Verdana" pitchFamily="34" charset="0"/>
              </a:defRPr>
            </a:lvl4pPr>
            <a:lvl5pPr marL="2571750" indent="-285750" algn="l" rtl="0" eaLnBrk="1" fontAlgn="base" hangingPunct="1">
              <a:spcBef>
                <a:spcPct val="25000"/>
              </a:spcBef>
              <a:spcAft>
                <a:spcPct val="0"/>
              </a:spcAft>
              <a:buClr>
                <a:srgbClr val="126F90"/>
              </a:buClr>
              <a:buSzPct val="70000"/>
              <a:buFont typeface="Wingdings" pitchFamily="-84" charset="2"/>
              <a:buChar char="l"/>
              <a:defRPr sz="2000">
                <a:solidFill>
                  <a:schemeClr val="tx1"/>
                </a:solidFill>
                <a:latin typeface="+mj-lt"/>
                <a:ea typeface="Verdana" pitchFamily="34" charset="0"/>
                <a:cs typeface="Verdana" pitchFamily="34" charset="0"/>
              </a:defRPr>
            </a:lvl5pPr>
            <a:lvl6pPr marL="30289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6pPr>
            <a:lvl7pPr marL="34861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7pPr>
            <a:lvl8pPr marL="39433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8pPr>
            <a:lvl9pPr marL="44005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9pPr>
          </a:lstStyle>
          <a:p>
            <a:pPr>
              <a:spcBef>
                <a:spcPts val="1800"/>
              </a:spcBef>
              <a:buClr>
                <a:schemeClr val="tx1"/>
              </a:buClr>
              <a:buSzPct val="110000"/>
              <a:buFont typeface="Wingdings" panose="05000000000000000000" pitchFamily="2" charset="2"/>
              <a:buChar char="v"/>
            </a:pPr>
            <a:r>
              <a:rPr lang="en-US" sz="1600" dirty="0" smtClean="0"/>
              <a:t>Introduction</a:t>
            </a:r>
            <a:endParaRPr lang="en-US" sz="1600" dirty="0"/>
          </a:p>
          <a:p>
            <a:pPr>
              <a:spcBef>
                <a:spcPts val="1800"/>
              </a:spcBef>
              <a:buClr>
                <a:schemeClr val="tx1"/>
              </a:buClr>
              <a:buSzPct val="110000"/>
              <a:buFont typeface="Wingdings" panose="05000000000000000000" pitchFamily="2" charset="2"/>
              <a:buChar char="v"/>
            </a:pPr>
            <a:r>
              <a:rPr lang="en-US" sz="1600" dirty="0" smtClean="0"/>
              <a:t>Classification Methods &amp; Challenges</a:t>
            </a:r>
            <a:endParaRPr lang="en-US" sz="1600" dirty="0"/>
          </a:p>
          <a:p>
            <a:pPr>
              <a:spcBef>
                <a:spcPts val="1800"/>
              </a:spcBef>
              <a:buClr>
                <a:schemeClr val="tx1"/>
              </a:buClr>
              <a:buSzPct val="110000"/>
              <a:buFont typeface="Wingdings" panose="05000000000000000000" pitchFamily="2" charset="2"/>
              <a:buChar char="v"/>
            </a:pPr>
            <a:r>
              <a:rPr lang="en-US" sz="1600" dirty="0"/>
              <a:t>Classification </a:t>
            </a:r>
            <a:r>
              <a:rPr lang="en-US" sz="1600" dirty="0" smtClean="0"/>
              <a:t>Systems</a:t>
            </a:r>
          </a:p>
          <a:p>
            <a:pPr lvl="1">
              <a:spcBef>
                <a:spcPts val="600"/>
              </a:spcBef>
              <a:buClr>
                <a:schemeClr val="tx1"/>
              </a:buClr>
              <a:buSzPct val="110000"/>
              <a:buFont typeface="Wingdings" panose="05000000000000000000" pitchFamily="2" charset="2"/>
              <a:buChar char="§"/>
            </a:pPr>
            <a:r>
              <a:rPr lang="en-US" sz="1600" dirty="0" err="1" smtClean="0"/>
              <a:t>Dx</a:t>
            </a:r>
            <a:r>
              <a:rPr lang="en-US" sz="1600" dirty="0" smtClean="0"/>
              <a:t>: ICD, ICPC, DSM, SNOMED, ICD-O, ICPM, RCC, DRG</a:t>
            </a:r>
          </a:p>
          <a:p>
            <a:pPr lvl="1">
              <a:spcBef>
                <a:spcPts val="600"/>
              </a:spcBef>
              <a:buClr>
                <a:schemeClr val="tx1"/>
              </a:buClr>
              <a:buSzPct val="110000"/>
              <a:buFont typeface="Wingdings" panose="05000000000000000000" pitchFamily="2" charset="2"/>
              <a:buChar char="§"/>
            </a:pPr>
            <a:r>
              <a:rPr lang="en-US" sz="1600" dirty="0" smtClean="0"/>
              <a:t>Procedures: CPT/</a:t>
            </a:r>
            <a:r>
              <a:rPr lang="en-US" sz="1600" dirty="0"/>
              <a:t>ICD-CM</a:t>
            </a:r>
            <a:endParaRPr lang="en-US" sz="1600" dirty="0" smtClean="0"/>
          </a:p>
          <a:p>
            <a:pPr lvl="1">
              <a:spcBef>
                <a:spcPts val="600"/>
              </a:spcBef>
              <a:buClr>
                <a:schemeClr val="tx1"/>
              </a:buClr>
              <a:buSzPct val="110000"/>
              <a:buFont typeface="Wingdings" panose="05000000000000000000" pitchFamily="2" charset="2"/>
              <a:buChar char="§"/>
            </a:pPr>
            <a:r>
              <a:rPr lang="en-US" sz="1600" dirty="0" smtClean="0"/>
              <a:t>Lab: LOINC</a:t>
            </a:r>
          </a:p>
          <a:p>
            <a:pPr lvl="1">
              <a:spcBef>
                <a:spcPts val="600"/>
              </a:spcBef>
              <a:buClr>
                <a:schemeClr val="tx1"/>
              </a:buClr>
              <a:buSzPct val="110000"/>
              <a:buFont typeface="Wingdings" panose="05000000000000000000" pitchFamily="2" charset="2"/>
              <a:buChar char="§"/>
            </a:pPr>
            <a:r>
              <a:rPr lang="en-US" sz="1600" dirty="0" smtClean="0"/>
              <a:t>Rx: ATC, </a:t>
            </a:r>
            <a:r>
              <a:rPr lang="en-US" sz="1600" dirty="0" err="1" smtClean="0"/>
              <a:t>RxNorm</a:t>
            </a:r>
            <a:r>
              <a:rPr lang="en-US" sz="1600" dirty="0" smtClean="0"/>
              <a:t>, NDC</a:t>
            </a:r>
          </a:p>
          <a:p>
            <a:pPr lvl="1">
              <a:spcBef>
                <a:spcPts val="600"/>
              </a:spcBef>
              <a:buClr>
                <a:schemeClr val="tx1"/>
              </a:buClr>
              <a:buSzPct val="110000"/>
              <a:buFont typeface="Wingdings" panose="05000000000000000000" pitchFamily="2" charset="2"/>
              <a:buChar char="§"/>
            </a:pPr>
            <a:r>
              <a:rPr lang="en-US" sz="1600" dirty="0" smtClean="0"/>
              <a:t>Research: </a:t>
            </a:r>
            <a:r>
              <a:rPr lang="en-US" sz="1600" dirty="0" err="1" smtClean="0"/>
              <a:t>MeSH</a:t>
            </a:r>
            <a:endParaRPr lang="en-US" sz="1600" dirty="0" smtClean="0"/>
          </a:p>
          <a:p>
            <a:pPr>
              <a:spcBef>
                <a:spcPts val="1800"/>
              </a:spcBef>
              <a:buClr>
                <a:schemeClr val="tx1"/>
              </a:buClr>
              <a:buSzPct val="110000"/>
              <a:buFont typeface="Wingdings" panose="05000000000000000000" pitchFamily="2" charset="2"/>
              <a:buChar char="v"/>
            </a:pPr>
            <a:r>
              <a:rPr lang="en-US" sz="1600" dirty="0" smtClean="0"/>
              <a:t>Unified </a:t>
            </a:r>
            <a:r>
              <a:rPr lang="en-US" sz="1600" dirty="0"/>
              <a:t>Medical Language System </a:t>
            </a:r>
          </a:p>
          <a:p>
            <a:pPr>
              <a:spcBef>
                <a:spcPts val="1800"/>
              </a:spcBef>
              <a:buClr>
                <a:schemeClr val="tx1"/>
              </a:buClr>
              <a:buSzPct val="110000"/>
              <a:buFont typeface="Wingdings" panose="05000000000000000000" pitchFamily="2" charset="2"/>
              <a:buChar char="v"/>
            </a:pPr>
            <a:r>
              <a:rPr lang="en-US" sz="1600" dirty="0" smtClean="0"/>
              <a:t>Resources</a:t>
            </a:r>
            <a:endParaRPr lang="en-US" sz="1600" dirty="0"/>
          </a:p>
          <a:p>
            <a:pPr lvl="1">
              <a:spcBef>
                <a:spcPts val="600"/>
              </a:spcBef>
              <a:buClr>
                <a:schemeClr val="tx1"/>
              </a:buClr>
              <a:buSzPct val="110000"/>
              <a:buFont typeface="Wingdings" panose="05000000000000000000" pitchFamily="2" charset="2"/>
              <a:buChar char="§"/>
            </a:pPr>
            <a:r>
              <a:rPr lang="en-US" sz="1600" dirty="0" smtClean="0"/>
              <a:t>Books</a:t>
            </a:r>
            <a:endParaRPr lang="en-US" sz="1600" dirty="0"/>
          </a:p>
          <a:p>
            <a:pPr lvl="1">
              <a:spcBef>
                <a:spcPts val="600"/>
              </a:spcBef>
              <a:buClr>
                <a:schemeClr val="tx1"/>
              </a:buClr>
              <a:buSzPct val="110000"/>
              <a:buFont typeface="Wingdings" panose="05000000000000000000" pitchFamily="2" charset="2"/>
              <a:buChar char="§"/>
            </a:pPr>
            <a:r>
              <a:rPr lang="en-US" sz="1600" dirty="0" smtClean="0"/>
              <a:t>Web</a:t>
            </a:r>
            <a:endParaRPr lang="en-US" sz="1600" dirty="0"/>
          </a:p>
          <a:p>
            <a:pPr>
              <a:spcBef>
                <a:spcPts val="1800"/>
              </a:spcBef>
              <a:buClr>
                <a:schemeClr val="tx1"/>
              </a:buClr>
              <a:buSzPct val="110000"/>
              <a:buFont typeface="Wingdings" panose="05000000000000000000" pitchFamily="2" charset="2"/>
              <a:buChar char="v"/>
            </a:pPr>
            <a:endParaRPr lang="en-US" sz="1600" dirty="0"/>
          </a:p>
        </p:txBody>
      </p:sp>
      <p:sp>
        <p:nvSpPr>
          <p:cNvPr id="2" name="Slide Number Placeholder 1"/>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2</a:t>
            </a:fld>
            <a:endParaRPr lang="en-US" dirty="0"/>
          </a:p>
        </p:txBody>
      </p:sp>
    </p:spTree>
    <p:extLst>
      <p:ext uri="{BB962C8B-B14F-4D97-AF65-F5344CB8AC3E}">
        <p14:creationId xmlns:p14="http://schemas.microsoft.com/office/powerpoint/2010/main" val="389100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fade">
                                      <p:cBhvr>
                                        <p:cTn id="45" dur="500"/>
                                        <p:tgtEl>
                                          <p:spTgt spid="4">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animEffect transition="in" filter="fade">
                                      <p:cBhvr>
                                        <p:cTn id="48"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Methods and Challenges </a:t>
            </a:r>
            <a:r>
              <a:rPr lang="en-US" altLang="en-US" sz="1400" b="0" dirty="0"/>
              <a:t>(cont.)</a:t>
            </a:r>
            <a:endParaRPr lang="en-US" altLang="en-US" sz="1600" b="1" i="1" dirty="0" smtClean="0"/>
          </a:p>
        </p:txBody>
      </p:sp>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l="3232" t="1370" r="2090" b="1370"/>
          <a:stretch>
            <a:fillRect/>
          </a:stretch>
        </p:blipFill>
        <p:spPr bwMode="auto">
          <a:xfrm>
            <a:off x="1447800" y="1143000"/>
            <a:ext cx="6324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5"/>
          <p:cNvSpPr txBox="1">
            <a:spLocks noChangeArrowheads="1"/>
          </p:cNvSpPr>
          <p:nvPr/>
        </p:nvSpPr>
        <p:spPr bwMode="auto">
          <a:xfrm>
            <a:off x="1371600" y="5486400"/>
            <a:ext cx="54569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a:latin typeface="+mj-lt"/>
                <a:ea typeface="Verdana" pitchFamily="34" charset="0"/>
                <a:cs typeface="Verdana" pitchFamily="34" charset="0"/>
              </a:rPr>
              <a:t>Example of a </a:t>
            </a:r>
            <a:r>
              <a:rPr lang="en-US" altLang="en-US" sz="1400">
                <a:solidFill>
                  <a:srgbClr val="FF0000"/>
                </a:solidFill>
                <a:latin typeface="+mj-lt"/>
                <a:ea typeface="Verdana" pitchFamily="34" charset="0"/>
                <a:cs typeface="Verdana" pitchFamily="34" charset="0"/>
              </a:rPr>
              <a:t>multilevel classification </a:t>
            </a:r>
            <a:r>
              <a:rPr lang="en-US" altLang="en-US" sz="1400">
                <a:latin typeface="+mj-lt"/>
                <a:ea typeface="Verdana" pitchFamily="34" charset="0"/>
                <a:cs typeface="Verdana" pitchFamily="34" charset="0"/>
              </a:rPr>
              <a:t>of medical procedures. </a:t>
            </a:r>
          </a:p>
          <a:p>
            <a:r>
              <a:rPr lang="en-US" altLang="en-US" sz="1400">
                <a:latin typeface="+mj-lt"/>
                <a:ea typeface="Verdana" pitchFamily="34" charset="0"/>
                <a:cs typeface="Verdana" pitchFamily="34" charset="0"/>
              </a:rPr>
              <a:t>The differentiating criteria are indicated between rectangles. </a:t>
            </a:r>
          </a:p>
          <a:p>
            <a:r>
              <a:rPr lang="en-US" altLang="en-US" sz="1400">
                <a:latin typeface="+mj-lt"/>
                <a:ea typeface="Verdana" pitchFamily="34" charset="0"/>
                <a:cs typeface="Verdana" pitchFamily="34" charset="0"/>
              </a:rPr>
              <a:t>The criteria for membership in each subclass are not adopted here.</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20</a:t>
            </a:fld>
            <a:endParaRPr lang="en-US" dirty="0"/>
          </a:p>
        </p:txBody>
      </p:sp>
    </p:spTree>
    <p:custDataLst>
      <p:tags r:id="rId1"/>
    </p:custDataLst>
    <p:extLst>
      <p:ext uri="{BB962C8B-B14F-4D97-AF65-F5344CB8AC3E}">
        <p14:creationId xmlns:p14="http://schemas.microsoft.com/office/powerpoint/2010/main" val="1731312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Methods and Challenges </a:t>
            </a:r>
            <a:r>
              <a:rPr lang="en-US" altLang="en-US" sz="1400" b="0" dirty="0"/>
              <a:t>(cont.)</a:t>
            </a:r>
            <a:endParaRPr lang="en-US" altLang="en-US" sz="1600" b="1" i="1" dirty="0" smtClean="0"/>
          </a:p>
        </p:txBody>
      </p:sp>
      <p:sp>
        <p:nvSpPr>
          <p:cNvPr id="23555" name="Rectangle 3"/>
          <p:cNvSpPr txBox="1">
            <a:spLocks noChangeArrowheads="1"/>
          </p:cNvSpPr>
          <p:nvPr/>
        </p:nvSpPr>
        <p:spPr bwMode="auto">
          <a:xfrm>
            <a:off x="304800" y="1125538"/>
            <a:ext cx="6096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2000" b="1">
                <a:solidFill>
                  <a:srgbClr val="000000"/>
                </a:solidFill>
                <a:latin typeface="+mj-lt"/>
              </a:rPr>
              <a:t>Nomenclatures and Thesauri</a:t>
            </a:r>
          </a:p>
          <a:p>
            <a:pPr>
              <a:spcAft>
                <a:spcPts val="1200"/>
              </a:spcAft>
              <a:buSzPts val="2000"/>
              <a:buFont typeface="Wingdings" pitchFamily="2" charset="2"/>
              <a:buChar char="§"/>
            </a:pPr>
            <a:r>
              <a:rPr lang="en-US" altLang="en-US" sz="1600">
                <a:solidFill>
                  <a:srgbClr val="000000"/>
                </a:solidFill>
                <a:latin typeface="+mj-lt"/>
              </a:rPr>
              <a:t>One of the problems of uniform registration in health care is the </a:t>
            </a:r>
            <a:r>
              <a:rPr lang="en-US" altLang="en-US" sz="1600">
                <a:solidFill>
                  <a:srgbClr val="FF0000"/>
                </a:solidFill>
                <a:latin typeface="+mj-lt"/>
              </a:rPr>
              <a:t>lack of a common terminology</a:t>
            </a:r>
            <a:r>
              <a:rPr lang="en-US" altLang="en-US" sz="1600">
                <a:solidFill>
                  <a:srgbClr val="000000"/>
                </a:solidFill>
                <a:latin typeface="+mj-lt"/>
              </a:rPr>
              <a:t>. </a:t>
            </a:r>
          </a:p>
          <a:p>
            <a:pPr>
              <a:spcAft>
                <a:spcPts val="1200"/>
              </a:spcAft>
              <a:buSzPts val="2000"/>
              <a:buFont typeface="Wingdings" pitchFamily="2" charset="2"/>
              <a:buChar char="§"/>
            </a:pPr>
            <a:r>
              <a:rPr lang="en-US" altLang="en-US" sz="1600">
                <a:solidFill>
                  <a:srgbClr val="FF0000"/>
                </a:solidFill>
                <a:latin typeface="+mj-lt"/>
              </a:rPr>
              <a:t>A </a:t>
            </a:r>
            <a:r>
              <a:rPr lang="en-US" altLang="en-US" sz="1600" b="1">
                <a:solidFill>
                  <a:srgbClr val="FF0000"/>
                </a:solidFill>
                <a:latin typeface="+mj-lt"/>
              </a:rPr>
              <a:t>thesaurus</a:t>
            </a:r>
            <a:r>
              <a:rPr lang="en-US" altLang="en-US" sz="1600">
                <a:solidFill>
                  <a:srgbClr val="FF0000"/>
                </a:solidFill>
                <a:latin typeface="+mj-lt"/>
              </a:rPr>
              <a:t> is a list of terms used for a certain application area or domain</a:t>
            </a:r>
            <a:r>
              <a:rPr lang="en-US" altLang="en-US" sz="1600">
                <a:solidFill>
                  <a:srgbClr val="000000"/>
                </a:solidFill>
                <a:latin typeface="+mj-lt"/>
              </a:rPr>
              <a:t>. Examples are a list of diagnostic terms. A thesaurus is </a:t>
            </a:r>
            <a:r>
              <a:rPr lang="en-US" altLang="en-US" sz="1600" u="sng">
                <a:solidFill>
                  <a:srgbClr val="000000"/>
                </a:solidFill>
                <a:latin typeface="+mj-lt"/>
              </a:rPr>
              <a:t>always intended to be complete for its domain</a:t>
            </a:r>
            <a:r>
              <a:rPr lang="en-US" altLang="en-US" sz="1600">
                <a:solidFill>
                  <a:srgbClr val="000000"/>
                </a:solidFill>
                <a:latin typeface="+mj-lt"/>
              </a:rPr>
              <a:t>. Sometimes it contains a list of </a:t>
            </a:r>
            <a:r>
              <a:rPr lang="en-US" altLang="en-US" sz="1600">
                <a:solidFill>
                  <a:srgbClr val="FF0000"/>
                </a:solidFill>
                <a:latin typeface="+mj-lt"/>
              </a:rPr>
              <a:t>synonyms</a:t>
            </a:r>
            <a:r>
              <a:rPr lang="en-US" altLang="en-US" sz="1600">
                <a:solidFill>
                  <a:srgbClr val="000000"/>
                </a:solidFill>
                <a:latin typeface="+mj-lt"/>
              </a:rPr>
              <a:t> for each preferred term which simulates the usage of </a:t>
            </a:r>
            <a:r>
              <a:rPr lang="en-US" altLang="en-US" sz="1600" u="sng">
                <a:solidFill>
                  <a:srgbClr val="000000"/>
                </a:solidFill>
                <a:latin typeface="+mj-lt"/>
              </a:rPr>
              <a:t>standardized terminology</a:t>
            </a:r>
            <a:r>
              <a:rPr lang="en-US" altLang="en-US" sz="1600">
                <a:solidFill>
                  <a:srgbClr val="000000"/>
                </a:solidFill>
                <a:latin typeface="+mj-lt"/>
              </a:rPr>
              <a:t>.</a:t>
            </a:r>
          </a:p>
          <a:p>
            <a:pPr>
              <a:spcAft>
                <a:spcPts val="1200"/>
              </a:spcAft>
              <a:buSzPts val="2000"/>
              <a:buFont typeface="Wingdings" pitchFamily="2" charset="2"/>
              <a:buChar char="§"/>
            </a:pPr>
            <a:r>
              <a:rPr lang="en-US" altLang="en-US" sz="1600">
                <a:solidFill>
                  <a:srgbClr val="FF0000"/>
                </a:solidFill>
                <a:latin typeface="+mj-lt"/>
              </a:rPr>
              <a:t>In a </a:t>
            </a:r>
            <a:r>
              <a:rPr lang="en-US" altLang="en-US" sz="1600" b="1">
                <a:solidFill>
                  <a:srgbClr val="FF0000"/>
                </a:solidFill>
                <a:latin typeface="+mj-lt"/>
              </a:rPr>
              <a:t>nomenclature</a:t>
            </a:r>
            <a:r>
              <a:rPr lang="en-US" altLang="en-US" sz="1600">
                <a:solidFill>
                  <a:srgbClr val="FF0000"/>
                </a:solidFill>
                <a:latin typeface="+mj-lt"/>
              </a:rPr>
              <a:t> codes are assigned to medical concepts and medical concepts can be combined according to specific rules to form more complex concepts</a:t>
            </a:r>
            <a:r>
              <a:rPr lang="en-US" altLang="en-US" sz="1600">
                <a:solidFill>
                  <a:srgbClr val="000000"/>
                </a:solidFill>
                <a:latin typeface="+mj-lt"/>
              </a:rPr>
              <a:t>. This leads to a </a:t>
            </a:r>
            <a:r>
              <a:rPr lang="en-US" altLang="en-US" sz="1600" u="sng">
                <a:solidFill>
                  <a:srgbClr val="000000"/>
                </a:solidFill>
                <a:latin typeface="+mj-lt"/>
              </a:rPr>
              <a:t>large number of possible code combinations</a:t>
            </a:r>
            <a:r>
              <a:rPr lang="en-US" altLang="en-US" sz="1600">
                <a:solidFill>
                  <a:srgbClr val="000000"/>
                </a:solidFill>
                <a:latin typeface="+mj-lt"/>
              </a:rPr>
              <a:t>. A nomenclature is useful in producing standardized reports such as discharge letters. </a:t>
            </a:r>
            <a:r>
              <a:rPr lang="en-US" altLang="en-US" sz="1600">
                <a:solidFill>
                  <a:srgbClr val="FF0000"/>
                </a:solidFill>
                <a:latin typeface="+mj-lt"/>
              </a:rPr>
              <a:t>SNOMED</a:t>
            </a:r>
            <a:r>
              <a:rPr lang="en-US" altLang="en-US" sz="1600">
                <a:solidFill>
                  <a:srgbClr val="000000"/>
                </a:solidFill>
                <a:latin typeface="+mj-lt"/>
              </a:rPr>
              <a:t> is a popular nomenclature.</a:t>
            </a:r>
          </a:p>
          <a:p>
            <a:pPr>
              <a:spcAft>
                <a:spcPts val="1200"/>
              </a:spcAft>
              <a:buSzPts val="2000"/>
              <a:buFont typeface="Wingdings" pitchFamily="2" charset="2"/>
              <a:buChar char="§"/>
            </a:pPr>
            <a:endParaRPr lang="en-US" altLang="en-US" sz="1600">
              <a:solidFill>
                <a:srgbClr val="000000"/>
              </a:solidFill>
              <a:latin typeface="+mj-lt"/>
            </a:endParaRPr>
          </a:p>
          <a:p>
            <a:pPr>
              <a:spcAft>
                <a:spcPts val="1200"/>
              </a:spcAft>
              <a:buSzPts val="2000"/>
              <a:buFont typeface="Wingdings" pitchFamily="2" charset="2"/>
              <a:buChar char="§"/>
            </a:pPr>
            <a:endParaRPr lang="en-US" altLang="en-US" sz="1400">
              <a:solidFill>
                <a:srgbClr val="000000"/>
              </a:solidFill>
              <a:latin typeface="+mj-lt"/>
            </a:endParaRPr>
          </a:p>
          <a:p>
            <a:pPr>
              <a:spcAft>
                <a:spcPts val="1200"/>
              </a:spcAft>
              <a:buSzPts val="2000"/>
              <a:buFont typeface="Wingdings" pitchFamily="2" charset="2"/>
              <a:buChar char="§"/>
            </a:pPr>
            <a:endParaRPr lang="en-US" altLang="en-US" sz="1600">
              <a:solidFill>
                <a:srgbClr val="000000"/>
              </a:solidFill>
              <a:latin typeface="+mj-lt"/>
            </a:endParaRPr>
          </a:p>
          <a:p>
            <a:pPr>
              <a:spcAft>
                <a:spcPts val="1200"/>
              </a:spcAft>
              <a:buSzPts val="2000"/>
              <a:buFont typeface="Wingdings" pitchFamily="2" charset="2"/>
              <a:buChar char="§"/>
            </a:pPr>
            <a:endParaRPr lang="en-US" altLang="en-US" sz="1600">
              <a:solidFill>
                <a:srgbClr val="000000"/>
              </a:solidFill>
              <a:latin typeface="+mj-lt"/>
            </a:endParaRPr>
          </a:p>
        </p:txBody>
      </p:sp>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447800"/>
            <a:ext cx="20843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21</a:t>
            </a:fld>
            <a:endParaRPr lang="en-US" dirty="0"/>
          </a:p>
        </p:txBody>
      </p:sp>
    </p:spTree>
    <p:custDataLst>
      <p:tags r:id="rId1"/>
    </p:custDataLst>
    <p:extLst>
      <p:ext uri="{BB962C8B-B14F-4D97-AF65-F5344CB8AC3E}">
        <p14:creationId xmlns:p14="http://schemas.microsoft.com/office/powerpoint/2010/main" val="173624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Methods and Challenges </a:t>
            </a:r>
            <a:r>
              <a:rPr lang="en-US" altLang="en-US" sz="1400" b="0" dirty="0"/>
              <a:t>(cont.)</a:t>
            </a:r>
            <a:endParaRPr lang="en-US" altLang="en-US" sz="1600" b="1" i="1" dirty="0" smtClean="0"/>
          </a:p>
        </p:txBody>
      </p:sp>
      <p:sp>
        <p:nvSpPr>
          <p:cNvPr id="24579" name="TextBox 12"/>
          <p:cNvSpPr txBox="1">
            <a:spLocks noChangeArrowheads="1"/>
          </p:cNvSpPr>
          <p:nvPr/>
        </p:nvSpPr>
        <p:spPr bwMode="auto">
          <a:xfrm>
            <a:off x="3098800" y="5867400"/>
            <a:ext cx="340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The SNOMED lookup database</a:t>
            </a: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1435100"/>
            <a:ext cx="509905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22</a:t>
            </a:fld>
            <a:endParaRPr lang="en-US" dirty="0"/>
          </a:p>
        </p:txBody>
      </p:sp>
    </p:spTree>
    <p:custDataLst>
      <p:tags r:id="rId1"/>
    </p:custDataLst>
    <p:extLst>
      <p:ext uri="{BB962C8B-B14F-4D97-AF65-F5344CB8AC3E}">
        <p14:creationId xmlns:p14="http://schemas.microsoft.com/office/powerpoint/2010/main" val="3530061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Methods and Challenges </a:t>
            </a:r>
            <a:r>
              <a:rPr lang="en-US" altLang="en-US" sz="1400" b="0" dirty="0"/>
              <a:t>(cont.)</a:t>
            </a:r>
            <a:endParaRPr lang="en-US" altLang="en-US" sz="1600" b="1" i="1" dirty="0" smtClean="0"/>
          </a:p>
        </p:txBody>
      </p:sp>
      <p:sp>
        <p:nvSpPr>
          <p:cNvPr id="25603" name="TextBox 12"/>
          <p:cNvSpPr txBox="1">
            <a:spLocks noChangeArrowheads="1"/>
          </p:cNvSpPr>
          <p:nvPr/>
        </p:nvSpPr>
        <p:spPr bwMode="auto">
          <a:xfrm>
            <a:off x="2794000" y="5867400"/>
            <a:ext cx="401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The SNOMED mobile lookup database</a:t>
            </a: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524000"/>
            <a:ext cx="4762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23</a:t>
            </a:fld>
            <a:endParaRPr lang="en-US" dirty="0"/>
          </a:p>
        </p:txBody>
      </p:sp>
    </p:spTree>
    <p:custDataLst>
      <p:tags r:id="rId1"/>
    </p:custDataLst>
    <p:extLst>
      <p:ext uri="{BB962C8B-B14F-4D97-AF65-F5344CB8AC3E}">
        <p14:creationId xmlns:p14="http://schemas.microsoft.com/office/powerpoint/2010/main" val="1965808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txBox="1">
            <a:spLocks noChangeArrowheads="1"/>
          </p:cNvSpPr>
          <p:nvPr/>
        </p:nvSpPr>
        <p:spPr bwMode="auto">
          <a:xfrm>
            <a:off x="304800" y="1125538"/>
            <a:ext cx="8458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2000" b="1" dirty="0">
                <a:solidFill>
                  <a:srgbClr val="000000"/>
                </a:solidFill>
                <a:latin typeface="+mj-lt"/>
              </a:rPr>
              <a:t>Codes</a:t>
            </a:r>
          </a:p>
          <a:p>
            <a:pPr>
              <a:spcAft>
                <a:spcPts val="1200"/>
              </a:spcAft>
              <a:buSzPts val="2000"/>
              <a:buFont typeface="Wingdings" pitchFamily="2" charset="2"/>
              <a:buChar char="§"/>
            </a:pPr>
            <a:r>
              <a:rPr lang="en-US" altLang="en-US" sz="1600" dirty="0">
                <a:solidFill>
                  <a:srgbClr val="000000"/>
                </a:solidFill>
                <a:latin typeface="+mj-lt"/>
              </a:rPr>
              <a:t>Coding is the process of </a:t>
            </a:r>
            <a:r>
              <a:rPr lang="en-US" altLang="en-US" sz="1600" dirty="0">
                <a:solidFill>
                  <a:srgbClr val="FF0000"/>
                </a:solidFill>
                <a:latin typeface="+mj-lt"/>
              </a:rPr>
              <a:t>assigning an individual object or case to a class</a:t>
            </a:r>
            <a:r>
              <a:rPr lang="en-US" altLang="en-US" sz="1600" dirty="0">
                <a:solidFill>
                  <a:srgbClr val="000000"/>
                </a:solidFill>
                <a:latin typeface="+mj-lt"/>
              </a:rPr>
              <a:t> or to a set of classes in the case of a </a:t>
            </a:r>
            <a:r>
              <a:rPr lang="en-US" altLang="en-US" sz="1600" dirty="0" err="1">
                <a:solidFill>
                  <a:srgbClr val="000000"/>
                </a:solidFill>
                <a:latin typeface="+mj-lt"/>
              </a:rPr>
              <a:t>multiaxial</a:t>
            </a:r>
            <a:r>
              <a:rPr lang="en-US" altLang="en-US" sz="1600" dirty="0">
                <a:solidFill>
                  <a:srgbClr val="000000"/>
                </a:solidFill>
                <a:latin typeface="+mj-lt"/>
              </a:rPr>
              <a:t> classification. In most classifications </a:t>
            </a:r>
            <a:r>
              <a:rPr lang="en-US" altLang="en-US" sz="1600" dirty="0">
                <a:solidFill>
                  <a:srgbClr val="FF0000"/>
                </a:solidFill>
                <a:latin typeface="+mj-lt"/>
              </a:rPr>
              <a:t>classes are designated by codes</a:t>
            </a:r>
            <a:r>
              <a:rPr lang="en-US" altLang="en-US" sz="1600" dirty="0">
                <a:solidFill>
                  <a:srgbClr val="000000"/>
                </a:solidFill>
                <a:latin typeface="+mj-lt"/>
              </a:rPr>
              <a:t>. Codes may be formed by </a:t>
            </a:r>
            <a:r>
              <a:rPr lang="en-US" altLang="en-US" sz="1600" u="sng" dirty="0">
                <a:solidFill>
                  <a:srgbClr val="000000"/>
                </a:solidFill>
                <a:latin typeface="+mj-lt"/>
              </a:rPr>
              <a:t>numbers, alphabets or both</a:t>
            </a:r>
            <a:r>
              <a:rPr lang="en-US" altLang="en-US" sz="1600" dirty="0">
                <a:solidFill>
                  <a:srgbClr val="000000"/>
                </a:solidFill>
                <a:latin typeface="+mj-lt"/>
              </a:rPr>
              <a:t>.</a:t>
            </a:r>
          </a:p>
          <a:p>
            <a:pPr>
              <a:spcAft>
                <a:spcPts val="1200"/>
              </a:spcAft>
              <a:buSzPts val="2000"/>
              <a:buFont typeface="Wingdings" pitchFamily="2" charset="2"/>
              <a:buChar char="§"/>
            </a:pPr>
            <a:r>
              <a:rPr lang="en-US" altLang="en-US" sz="1600" b="1" dirty="0">
                <a:solidFill>
                  <a:srgbClr val="FF0000"/>
                </a:solidFill>
                <a:latin typeface="+mj-lt"/>
              </a:rPr>
              <a:t>Number codes</a:t>
            </a:r>
            <a:r>
              <a:rPr lang="en-US" altLang="en-US" sz="1600" dirty="0">
                <a:solidFill>
                  <a:srgbClr val="000000"/>
                </a:solidFill>
                <a:latin typeface="+mj-lt"/>
              </a:rPr>
              <a:t>: </a:t>
            </a:r>
            <a:r>
              <a:rPr lang="en-US" altLang="en-US" sz="1600" u="sng" dirty="0">
                <a:solidFill>
                  <a:srgbClr val="000000"/>
                </a:solidFill>
                <a:latin typeface="+mj-lt"/>
              </a:rPr>
              <a:t>Sequential</a:t>
            </a:r>
            <a:r>
              <a:rPr lang="en-US" altLang="en-US" sz="1600" dirty="0">
                <a:solidFill>
                  <a:srgbClr val="000000"/>
                </a:solidFill>
                <a:latin typeface="+mj-lt"/>
              </a:rPr>
              <a:t> (each new class will be given the next unused number – adding new classes is easy), </a:t>
            </a:r>
            <a:r>
              <a:rPr lang="en-US" altLang="en-US" sz="1600" u="sng" dirty="0">
                <a:solidFill>
                  <a:srgbClr val="000000"/>
                </a:solidFill>
                <a:latin typeface="+mj-lt"/>
              </a:rPr>
              <a:t>Random</a:t>
            </a:r>
            <a:r>
              <a:rPr lang="en-US" altLang="en-US" sz="1600" dirty="0">
                <a:solidFill>
                  <a:srgbClr val="000000"/>
                </a:solidFill>
                <a:latin typeface="+mj-lt"/>
              </a:rPr>
              <a:t> (hiding patient information), </a:t>
            </a:r>
            <a:r>
              <a:rPr lang="en-US" altLang="en-US" sz="1600" u="sng" dirty="0">
                <a:solidFill>
                  <a:srgbClr val="000000"/>
                </a:solidFill>
                <a:latin typeface="+mj-lt"/>
              </a:rPr>
              <a:t>Reserved Series</a:t>
            </a:r>
            <a:r>
              <a:rPr lang="en-US" altLang="en-US" sz="1600" dirty="0">
                <a:solidFill>
                  <a:srgbClr val="000000"/>
                </a:solidFill>
                <a:latin typeface="+mj-lt"/>
              </a:rPr>
              <a:t> (for sets of classes when no expansion of the set of classes is expected)</a:t>
            </a:r>
          </a:p>
          <a:p>
            <a:pPr>
              <a:spcAft>
                <a:spcPts val="1200"/>
              </a:spcAft>
              <a:buSzPts val="2000"/>
              <a:buFont typeface="Wingdings" pitchFamily="2" charset="2"/>
              <a:buChar char="§"/>
            </a:pPr>
            <a:r>
              <a:rPr lang="en-US" altLang="en-US" sz="1600" b="1" dirty="0">
                <a:solidFill>
                  <a:srgbClr val="FF0000"/>
                </a:solidFill>
                <a:latin typeface="+mj-lt"/>
              </a:rPr>
              <a:t>Mnemonic codes</a:t>
            </a:r>
            <a:r>
              <a:rPr lang="en-US" altLang="en-US" sz="1600" dirty="0">
                <a:solidFill>
                  <a:srgbClr val="000000"/>
                </a:solidFill>
                <a:latin typeface="+mj-lt"/>
              </a:rPr>
              <a:t>: formed from one or more characters of its related class rubric which </a:t>
            </a:r>
            <a:r>
              <a:rPr lang="en-US" altLang="en-US" sz="1600" u="sng" dirty="0">
                <a:solidFill>
                  <a:srgbClr val="000000"/>
                </a:solidFill>
                <a:latin typeface="+mj-lt"/>
              </a:rPr>
              <a:t>helps memorizing them</a:t>
            </a:r>
            <a:r>
              <a:rPr lang="en-US" altLang="en-US" sz="1600" dirty="0">
                <a:solidFill>
                  <a:srgbClr val="000000"/>
                </a:solidFill>
                <a:latin typeface="+mj-lt"/>
              </a:rPr>
              <a:t>. This coding is good for </a:t>
            </a:r>
            <a:r>
              <a:rPr lang="en-US" altLang="en-US" sz="1600" u="sng" dirty="0">
                <a:solidFill>
                  <a:srgbClr val="000000"/>
                </a:solidFill>
                <a:latin typeface="+mj-lt"/>
              </a:rPr>
              <a:t>limited lists</a:t>
            </a:r>
            <a:r>
              <a:rPr lang="en-US" altLang="en-US" sz="1600" dirty="0">
                <a:solidFill>
                  <a:srgbClr val="000000"/>
                </a:solidFill>
                <a:latin typeface="+mj-lt"/>
              </a:rPr>
              <a:t> of classes. (ENT, …)</a:t>
            </a:r>
          </a:p>
          <a:p>
            <a:pPr>
              <a:spcAft>
                <a:spcPts val="1200"/>
              </a:spcAft>
              <a:buSzPts val="2000"/>
              <a:buFont typeface="Wingdings" pitchFamily="2" charset="2"/>
              <a:buChar char="§"/>
            </a:pPr>
            <a:r>
              <a:rPr lang="en-US" altLang="en-US" sz="1600" b="1" dirty="0">
                <a:solidFill>
                  <a:srgbClr val="FF0000"/>
                </a:solidFill>
                <a:latin typeface="+mj-lt"/>
              </a:rPr>
              <a:t>Hierarchical codes</a:t>
            </a:r>
            <a:r>
              <a:rPr lang="en-US" altLang="en-US" sz="1600" dirty="0">
                <a:solidFill>
                  <a:srgbClr val="000000"/>
                </a:solidFill>
                <a:latin typeface="+mj-lt"/>
              </a:rPr>
              <a:t>: are formed by extending an existing code with one or more </a:t>
            </a:r>
            <a:r>
              <a:rPr lang="en-US" altLang="en-US" sz="1600" u="sng" dirty="0">
                <a:solidFill>
                  <a:srgbClr val="000000"/>
                </a:solidFill>
                <a:latin typeface="+mj-lt"/>
              </a:rPr>
              <a:t>additional characters for each additional level of detail</a:t>
            </a:r>
            <a:r>
              <a:rPr lang="en-US" altLang="en-US" sz="1600" dirty="0">
                <a:solidFill>
                  <a:srgbClr val="000000"/>
                </a:solidFill>
                <a:latin typeface="+mj-lt"/>
              </a:rPr>
              <a:t>. </a:t>
            </a:r>
            <a:r>
              <a:rPr lang="en-US" altLang="en-US" sz="1600" dirty="0">
                <a:solidFill>
                  <a:srgbClr val="FF0000"/>
                </a:solidFill>
                <a:latin typeface="+mj-lt"/>
              </a:rPr>
              <a:t>ICD9</a:t>
            </a:r>
            <a:r>
              <a:rPr lang="en-US" altLang="en-US" sz="1600" dirty="0">
                <a:solidFill>
                  <a:srgbClr val="000000"/>
                </a:solidFill>
                <a:latin typeface="+mj-lt"/>
              </a:rPr>
              <a:t> uses hierarchical coding system.</a:t>
            </a:r>
          </a:p>
          <a:p>
            <a:pPr>
              <a:spcAft>
                <a:spcPts val="1200"/>
              </a:spcAft>
              <a:buSzPts val="2000"/>
              <a:buFont typeface="Wingdings" pitchFamily="2" charset="2"/>
              <a:buChar char="§"/>
            </a:pPr>
            <a:endParaRPr lang="en-US" altLang="en-US" sz="1600" dirty="0">
              <a:solidFill>
                <a:srgbClr val="000000"/>
              </a:solidFill>
              <a:latin typeface="+mj-lt"/>
            </a:endParaRPr>
          </a:p>
          <a:p>
            <a:pPr>
              <a:spcAft>
                <a:spcPts val="1200"/>
              </a:spcAft>
              <a:buSzPts val="2000"/>
              <a:buFont typeface="Wingdings" pitchFamily="2" charset="2"/>
              <a:buChar char="§"/>
            </a:pPr>
            <a:endParaRPr lang="en-US" altLang="en-US" sz="1600" dirty="0">
              <a:solidFill>
                <a:srgbClr val="000000"/>
              </a:solidFill>
              <a:latin typeface="+mj-lt"/>
            </a:endParaRPr>
          </a:p>
          <a:p>
            <a:pPr>
              <a:spcAft>
                <a:spcPts val="1200"/>
              </a:spcAft>
              <a:buSzPts val="2000"/>
              <a:buFont typeface="Wingdings" pitchFamily="2" charset="2"/>
              <a:buChar char="§"/>
            </a:pPr>
            <a:endParaRPr lang="en-US" altLang="en-US" sz="1600" dirty="0">
              <a:solidFill>
                <a:srgbClr val="000000"/>
              </a:solidFill>
              <a:latin typeface="+mj-lt"/>
            </a:endParaRPr>
          </a:p>
        </p:txBody>
      </p:sp>
      <p:sp>
        <p:nvSpPr>
          <p:cNvPr id="2662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Methods and Challenges </a:t>
            </a:r>
            <a:r>
              <a:rPr lang="en-US" altLang="en-US" sz="1400" b="0" dirty="0"/>
              <a:t>(cont.)</a:t>
            </a:r>
            <a:endParaRPr lang="en-US" altLang="en-US" sz="1600" b="1" i="1" dirty="0" smtClean="0"/>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24</a:t>
            </a:fld>
            <a:endParaRPr lang="en-US" dirty="0"/>
          </a:p>
        </p:txBody>
      </p:sp>
    </p:spTree>
    <p:custDataLst>
      <p:tags r:id="rId1"/>
    </p:custDataLst>
    <p:extLst>
      <p:ext uri="{BB962C8B-B14F-4D97-AF65-F5344CB8AC3E}">
        <p14:creationId xmlns:p14="http://schemas.microsoft.com/office/powerpoint/2010/main" val="18239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Methods and Challenges </a:t>
            </a:r>
            <a:r>
              <a:rPr lang="en-US" altLang="en-US" sz="1400" b="0" dirty="0"/>
              <a:t>(cont.)</a:t>
            </a:r>
            <a:endParaRPr lang="en-US" altLang="en-US" sz="1600" b="1" i="1" dirty="0" smtClean="0"/>
          </a:p>
        </p:txBody>
      </p:sp>
      <p:sp>
        <p:nvSpPr>
          <p:cNvPr id="27651" name="Rectangle 3"/>
          <p:cNvSpPr txBox="1">
            <a:spLocks noChangeArrowheads="1"/>
          </p:cNvSpPr>
          <p:nvPr/>
        </p:nvSpPr>
        <p:spPr bwMode="auto">
          <a:xfrm>
            <a:off x="304800" y="1125538"/>
            <a:ext cx="8458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b="1">
                <a:solidFill>
                  <a:srgbClr val="FF0000"/>
                </a:solidFill>
                <a:latin typeface="+mj-lt"/>
              </a:rPr>
              <a:t>Juxtaposition codes</a:t>
            </a:r>
            <a:r>
              <a:rPr lang="en-US" altLang="en-US" sz="1600">
                <a:solidFill>
                  <a:srgbClr val="000000"/>
                </a:solidFill>
                <a:latin typeface="+mj-lt"/>
              </a:rPr>
              <a:t>: are </a:t>
            </a:r>
            <a:r>
              <a:rPr lang="en-US" altLang="en-US" sz="1600" u="sng">
                <a:solidFill>
                  <a:srgbClr val="000000"/>
                </a:solidFill>
                <a:latin typeface="+mj-lt"/>
              </a:rPr>
              <a:t>composite codes consisting of segments</a:t>
            </a:r>
            <a:r>
              <a:rPr lang="en-US" altLang="en-US" sz="1600">
                <a:solidFill>
                  <a:srgbClr val="000000"/>
                </a:solidFill>
                <a:latin typeface="+mj-lt"/>
              </a:rPr>
              <a:t>. Each segment provides a characteristic of the associated class. </a:t>
            </a:r>
            <a:r>
              <a:rPr lang="en-US" altLang="en-US" sz="1600">
                <a:solidFill>
                  <a:srgbClr val="FF0000"/>
                </a:solidFill>
                <a:latin typeface="+mj-lt"/>
              </a:rPr>
              <a:t>ICPC</a:t>
            </a:r>
            <a:r>
              <a:rPr lang="en-US" altLang="en-US" sz="1600">
                <a:solidFill>
                  <a:srgbClr val="000000"/>
                </a:solidFill>
                <a:latin typeface="+mj-lt"/>
              </a:rPr>
              <a:t> uses juxtaposition coding system.</a:t>
            </a:r>
          </a:p>
          <a:p>
            <a:pPr>
              <a:spcAft>
                <a:spcPts val="1200"/>
              </a:spcAft>
              <a:buSzPts val="2000"/>
              <a:buFont typeface="Wingdings" pitchFamily="2" charset="2"/>
              <a:buChar char="§"/>
            </a:pPr>
            <a:r>
              <a:rPr lang="en-US" altLang="en-US" sz="1600" b="1">
                <a:solidFill>
                  <a:srgbClr val="FF0000"/>
                </a:solidFill>
                <a:latin typeface="+mj-lt"/>
              </a:rPr>
              <a:t>Combination codes</a:t>
            </a:r>
            <a:r>
              <a:rPr lang="en-US" altLang="en-US" sz="1600">
                <a:solidFill>
                  <a:srgbClr val="000000"/>
                </a:solidFill>
                <a:latin typeface="+mj-lt"/>
              </a:rPr>
              <a:t>: is based on </a:t>
            </a:r>
            <a:r>
              <a:rPr lang="en-US" altLang="en-US" sz="1600" u="sng">
                <a:solidFill>
                  <a:srgbClr val="000000"/>
                </a:solidFill>
                <a:latin typeface="+mj-lt"/>
              </a:rPr>
              <a:t>ordering principles</a:t>
            </a:r>
            <a:r>
              <a:rPr lang="en-US" altLang="en-US" sz="1600">
                <a:solidFill>
                  <a:srgbClr val="000000"/>
                </a:solidFill>
                <a:latin typeface="+mj-lt"/>
              </a:rPr>
              <a:t> (20 actions, 10 equipments, 5 aims and 100 anatomical site = almost 100,000 classes). By using a six-digit combination code (four segments) for each principle a coding clerk has to distinguish only a limited number (135) codes.</a:t>
            </a:r>
          </a:p>
          <a:p>
            <a:pPr>
              <a:spcAft>
                <a:spcPts val="1200"/>
              </a:spcAft>
              <a:buSzPts val="2000"/>
              <a:buFont typeface="Wingdings" pitchFamily="2" charset="2"/>
              <a:buChar char="§"/>
            </a:pPr>
            <a:r>
              <a:rPr lang="en-US" altLang="en-US" sz="1600" b="1">
                <a:solidFill>
                  <a:srgbClr val="FF0000"/>
                </a:solidFill>
                <a:latin typeface="+mj-lt"/>
              </a:rPr>
              <a:t>Value addition codes</a:t>
            </a:r>
            <a:r>
              <a:rPr lang="en-US" altLang="en-US" sz="1600">
                <a:solidFill>
                  <a:srgbClr val="000000"/>
                </a:solidFill>
                <a:latin typeface="+mj-lt"/>
              </a:rPr>
              <a:t>: only </a:t>
            </a:r>
            <a:r>
              <a:rPr lang="en-US" altLang="en-US" sz="1600" u="sng">
                <a:solidFill>
                  <a:srgbClr val="000000"/>
                </a:solidFill>
                <a:latin typeface="+mj-lt"/>
              </a:rPr>
              <a:t>powers of 2</a:t>
            </a:r>
            <a:r>
              <a:rPr lang="en-US" altLang="en-US" sz="1600">
                <a:solidFill>
                  <a:srgbClr val="000000"/>
                </a:solidFill>
                <a:latin typeface="+mj-lt"/>
              </a:rPr>
              <a:t> are used as a representation of a data item or class. Example: </a:t>
            </a:r>
            <a:br>
              <a:rPr lang="en-US" altLang="en-US" sz="1600">
                <a:solidFill>
                  <a:srgbClr val="000000"/>
                </a:solidFill>
                <a:latin typeface="+mj-lt"/>
              </a:rPr>
            </a:br>
            <a:r>
              <a:rPr lang="en-US" altLang="en-US" sz="1600">
                <a:solidFill>
                  <a:srgbClr val="000000"/>
                </a:solidFill>
                <a:latin typeface="+mj-lt"/>
              </a:rPr>
              <a:t/>
            </a:r>
            <a:br>
              <a:rPr lang="en-US" altLang="en-US" sz="1600">
                <a:solidFill>
                  <a:srgbClr val="000000"/>
                </a:solidFill>
                <a:latin typeface="+mj-lt"/>
              </a:rPr>
            </a:br>
            <a:r>
              <a:rPr lang="en-US" altLang="en-US" sz="1600">
                <a:solidFill>
                  <a:srgbClr val="000000"/>
                </a:solidFill>
                <a:latin typeface="+mj-lt"/>
              </a:rPr>
              <a:t>2</a:t>
            </a:r>
            <a:r>
              <a:rPr lang="en-US" altLang="en-US" sz="1600" baseline="30000">
                <a:solidFill>
                  <a:srgbClr val="000000"/>
                </a:solidFill>
                <a:latin typeface="+mj-lt"/>
              </a:rPr>
              <a:t>0</a:t>
            </a:r>
            <a:r>
              <a:rPr lang="en-US" altLang="en-US" sz="1600">
                <a:solidFill>
                  <a:srgbClr val="000000"/>
                </a:solidFill>
                <a:latin typeface="+mj-lt"/>
              </a:rPr>
              <a:t> = 1 for smoker/ 0 nonsmoker</a:t>
            </a:r>
            <a:br>
              <a:rPr lang="en-US" altLang="en-US" sz="1600">
                <a:solidFill>
                  <a:srgbClr val="000000"/>
                </a:solidFill>
                <a:latin typeface="+mj-lt"/>
              </a:rPr>
            </a:br>
            <a:r>
              <a:rPr lang="en-US" altLang="en-US" sz="1600">
                <a:solidFill>
                  <a:srgbClr val="000000"/>
                </a:solidFill>
                <a:latin typeface="+mj-lt"/>
              </a:rPr>
              <a:t>2</a:t>
            </a:r>
            <a:r>
              <a:rPr lang="en-US" altLang="en-US" sz="1600" baseline="30000">
                <a:solidFill>
                  <a:srgbClr val="000000"/>
                </a:solidFill>
                <a:latin typeface="+mj-lt"/>
              </a:rPr>
              <a:t>1</a:t>
            </a:r>
            <a:r>
              <a:rPr lang="en-US" altLang="en-US" sz="1600">
                <a:solidFill>
                  <a:srgbClr val="000000"/>
                </a:solidFill>
                <a:latin typeface="+mj-lt"/>
              </a:rPr>
              <a:t> = 2 for overweight / 0 for no overweight</a:t>
            </a:r>
            <a:br>
              <a:rPr lang="en-US" altLang="en-US" sz="1600">
                <a:solidFill>
                  <a:srgbClr val="000000"/>
                </a:solidFill>
                <a:latin typeface="+mj-lt"/>
              </a:rPr>
            </a:br>
            <a:r>
              <a:rPr lang="en-US" altLang="en-US" sz="1600">
                <a:solidFill>
                  <a:srgbClr val="000000"/>
                </a:solidFill>
                <a:latin typeface="+mj-lt"/>
              </a:rPr>
              <a:t>2</a:t>
            </a:r>
            <a:r>
              <a:rPr lang="en-US" altLang="en-US" sz="1600" baseline="30000">
                <a:solidFill>
                  <a:srgbClr val="000000"/>
                </a:solidFill>
                <a:latin typeface="+mj-lt"/>
              </a:rPr>
              <a:t>2</a:t>
            </a:r>
            <a:r>
              <a:rPr lang="en-US" altLang="en-US" sz="1600">
                <a:solidFill>
                  <a:srgbClr val="000000"/>
                </a:solidFill>
                <a:latin typeface="+mj-lt"/>
              </a:rPr>
              <a:t> = 4 for high blood pressure / 0 for no blood pressure </a:t>
            </a:r>
            <a:br>
              <a:rPr lang="en-US" altLang="en-US" sz="1600">
                <a:solidFill>
                  <a:srgbClr val="000000"/>
                </a:solidFill>
                <a:latin typeface="+mj-lt"/>
              </a:rPr>
            </a:br>
            <a:r>
              <a:rPr lang="en-US" altLang="en-US" sz="1600">
                <a:solidFill>
                  <a:srgbClr val="000000"/>
                </a:solidFill>
                <a:latin typeface="+mj-lt"/>
              </a:rPr>
              <a:t/>
            </a:r>
            <a:br>
              <a:rPr lang="en-US" altLang="en-US" sz="1600">
                <a:solidFill>
                  <a:srgbClr val="000000"/>
                </a:solidFill>
                <a:latin typeface="+mj-lt"/>
              </a:rPr>
            </a:br>
            <a:r>
              <a:rPr lang="en-US" altLang="en-US" sz="1600">
                <a:solidFill>
                  <a:srgbClr val="000000"/>
                </a:solidFill>
                <a:latin typeface="+mj-lt"/>
              </a:rPr>
              <a:t>number 7 represents 1+2+4 </a:t>
            </a:r>
            <a:r>
              <a:rPr lang="en-US" altLang="en-US" sz="1600">
                <a:solidFill>
                  <a:srgbClr val="000000"/>
                </a:solidFill>
                <a:latin typeface="+mj-lt"/>
                <a:sym typeface="Wingdings" pitchFamily="2" charset="2"/>
              </a:rPr>
              <a:t></a:t>
            </a:r>
            <a:r>
              <a:rPr lang="en-US" altLang="en-US" sz="1600">
                <a:solidFill>
                  <a:srgbClr val="000000"/>
                </a:solidFill>
                <a:latin typeface="+mj-lt"/>
              </a:rPr>
              <a:t> smoker/overweight/high blood pressure and number 5 represents 1+0+4 </a:t>
            </a:r>
            <a:r>
              <a:rPr lang="en-US" altLang="en-US" sz="1600">
                <a:solidFill>
                  <a:srgbClr val="000000"/>
                </a:solidFill>
                <a:latin typeface="+mj-lt"/>
                <a:sym typeface="Wingdings" pitchFamily="2" charset="2"/>
              </a:rPr>
              <a:t></a:t>
            </a:r>
            <a:r>
              <a:rPr lang="en-US" altLang="en-US" sz="1600">
                <a:solidFill>
                  <a:srgbClr val="000000"/>
                </a:solidFill>
                <a:latin typeface="+mj-lt"/>
              </a:rPr>
              <a:t> smoker/no overweight/high blood pressure</a:t>
            </a:r>
            <a:endParaRPr lang="en-US" altLang="en-US" sz="1400">
              <a:solidFill>
                <a:srgbClr val="000000"/>
              </a:solidFill>
              <a:latin typeface="+mj-lt"/>
            </a:endParaRPr>
          </a:p>
          <a:p>
            <a:pPr>
              <a:spcAft>
                <a:spcPts val="1200"/>
              </a:spcAft>
              <a:buSzPts val="2000"/>
              <a:buFont typeface="Wingdings" pitchFamily="2" charset="2"/>
              <a:buChar char="§"/>
            </a:pPr>
            <a:endParaRPr lang="en-US" altLang="en-US" sz="1600">
              <a:solidFill>
                <a:srgbClr val="000000"/>
              </a:solidFill>
              <a:latin typeface="+mj-lt"/>
            </a:endParaRPr>
          </a:p>
          <a:p>
            <a:pPr>
              <a:spcAft>
                <a:spcPts val="1200"/>
              </a:spcAft>
              <a:buSzPts val="2000"/>
              <a:buFont typeface="Wingdings" pitchFamily="2" charset="2"/>
              <a:buChar char="§"/>
            </a:pPr>
            <a:endParaRPr lang="en-US" altLang="en-US" sz="1600">
              <a:solidFill>
                <a:srgbClr val="000000"/>
              </a:solidFill>
              <a:latin typeface="+mj-lt"/>
            </a:endParaRP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25</a:t>
            </a:fld>
            <a:endParaRPr lang="en-US" dirty="0"/>
          </a:p>
        </p:txBody>
      </p:sp>
    </p:spTree>
    <p:custDataLst>
      <p:tags r:id="rId1"/>
    </p:custDataLst>
    <p:extLst>
      <p:ext uri="{BB962C8B-B14F-4D97-AF65-F5344CB8AC3E}">
        <p14:creationId xmlns:p14="http://schemas.microsoft.com/office/powerpoint/2010/main" val="408141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Methods and Challenges </a:t>
            </a:r>
            <a:r>
              <a:rPr lang="en-US" altLang="en-US" sz="1400" b="0" dirty="0"/>
              <a:t>(cont.)</a:t>
            </a:r>
            <a:endParaRPr lang="en-US" altLang="en-US" sz="1600" b="1" i="1" dirty="0" smtClean="0"/>
          </a:p>
        </p:txBody>
      </p:sp>
      <p:sp>
        <p:nvSpPr>
          <p:cNvPr id="28675" name="Rectangle 3"/>
          <p:cNvSpPr txBox="1">
            <a:spLocks noChangeArrowheads="1"/>
          </p:cNvSpPr>
          <p:nvPr/>
        </p:nvSpPr>
        <p:spPr bwMode="auto">
          <a:xfrm>
            <a:off x="304800" y="1125538"/>
            <a:ext cx="5181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2000" b="1">
                <a:solidFill>
                  <a:srgbClr val="000000"/>
                </a:solidFill>
                <a:latin typeface="+mj-lt"/>
              </a:rPr>
              <a:t>Taxonomy </a:t>
            </a:r>
          </a:p>
          <a:p>
            <a:pPr>
              <a:spcAft>
                <a:spcPts val="1200"/>
              </a:spcAft>
              <a:buSzPts val="2000"/>
              <a:buFont typeface="Wingdings" pitchFamily="2" charset="2"/>
              <a:buChar char="§"/>
            </a:pPr>
            <a:r>
              <a:rPr lang="en-US" altLang="en-US" sz="1600">
                <a:solidFill>
                  <a:srgbClr val="000000"/>
                </a:solidFill>
                <a:latin typeface="+mj-lt"/>
              </a:rPr>
              <a:t>Taxonomy is the </a:t>
            </a:r>
            <a:r>
              <a:rPr lang="en-US" altLang="en-US" sz="1600">
                <a:solidFill>
                  <a:srgbClr val="FF0000"/>
                </a:solidFill>
                <a:latin typeface="+mj-lt"/>
              </a:rPr>
              <a:t>theoretical study of classification</a:t>
            </a:r>
            <a:r>
              <a:rPr lang="en-US" altLang="en-US" sz="1600">
                <a:solidFill>
                  <a:srgbClr val="000000"/>
                </a:solidFill>
                <a:latin typeface="+mj-lt"/>
              </a:rPr>
              <a:t> including its basic principles, procedures and rules (</a:t>
            </a:r>
            <a:r>
              <a:rPr lang="en-US" altLang="en-US" sz="1600" u="sng">
                <a:solidFill>
                  <a:srgbClr val="000000"/>
                </a:solidFill>
                <a:latin typeface="+mj-lt"/>
              </a:rPr>
              <a:t>science of classification</a:t>
            </a:r>
            <a:r>
              <a:rPr lang="en-US" altLang="en-US" sz="1600">
                <a:solidFill>
                  <a:srgbClr val="000000"/>
                </a:solidFill>
                <a:latin typeface="+mj-lt"/>
              </a:rPr>
              <a:t>).</a:t>
            </a:r>
          </a:p>
          <a:p>
            <a:pPr>
              <a:spcAft>
                <a:spcPts val="1200"/>
              </a:spcAft>
              <a:buSzPts val="2000"/>
              <a:buFont typeface="Wingdings" pitchFamily="2" charset="2"/>
              <a:buChar char="§"/>
            </a:pPr>
            <a:r>
              <a:rPr lang="en-US" altLang="en-US" sz="1600">
                <a:solidFill>
                  <a:srgbClr val="000000"/>
                </a:solidFill>
                <a:latin typeface="+mj-lt"/>
              </a:rPr>
              <a:t>All objects in a group have some features in common that is they fall within the </a:t>
            </a:r>
            <a:r>
              <a:rPr lang="en-US" altLang="en-US" sz="1600">
                <a:solidFill>
                  <a:srgbClr val="FF0000"/>
                </a:solidFill>
                <a:latin typeface="+mj-lt"/>
              </a:rPr>
              <a:t>boundaries of a group</a:t>
            </a:r>
            <a:r>
              <a:rPr lang="en-US" altLang="en-US" sz="1600">
                <a:solidFill>
                  <a:srgbClr val="000000"/>
                </a:solidFill>
                <a:latin typeface="+mj-lt"/>
              </a:rPr>
              <a:t>. A group maybe further </a:t>
            </a:r>
            <a:r>
              <a:rPr lang="en-US" altLang="en-US" sz="1600">
                <a:solidFill>
                  <a:srgbClr val="FF0000"/>
                </a:solidFill>
                <a:latin typeface="+mj-lt"/>
              </a:rPr>
              <a:t>subdivided</a:t>
            </a:r>
            <a:r>
              <a:rPr lang="en-US" altLang="en-US" sz="1600">
                <a:solidFill>
                  <a:srgbClr val="000000"/>
                </a:solidFill>
                <a:latin typeface="+mj-lt"/>
              </a:rPr>
              <a:t> on the basis of another feature or character.</a:t>
            </a:r>
          </a:p>
          <a:p>
            <a:pPr>
              <a:spcAft>
                <a:spcPts val="1200"/>
              </a:spcAft>
              <a:buSzPts val="2000"/>
              <a:buFont typeface="Wingdings" pitchFamily="2" charset="2"/>
              <a:buChar char="§"/>
            </a:pPr>
            <a:r>
              <a:rPr lang="en-US" altLang="en-US" sz="1600">
                <a:solidFill>
                  <a:srgbClr val="000000"/>
                </a:solidFill>
                <a:latin typeface="+mj-lt"/>
              </a:rPr>
              <a:t>In </a:t>
            </a:r>
            <a:r>
              <a:rPr lang="en-US" altLang="en-US" sz="1600">
                <a:solidFill>
                  <a:srgbClr val="FF0000"/>
                </a:solidFill>
                <a:latin typeface="+mj-lt"/>
              </a:rPr>
              <a:t>ICD9</a:t>
            </a:r>
            <a:r>
              <a:rPr lang="en-US" altLang="en-US" sz="1600">
                <a:solidFill>
                  <a:srgbClr val="000000"/>
                </a:solidFill>
                <a:latin typeface="+mj-lt"/>
              </a:rPr>
              <a:t>, the classification and subdivision are </a:t>
            </a:r>
            <a:r>
              <a:rPr lang="en-US" altLang="en-US" sz="1600" u="sng">
                <a:solidFill>
                  <a:srgbClr val="000000"/>
                </a:solidFill>
                <a:latin typeface="+mj-lt"/>
              </a:rPr>
              <a:t>preformed by the grouping of diseases in organ systems or by etiology</a:t>
            </a:r>
            <a:r>
              <a:rPr lang="en-US" altLang="en-US" sz="1600">
                <a:solidFill>
                  <a:srgbClr val="000000"/>
                </a:solidFill>
                <a:latin typeface="+mj-lt"/>
              </a:rPr>
              <a:t>. </a:t>
            </a:r>
          </a:p>
          <a:p>
            <a:pPr>
              <a:spcAft>
                <a:spcPts val="1200"/>
              </a:spcAft>
              <a:buSzPts val="2000"/>
              <a:buFont typeface="Wingdings" pitchFamily="2" charset="2"/>
              <a:buChar char="§"/>
            </a:pPr>
            <a:r>
              <a:rPr lang="en-US" altLang="en-US" sz="1600">
                <a:solidFill>
                  <a:srgbClr val="000000"/>
                </a:solidFill>
                <a:latin typeface="+mj-lt"/>
              </a:rPr>
              <a:t>The different chapters (main disease categories or etiological categories) of ICD-9 are subdivided into groups, the groups are divided into three-digit classes and so on.</a:t>
            </a:r>
          </a:p>
          <a:p>
            <a:pPr>
              <a:spcAft>
                <a:spcPts val="1200"/>
              </a:spcAft>
              <a:buSzPts val="2000"/>
              <a:buFont typeface="Wingdings" pitchFamily="2" charset="2"/>
              <a:buChar char="§"/>
            </a:pPr>
            <a:endParaRPr lang="en-US" altLang="en-US" sz="1600">
              <a:solidFill>
                <a:srgbClr val="000000"/>
              </a:solidFill>
              <a:latin typeface="+mj-lt"/>
            </a:endParaRPr>
          </a:p>
          <a:p>
            <a:pPr>
              <a:spcAft>
                <a:spcPts val="1200"/>
              </a:spcAft>
              <a:buSzPts val="2000"/>
              <a:buFont typeface="Wingdings" pitchFamily="2" charset="2"/>
              <a:buChar char="§"/>
            </a:pPr>
            <a:endParaRPr lang="en-US" altLang="en-US" sz="1400">
              <a:solidFill>
                <a:srgbClr val="000000"/>
              </a:solidFill>
              <a:latin typeface="+mj-lt"/>
            </a:endParaRPr>
          </a:p>
          <a:p>
            <a:pPr>
              <a:spcAft>
                <a:spcPts val="1200"/>
              </a:spcAft>
              <a:buSzPts val="2000"/>
              <a:buFont typeface="Wingdings" pitchFamily="2" charset="2"/>
              <a:buChar char="§"/>
            </a:pPr>
            <a:endParaRPr lang="en-US" altLang="en-US" sz="1600">
              <a:solidFill>
                <a:srgbClr val="000000"/>
              </a:solidFill>
              <a:latin typeface="+mj-lt"/>
            </a:endParaRPr>
          </a:p>
          <a:p>
            <a:pPr>
              <a:spcAft>
                <a:spcPts val="1200"/>
              </a:spcAft>
              <a:buSzPts val="2000"/>
              <a:buFont typeface="Wingdings" pitchFamily="2" charset="2"/>
              <a:buChar char="§"/>
            </a:pPr>
            <a:endParaRPr lang="en-US" altLang="en-US" sz="1600">
              <a:solidFill>
                <a:srgbClr val="000000"/>
              </a:solidFill>
              <a:latin typeface="+mj-lt"/>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00"/>
            <a:ext cx="32004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649663"/>
            <a:ext cx="3200400"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26</a:t>
            </a:fld>
            <a:endParaRPr lang="en-US" dirty="0"/>
          </a:p>
        </p:txBody>
      </p:sp>
    </p:spTree>
    <p:custDataLst>
      <p:tags r:id="rId1"/>
    </p:custDataLst>
    <p:extLst>
      <p:ext uri="{BB962C8B-B14F-4D97-AF65-F5344CB8AC3E}">
        <p14:creationId xmlns:p14="http://schemas.microsoft.com/office/powerpoint/2010/main" val="68484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163" y="1490663"/>
            <a:ext cx="2962275"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Methods and Challenges </a:t>
            </a:r>
            <a:r>
              <a:rPr lang="en-US" altLang="en-US" sz="1400" b="0" dirty="0"/>
              <a:t>(cont.)</a:t>
            </a:r>
            <a:endParaRPr lang="en-US" altLang="en-US" sz="1600" b="1" i="1" dirty="0" smtClean="0"/>
          </a:p>
        </p:txBody>
      </p:sp>
      <p:sp>
        <p:nvSpPr>
          <p:cNvPr id="29700" name="Rectangle 3"/>
          <p:cNvSpPr txBox="1">
            <a:spLocks noChangeArrowheads="1"/>
          </p:cNvSpPr>
          <p:nvPr/>
        </p:nvSpPr>
        <p:spPr bwMode="auto">
          <a:xfrm>
            <a:off x="304800" y="1125538"/>
            <a:ext cx="5181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2000" b="1">
                <a:solidFill>
                  <a:srgbClr val="000000"/>
                </a:solidFill>
                <a:latin typeface="+mj-lt"/>
              </a:rPr>
              <a:t>Nosology</a:t>
            </a:r>
          </a:p>
          <a:p>
            <a:pPr>
              <a:spcAft>
                <a:spcPts val="1200"/>
              </a:spcAft>
              <a:buSzPts val="2000"/>
              <a:buFont typeface="Wingdings" pitchFamily="2" charset="2"/>
              <a:buChar char="§"/>
            </a:pPr>
            <a:r>
              <a:rPr lang="en-US" altLang="en-US" sz="1600">
                <a:solidFill>
                  <a:srgbClr val="000000"/>
                </a:solidFill>
                <a:latin typeface="+mj-lt"/>
              </a:rPr>
              <a:t>Nosology is usually defined as the </a:t>
            </a:r>
            <a:r>
              <a:rPr lang="en-US" altLang="en-US" sz="1600" u="sng">
                <a:solidFill>
                  <a:srgbClr val="000000"/>
                </a:solidFill>
                <a:latin typeface="+mj-lt"/>
              </a:rPr>
              <a:t>science of the classification of diseases</a:t>
            </a:r>
            <a:r>
              <a:rPr lang="en-US" altLang="en-US" sz="1600">
                <a:solidFill>
                  <a:srgbClr val="000000"/>
                </a:solidFill>
                <a:latin typeface="+mj-lt"/>
              </a:rPr>
              <a:t>. It usually involves syndromes, disorders, injuries and diseases (</a:t>
            </a:r>
            <a:r>
              <a:rPr lang="en-US" altLang="en-US" sz="1600">
                <a:solidFill>
                  <a:srgbClr val="FF0000"/>
                </a:solidFill>
                <a:latin typeface="+mj-lt"/>
              </a:rPr>
              <a:t>taxonomy of diagnostic terms</a:t>
            </a:r>
            <a:r>
              <a:rPr lang="en-US" altLang="en-US" sz="1600">
                <a:solidFill>
                  <a:srgbClr val="000000"/>
                </a:solidFill>
                <a:latin typeface="+mj-lt"/>
              </a:rPr>
              <a:t>). </a:t>
            </a:r>
          </a:p>
          <a:p>
            <a:pPr>
              <a:spcAft>
                <a:spcPts val="1200"/>
              </a:spcAft>
              <a:buSzPts val="2000"/>
              <a:buFont typeface="Wingdings" pitchFamily="2" charset="2"/>
              <a:buChar char="§"/>
            </a:pPr>
            <a:r>
              <a:rPr lang="en-US" altLang="en-US" sz="1600">
                <a:solidFill>
                  <a:srgbClr val="000000"/>
                </a:solidFill>
                <a:latin typeface="+mj-lt"/>
              </a:rPr>
              <a:t>Nosology </a:t>
            </a:r>
            <a:r>
              <a:rPr lang="en-US" altLang="en-US" sz="1600">
                <a:solidFill>
                  <a:srgbClr val="FF0000"/>
                </a:solidFill>
                <a:latin typeface="+mj-lt"/>
              </a:rPr>
              <a:t>explains the definition of the diseases</a:t>
            </a:r>
            <a:r>
              <a:rPr lang="en-US" altLang="en-US" sz="1600">
                <a:solidFill>
                  <a:srgbClr val="000000"/>
                </a:solidFill>
                <a:latin typeface="+mj-lt"/>
              </a:rPr>
              <a:t> (only essential characteristics of the diseases) but nosography explains the description of the diseases (includes accidental characteristics that are correlated with the essence of the disease).</a:t>
            </a:r>
          </a:p>
          <a:p>
            <a:pPr>
              <a:spcAft>
                <a:spcPts val="1200"/>
              </a:spcAft>
              <a:buSzPts val="2000"/>
              <a:buFont typeface="Wingdings" pitchFamily="2" charset="2"/>
              <a:buChar char="§"/>
            </a:pPr>
            <a:r>
              <a:rPr lang="en-US" altLang="en-US" sz="1600">
                <a:solidFill>
                  <a:srgbClr val="000000"/>
                </a:solidFill>
                <a:latin typeface="+mj-lt"/>
              </a:rPr>
              <a:t>There is a growing feeling that classifications such as </a:t>
            </a:r>
            <a:r>
              <a:rPr lang="en-US" altLang="en-US" sz="1600">
                <a:solidFill>
                  <a:srgbClr val="FF0000"/>
                </a:solidFill>
                <a:latin typeface="+mj-lt"/>
              </a:rPr>
              <a:t>ICD, SNOMED and DSM-IV</a:t>
            </a:r>
            <a:r>
              <a:rPr lang="en-US" altLang="en-US" sz="1600">
                <a:solidFill>
                  <a:srgbClr val="000000"/>
                </a:solidFill>
                <a:latin typeface="+mj-lt"/>
              </a:rPr>
              <a:t> (Diagnostic and Statistical Manual for Mental Disorders) do not justice to the way in which diagnostic terms are actually used in heath care and that a </a:t>
            </a:r>
            <a:r>
              <a:rPr lang="en-US" altLang="en-US" sz="1600" u="sng">
                <a:solidFill>
                  <a:srgbClr val="000000"/>
                </a:solidFill>
                <a:latin typeface="+mj-lt"/>
              </a:rPr>
              <a:t>new paradigm is needed</a:t>
            </a:r>
            <a:r>
              <a:rPr lang="en-US" altLang="en-US" sz="1600">
                <a:solidFill>
                  <a:srgbClr val="000000"/>
                </a:solidFill>
                <a:latin typeface="+mj-lt"/>
              </a:rPr>
              <a:t>.</a:t>
            </a:r>
          </a:p>
          <a:p>
            <a:pPr>
              <a:spcAft>
                <a:spcPts val="1200"/>
              </a:spcAft>
              <a:buSzPts val="2000"/>
              <a:buFont typeface="Wingdings" pitchFamily="2" charset="2"/>
              <a:buChar char="§"/>
            </a:pPr>
            <a:endParaRPr lang="en-US" altLang="en-US" sz="1600">
              <a:solidFill>
                <a:srgbClr val="000000"/>
              </a:solidFill>
              <a:latin typeface="+mj-lt"/>
            </a:endParaRPr>
          </a:p>
          <a:p>
            <a:pPr>
              <a:spcAft>
                <a:spcPts val="1200"/>
              </a:spcAft>
              <a:buSzPts val="2000"/>
              <a:buFont typeface="Wingdings" pitchFamily="2" charset="2"/>
              <a:buChar char="§"/>
            </a:pPr>
            <a:endParaRPr lang="en-US" altLang="en-US" sz="1400">
              <a:solidFill>
                <a:srgbClr val="000000"/>
              </a:solidFill>
              <a:latin typeface="+mj-lt"/>
            </a:endParaRPr>
          </a:p>
          <a:p>
            <a:pPr>
              <a:spcAft>
                <a:spcPts val="1200"/>
              </a:spcAft>
              <a:buSzPts val="2000"/>
              <a:buFont typeface="Wingdings" pitchFamily="2" charset="2"/>
              <a:buChar char="§"/>
            </a:pPr>
            <a:endParaRPr lang="en-US" altLang="en-US" sz="1600">
              <a:solidFill>
                <a:srgbClr val="000000"/>
              </a:solidFill>
              <a:latin typeface="+mj-lt"/>
            </a:endParaRPr>
          </a:p>
          <a:p>
            <a:pPr>
              <a:spcAft>
                <a:spcPts val="1200"/>
              </a:spcAft>
              <a:buSzPts val="2000"/>
              <a:buFont typeface="Wingdings" pitchFamily="2" charset="2"/>
              <a:buChar char="§"/>
            </a:pPr>
            <a:endParaRPr lang="en-US" altLang="en-US" sz="1600">
              <a:solidFill>
                <a:srgbClr val="000000"/>
              </a:solidFill>
              <a:latin typeface="+mj-lt"/>
            </a:endParaRP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27</a:t>
            </a:fld>
            <a:endParaRPr lang="en-US" dirty="0"/>
          </a:p>
        </p:txBody>
      </p:sp>
    </p:spTree>
    <p:custDataLst>
      <p:tags r:id="rId1"/>
    </p:custDataLst>
    <p:extLst>
      <p:ext uri="{BB962C8B-B14F-4D97-AF65-F5344CB8AC3E}">
        <p14:creationId xmlns:p14="http://schemas.microsoft.com/office/powerpoint/2010/main" val="73035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fade">
                                      <p:cBhvr>
                                        <p:cTn id="7" dur="500"/>
                                        <p:tgtEl>
                                          <p:spTgt spid="297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fade">
                                      <p:cBhvr>
                                        <p:cTn id="12" dur="500"/>
                                        <p:tgtEl>
                                          <p:spTgt spid="297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700">
                                            <p:txEl>
                                              <p:pRg st="2" end="2"/>
                                            </p:txEl>
                                          </p:spTgt>
                                        </p:tgtEl>
                                        <p:attrNameLst>
                                          <p:attrName>style.visibility</p:attrName>
                                        </p:attrNameLst>
                                      </p:cBhvr>
                                      <p:to>
                                        <p:strVal val="visible"/>
                                      </p:to>
                                    </p:set>
                                    <p:animEffect transition="in" filter="fade">
                                      <p:cBhvr>
                                        <p:cTn id="17" dur="500"/>
                                        <p:tgtEl>
                                          <p:spTgt spid="297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700">
                                            <p:txEl>
                                              <p:pRg st="3" end="3"/>
                                            </p:txEl>
                                          </p:spTgt>
                                        </p:tgtEl>
                                        <p:attrNameLst>
                                          <p:attrName>style.visibility</p:attrName>
                                        </p:attrNameLst>
                                      </p:cBhvr>
                                      <p:to>
                                        <p:strVal val="visible"/>
                                      </p:to>
                                    </p:set>
                                    <p:animEffect transition="in" filter="fade">
                                      <p:cBhvr>
                                        <p:cTn id="22" dur="500"/>
                                        <p:tgtEl>
                                          <p:spTgt spid="297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Methods and Challenges </a:t>
            </a:r>
            <a:r>
              <a:rPr lang="en-US" altLang="en-US" sz="1400" b="0" dirty="0"/>
              <a:t>(cont.)</a:t>
            </a:r>
            <a:endParaRPr lang="en-US" altLang="en-US" sz="1600" b="1" i="1" dirty="0" smtClean="0"/>
          </a:p>
        </p:txBody>
      </p:sp>
      <p:sp>
        <p:nvSpPr>
          <p:cNvPr id="30723" name="TextBox 5"/>
          <p:cNvSpPr txBox="1">
            <a:spLocks noChangeArrowheads="1"/>
          </p:cNvSpPr>
          <p:nvPr/>
        </p:nvSpPr>
        <p:spPr bwMode="auto">
          <a:xfrm>
            <a:off x="2143264" y="5410200"/>
            <a:ext cx="4698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i="1">
                <a:latin typeface="+mj-lt"/>
                <a:ea typeface="Verdana" pitchFamily="34" charset="0"/>
                <a:cs typeface="Verdana" pitchFamily="34" charset="0"/>
              </a:rPr>
              <a:t>At least four of the seven criteria must be fulfilled</a:t>
            </a:r>
          </a:p>
        </p:txBody>
      </p:sp>
      <p:graphicFrame>
        <p:nvGraphicFramePr>
          <p:cNvPr id="8" name="Table 7"/>
          <p:cNvGraphicFramePr>
            <a:graphicFrameLocks noGrp="1"/>
          </p:cNvGraphicFramePr>
          <p:nvPr>
            <p:extLst>
              <p:ext uri="{D42A27DB-BD31-4B8C-83A1-F6EECF244321}">
                <p14:modId xmlns:p14="http://schemas.microsoft.com/office/powerpoint/2010/main" val="2416394291"/>
              </p:ext>
            </p:extLst>
          </p:nvPr>
        </p:nvGraphicFramePr>
        <p:xfrm>
          <a:off x="1295400" y="2133600"/>
          <a:ext cx="6553200" cy="3048003"/>
        </p:xfrm>
        <a:graphic>
          <a:graphicData uri="http://schemas.openxmlformats.org/drawingml/2006/table">
            <a:tbl>
              <a:tblPr>
                <a:tableStyleId>{EB9631B5-78F2-41C9-869B-9F39066F8104}</a:tableStyleId>
              </a:tblPr>
              <a:tblGrid>
                <a:gridCol w="728133"/>
                <a:gridCol w="5825067"/>
              </a:tblGrid>
              <a:tr h="435429">
                <a:tc>
                  <a:txBody>
                    <a:bodyPr/>
                    <a:lstStyle/>
                    <a:p>
                      <a:r>
                        <a:rPr lang="en-US" sz="1800" dirty="0"/>
                        <a:t>1.</a:t>
                      </a:r>
                    </a:p>
                  </a:txBody>
                  <a:tcPr/>
                </a:tc>
                <a:tc>
                  <a:txBody>
                    <a:bodyPr/>
                    <a:lstStyle/>
                    <a:p>
                      <a:r>
                        <a:rPr lang="en-US" sz="1800"/>
                        <a:t>Morning stiffness</a:t>
                      </a:r>
                    </a:p>
                  </a:txBody>
                  <a:tcPr/>
                </a:tc>
              </a:tr>
              <a:tr h="435429">
                <a:tc>
                  <a:txBody>
                    <a:bodyPr/>
                    <a:lstStyle/>
                    <a:p>
                      <a:r>
                        <a:rPr lang="en-US" sz="1800"/>
                        <a:t>2.</a:t>
                      </a:r>
                    </a:p>
                  </a:txBody>
                  <a:tcPr/>
                </a:tc>
                <a:tc>
                  <a:txBody>
                    <a:bodyPr/>
                    <a:lstStyle/>
                    <a:p>
                      <a:r>
                        <a:rPr lang="en-US" sz="1800"/>
                        <a:t>Arthritis of three or more joint areas</a:t>
                      </a:r>
                    </a:p>
                  </a:txBody>
                  <a:tcPr/>
                </a:tc>
              </a:tr>
              <a:tr h="435429">
                <a:tc>
                  <a:txBody>
                    <a:bodyPr/>
                    <a:lstStyle/>
                    <a:p>
                      <a:r>
                        <a:rPr lang="en-US" sz="1800"/>
                        <a:t>3.</a:t>
                      </a:r>
                    </a:p>
                  </a:txBody>
                  <a:tcPr/>
                </a:tc>
                <a:tc>
                  <a:txBody>
                    <a:bodyPr/>
                    <a:lstStyle/>
                    <a:p>
                      <a:r>
                        <a:rPr lang="en-US" sz="1800"/>
                        <a:t>Arthritis of hand joints</a:t>
                      </a:r>
                    </a:p>
                  </a:txBody>
                  <a:tcPr/>
                </a:tc>
              </a:tr>
              <a:tr h="435429">
                <a:tc>
                  <a:txBody>
                    <a:bodyPr/>
                    <a:lstStyle/>
                    <a:p>
                      <a:r>
                        <a:rPr lang="en-US" sz="1800"/>
                        <a:t>4.</a:t>
                      </a:r>
                    </a:p>
                  </a:txBody>
                  <a:tcPr/>
                </a:tc>
                <a:tc>
                  <a:txBody>
                    <a:bodyPr/>
                    <a:lstStyle/>
                    <a:p>
                      <a:r>
                        <a:rPr lang="en-US" sz="1800"/>
                        <a:t>Symmetric arthritis</a:t>
                      </a:r>
                    </a:p>
                  </a:txBody>
                  <a:tcPr/>
                </a:tc>
              </a:tr>
              <a:tr h="435429">
                <a:tc>
                  <a:txBody>
                    <a:bodyPr/>
                    <a:lstStyle/>
                    <a:p>
                      <a:r>
                        <a:rPr lang="en-US" sz="1800"/>
                        <a:t>5. </a:t>
                      </a:r>
                    </a:p>
                  </a:txBody>
                  <a:tcPr/>
                </a:tc>
                <a:tc>
                  <a:txBody>
                    <a:bodyPr/>
                    <a:lstStyle/>
                    <a:p>
                      <a:r>
                        <a:rPr lang="en-US" sz="1800"/>
                        <a:t>Rheumatoid nodules</a:t>
                      </a:r>
                    </a:p>
                  </a:txBody>
                  <a:tcPr/>
                </a:tc>
              </a:tr>
              <a:tr h="435429">
                <a:tc>
                  <a:txBody>
                    <a:bodyPr/>
                    <a:lstStyle/>
                    <a:p>
                      <a:r>
                        <a:rPr lang="en-US" sz="1800"/>
                        <a:t>6. </a:t>
                      </a:r>
                    </a:p>
                  </a:txBody>
                  <a:tcPr/>
                </a:tc>
                <a:tc>
                  <a:txBody>
                    <a:bodyPr/>
                    <a:lstStyle/>
                    <a:p>
                      <a:r>
                        <a:rPr lang="en-US" sz="1800"/>
                        <a:t>Serum rheumatoid factor</a:t>
                      </a:r>
                    </a:p>
                  </a:txBody>
                  <a:tcPr/>
                </a:tc>
              </a:tr>
              <a:tr h="435429">
                <a:tc>
                  <a:txBody>
                    <a:bodyPr/>
                    <a:lstStyle/>
                    <a:p>
                      <a:r>
                        <a:rPr lang="en-US" sz="1800"/>
                        <a:t>7. </a:t>
                      </a:r>
                    </a:p>
                  </a:txBody>
                  <a:tcPr/>
                </a:tc>
                <a:tc>
                  <a:txBody>
                    <a:bodyPr/>
                    <a:lstStyle/>
                    <a:p>
                      <a:r>
                        <a:rPr lang="en-US" sz="1800" dirty="0"/>
                        <a:t>Typical radiographic changes</a:t>
                      </a:r>
                    </a:p>
                  </a:txBody>
                  <a:tcPr/>
                </a:tc>
              </a:tr>
            </a:tbl>
          </a:graphicData>
        </a:graphic>
      </p:graphicFrame>
      <p:sp>
        <p:nvSpPr>
          <p:cNvPr id="30741" name="TextBox 7"/>
          <p:cNvSpPr txBox="1">
            <a:spLocks noChangeArrowheads="1"/>
          </p:cNvSpPr>
          <p:nvPr/>
        </p:nvSpPr>
        <p:spPr bwMode="auto">
          <a:xfrm>
            <a:off x="1369133" y="1490663"/>
            <a:ext cx="63866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latin typeface="+mj-lt"/>
                <a:ea typeface="Verdana" pitchFamily="34" charset="0"/>
                <a:cs typeface="Verdana" pitchFamily="34" charset="0"/>
              </a:rPr>
              <a:t>ARA Criteria for the Classification of Rheumatoid Arthritis</a:t>
            </a:r>
            <a:endParaRPr lang="en-US" altLang="en-US" sz="1600" b="1" i="1">
              <a:latin typeface="+mj-lt"/>
              <a:ea typeface="Verdana" pitchFamily="34" charset="0"/>
              <a:cs typeface="Verdana" pitchFamily="34" charset="0"/>
            </a:endParaRP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28</a:t>
            </a:fld>
            <a:endParaRPr lang="en-US" dirty="0"/>
          </a:p>
        </p:txBody>
      </p:sp>
    </p:spTree>
    <p:custDataLst>
      <p:tags r:id="rId1"/>
    </p:custDataLst>
    <p:extLst>
      <p:ext uri="{BB962C8B-B14F-4D97-AF65-F5344CB8AC3E}">
        <p14:creationId xmlns:p14="http://schemas.microsoft.com/office/powerpoint/2010/main" val="4116311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a:t>
            </a:r>
            <a:r>
              <a:rPr lang="en-US" altLang="en-US" dirty="0" smtClean="0"/>
              <a:t>Challenges </a:t>
            </a:r>
            <a:r>
              <a:rPr lang="en-US" altLang="en-US" sz="1400" b="0" dirty="0"/>
              <a:t>(cont.)</a:t>
            </a:r>
            <a:endParaRPr lang="en-US" altLang="en-US" b="1" dirty="0" smtClean="0"/>
          </a:p>
        </p:txBody>
      </p:sp>
      <p:sp>
        <p:nvSpPr>
          <p:cNvPr id="32771" name="Rectangle 3"/>
          <p:cNvSpPr txBox="1">
            <a:spLocks noChangeArrowheads="1"/>
          </p:cNvSpPr>
          <p:nvPr/>
        </p:nvSpPr>
        <p:spPr bwMode="auto">
          <a:xfrm>
            <a:off x="304800" y="1189038"/>
            <a:ext cx="8534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a:solidFill>
                  <a:srgbClr val="FF0000"/>
                </a:solidFill>
                <a:latin typeface="+mj-lt"/>
              </a:rPr>
              <a:t>Classification problems </a:t>
            </a:r>
            <a:r>
              <a:rPr lang="en-US" altLang="en-US" sz="1600" u="sng">
                <a:solidFill>
                  <a:srgbClr val="000000"/>
                </a:solidFill>
                <a:latin typeface="+mj-lt"/>
              </a:rPr>
              <a:t>concern the ordering of concepts</a:t>
            </a:r>
            <a:r>
              <a:rPr lang="en-US" altLang="en-US" sz="1600">
                <a:solidFill>
                  <a:srgbClr val="000000"/>
                </a:solidFill>
                <a:latin typeface="+mj-lt"/>
              </a:rPr>
              <a:t> in a way that is logically sound, elegant and user friendly. </a:t>
            </a:r>
            <a:r>
              <a:rPr lang="en-US" altLang="en-US" sz="1600">
                <a:solidFill>
                  <a:srgbClr val="FF0000"/>
                </a:solidFill>
                <a:latin typeface="+mj-lt"/>
              </a:rPr>
              <a:t>Coding problems </a:t>
            </a:r>
            <a:r>
              <a:rPr lang="en-US" altLang="en-US" sz="1600">
                <a:solidFill>
                  <a:srgbClr val="000000"/>
                </a:solidFill>
                <a:latin typeface="+mj-lt"/>
              </a:rPr>
              <a:t>concern the technical support to enable coding clerks to </a:t>
            </a:r>
            <a:r>
              <a:rPr lang="en-US" altLang="en-US" sz="1600" u="sng">
                <a:solidFill>
                  <a:srgbClr val="000000"/>
                </a:solidFill>
                <a:latin typeface="+mj-lt"/>
              </a:rPr>
              <a:t>assign an individual case to the right class</a:t>
            </a:r>
            <a:r>
              <a:rPr lang="en-US" altLang="en-US" sz="1600">
                <a:solidFill>
                  <a:srgbClr val="000000"/>
                </a:solidFill>
                <a:latin typeface="+mj-lt"/>
              </a:rPr>
              <a:t>.</a:t>
            </a:r>
          </a:p>
          <a:p>
            <a:pPr>
              <a:spcAft>
                <a:spcPts val="1200"/>
              </a:spcAft>
              <a:buSzPts val="2000"/>
              <a:buFont typeface="Wingdings" pitchFamily="2" charset="2"/>
              <a:buChar char="§"/>
            </a:pPr>
            <a:r>
              <a:rPr lang="en-US" altLang="en-US" sz="1600" b="1">
                <a:solidFill>
                  <a:srgbClr val="000000"/>
                </a:solidFill>
                <a:latin typeface="+mj-lt"/>
              </a:rPr>
              <a:t>Classification Problems</a:t>
            </a:r>
          </a:p>
          <a:p>
            <a:pPr>
              <a:spcAft>
                <a:spcPts val="1200"/>
              </a:spcAft>
              <a:buSzPts val="2000"/>
            </a:pPr>
            <a:r>
              <a:rPr lang="en-US" altLang="en-US" sz="1600">
                <a:solidFill>
                  <a:srgbClr val="FF0000"/>
                </a:solidFill>
                <a:latin typeface="+mj-lt"/>
              </a:rPr>
              <a:t>	Not all combinations that can generated are sensible</a:t>
            </a:r>
            <a:r>
              <a:rPr lang="en-US" altLang="en-US" sz="1600">
                <a:solidFill>
                  <a:srgbClr val="000000"/>
                </a:solidFill>
                <a:latin typeface="+mj-lt"/>
              </a:rPr>
              <a:t>. For example a “transplantation to remove an abscess” is not sensible. Sometimes they are ambiguous. </a:t>
            </a:r>
          </a:p>
          <a:p>
            <a:pPr>
              <a:spcAft>
                <a:spcPts val="1200"/>
              </a:spcAft>
              <a:buSzPts val="2000"/>
            </a:pPr>
            <a:r>
              <a:rPr lang="en-US" altLang="en-US" sz="1600">
                <a:solidFill>
                  <a:srgbClr val="000000"/>
                </a:solidFill>
                <a:latin typeface="+mj-lt"/>
              </a:rPr>
              <a:t>	We </a:t>
            </a:r>
            <a:r>
              <a:rPr lang="en-US" altLang="en-US" sz="1600">
                <a:solidFill>
                  <a:srgbClr val="FF0000"/>
                </a:solidFill>
                <a:latin typeface="+mj-lt"/>
              </a:rPr>
              <a:t>cannot always apply each ordering principle to all diseases</a:t>
            </a:r>
            <a:r>
              <a:rPr lang="en-US" altLang="en-US" sz="1600">
                <a:solidFill>
                  <a:srgbClr val="000000"/>
                </a:solidFill>
                <a:latin typeface="+mj-lt"/>
              </a:rPr>
              <a:t>. For example using etiology as the ordering principle, we can classify “</a:t>
            </a:r>
            <a:r>
              <a:rPr lang="en-US" altLang="en-US" sz="1600" u="sng">
                <a:solidFill>
                  <a:srgbClr val="000000"/>
                </a:solidFill>
                <a:latin typeface="+mj-lt"/>
              </a:rPr>
              <a:t>viral pneumonia</a:t>
            </a:r>
            <a:r>
              <a:rPr lang="en-US" altLang="en-US" sz="1600">
                <a:solidFill>
                  <a:srgbClr val="000000"/>
                </a:solidFill>
                <a:latin typeface="+mj-lt"/>
              </a:rPr>
              <a:t>” as a viral disease, but we cannot classify “</a:t>
            </a:r>
            <a:r>
              <a:rPr lang="en-US" altLang="en-US" sz="1600" u="sng">
                <a:solidFill>
                  <a:srgbClr val="000000"/>
                </a:solidFill>
                <a:latin typeface="+mj-lt"/>
              </a:rPr>
              <a:t>pneumonia</a:t>
            </a:r>
            <a:r>
              <a:rPr lang="en-US" altLang="en-US" sz="1600">
                <a:solidFill>
                  <a:srgbClr val="000000"/>
                </a:solidFill>
                <a:latin typeface="+mj-lt"/>
              </a:rPr>
              <a:t>” with the same degree of certainty to any etiological class. Therefore pneumonia will be classified using an anatomical ordering principle such as pulmonary disease.</a:t>
            </a:r>
          </a:p>
          <a:p>
            <a:pPr>
              <a:spcAft>
                <a:spcPts val="1200"/>
              </a:spcAft>
              <a:buSzPts val="2000"/>
            </a:pPr>
            <a:r>
              <a:rPr lang="en-US" altLang="en-US" sz="1600">
                <a:solidFill>
                  <a:srgbClr val="000000"/>
                </a:solidFill>
                <a:latin typeface="+mj-lt"/>
              </a:rPr>
              <a:t>	The </a:t>
            </a:r>
            <a:r>
              <a:rPr lang="en-US" altLang="en-US" sz="1600">
                <a:solidFill>
                  <a:srgbClr val="FF0000"/>
                </a:solidFill>
                <a:latin typeface="+mj-lt"/>
              </a:rPr>
              <a:t>dynamic nature of classification </a:t>
            </a:r>
            <a:r>
              <a:rPr lang="en-US" altLang="en-US" sz="1600">
                <a:solidFill>
                  <a:srgbClr val="000000"/>
                </a:solidFill>
                <a:latin typeface="+mj-lt"/>
              </a:rPr>
              <a:t>explains the </a:t>
            </a:r>
            <a:r>
              <a:rPr lang="en-US" altLang="en-US" sz="1600" u="sng">
                <a:solidFill>
                  <a:srgbClr val="000000"/>
                </a:solidFill>
                <a:latin typeface="+mj-lt"/>
              </a:rPr>
              <a:t>continuous need for maintenance of classifications</a:t>
            </a:r>
            <a:r>
              <a:rPr lang="en-US" altLang="en-US" sz="1600">
                <a:solidFill>
                  <a:srgbClr val="000000"/>
                </a:solidFill>
                <a:latin typeface="+mj-lt"/>
              </a:rPr>
              <a:t> such as ICD and SNOMED. For example </a:t>
            </a:r>
            <a:r>
              <a:rPr lang="en-US" altLang="en-US" sz="1600" u="sng">
                <a:solidFill>
                  <a:srgbClr val="000000"/>
                </a:solidFill>
                <a:latin typeface="+mj-lt"/>
              </a:rPr>
              <a:t>AIDS</a:t>
            </a:r>
            <a:r>
              <a:rPr lang="en-US" altLang="en-US" sz="1600">
                <a:solidFill>
                  <a:srgbClr val="000000"/>
                </a:solidFill>
                <a:latin typeface="+mj-lt"/>
              </a:rPr>
              <a:t> was first only classified as immune disease but then after they found out it has a viral cause, they also classified it as a viral disease.</a:t>
            </a:r>
          </a:p>
          <a:p>
            <a:pPr>
              <a:spcAft>
                <a:spcPts val="1200"/>
              </a:spcAft>
              <a:buSzPts val="2000"/>
              <a:buFont typeface="Wingdings" pitchFamily="2" charset="2"/>
              <a:buChar char="§"/>
            </a:pPr>
            <a:endParaRPr lang="en-US" altLang="en-US" sz="1600">
              <a:solidFill>
                <a:srgbClr val="000000"/>
              </a:solidFill>
              <a:latin typeface="+mj-lt"/>
            </a:endParaRP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29</a:t>
            </a:fld>
            <a:endParaRPr lang="en-US" dirty="0"/>
          </a:p>
        </p:txBody>
      </p:sp>
    </p:spTree>
    <p:custDataLst>
      <p:tags r:id="rId1"/>
    </p:custDataLst>
    <p:extLst>
      <p:ext uri="{BB962C8B-B14F-4D97-AF65-F5344CB8AC3E}">
        <p14:creationId xmlns:p14="http://schemas.microsoft.com/office/powerpoint/2010/main" val="137329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500"/>
                                        <p:tgtEl>
                                          <p:spTgt spid="327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fade">
                                      <p:cBhvr>
                                        <p:cTn id="27"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4663" y="3517900"/>
            <a:ext cx="7772400" cy="546100"/>
          </a:xfrm>
        </p:spPr>
        <p:txBody>
          <a:bodyPr/>
          <a:lstStyle/>
          <a:p>
            <a:r>
              <a:rPr lang="en-US" dirty="0" smtClean="0"/>
              <a:t>Introduction</a:t>
            </a:r>
            <a:endParaRPr lang="en-US" sz="2400" dirty="0"/>
          </a:p>
        </p:txBody>
      </p:sp>
    </p:spTree>
    <p:extLst>
      <p:ext uri="{BB962C8B-B14F-4D97-AF65-F5344CB8AC3E}">
        <p14:creationId xmlns:p14="http://schemas.microsoft.com/office/powerpoint/2010/main" val="358542386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a:t>
            </a:r>
            <a:r>
              <a:rPr lang="en-US" altLang="en-US" dirty="0" smtClean="0"/>
              <a:t>Challenges </a:t>
            </a:r>
            <a:r>
              <a:rPr lang="en-US" altLang="en-US" sz="1400" b="0" dirty="0"/>
              <a:t>(cont.)</a:t>
            </a:r>
            <a:endParaRPr lang="en-US" altLang="en-US" sz="1600" b="1" i="1" dirty="0" smtClean="0"/>
          </a:p>
        </p:txBody>
      </p:sp>
      <p:sp>
        <p:nvSpPr>
          <p:cNvPr id="33795" name="Rectangle 3"/>
          <p:cNvSpPr txBox="1">
            <a:spLocks noChangeArrowheads="1"/>
          </p:cNvSpPr>
          <p:nvPr/>
        </p:nvSpPr>
        <p:spPr bwMode="auto">
          <a:xfrm>
            <a:off x="304800" y="1189038"/>
            <a:ext cx="4953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9300" indent="-29210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b="1">
                <a:solidFill>
                  <a:srgbClr val="000000"/>
                </a:solidFill>
                <a:latin typeface="+mj-lt"/>
              </a:rPr>
              <a:t>Coding Problems</a:t>
            </a:r>
          </a:p>
          <a:p>
            <a:pPr>
              <a:spcAft>
                <a:spcPts val="1200"/>
              </a:spcAft>
              <a:buSzPts val="2000"/>
            </a:pPr>
            <a:r>
              <a:rPr lang="en-US" altLang="en-US" sz="1600">
                <a:solidFill>
                  <a:srgbClr val="000000"/>
                </a:solidFill>
                <a:latin typeface="+mj-lt"/>
              </a:rPr>
              <a:t>	The basic problem is that the language used in the classification is rather </a:t>
            </a:r>
            <a:r>
              <a:rPr lang="en-US" altLang="en-US" sz="1600">
                <a:solidFill>
                  <a:srgbClr val="FF0000"/>
                </a:solidFill>
                <a:latin typeface="+mj-lt"/>
              </a:rPr>
              <a:t>different from the clinical language</a:t>
            </a:r>
            <a:r>
              <a:rPr lang="en-US" altLang="en-US" sz="1600">
                <a:solidFill>
                  <a:srgbClr val="000000"/>
                </a:solidFill>
                <a:latin typeface="+mj-lt"/>
              </a:rPr>
              <a:t> found in the patient record. </a:t>
            </a:r>
          </a:p>
          <a:p>
            <a:pPr>
              <a:spcAft>
                <a:spcPts val="1200"/>
              </a:spcAft>
              <a:buSzPts val="2000"/>
            </a:pPr>
            <a:r>
              <a:rPr lang="en-US" altLang="en-US" sz="1600">
                <a:solidFill>
                  <a:srgbClr val="000000"/>
                </a:solidFill>
                <a:latin typeface="+mj-lt"/>
              </a:rPr>
              <a:t>	Two solutions are available:</a:t>
            </a:r>
          </a:p>
          <a:p>
            <a:pPr lvl="1">
              <a:spcAft>
                <a:spcPts val="1200"/>
              </a:spcAft>
              <a:buSzPts val="2000"/>
              <a:buFont typeface="Courier New" pitchFamily="49" charset="0"/>
              <a:buChar char="o"/>
            </a:pPr>
            <a:r>
              <a:rPr lang="en-US" altLang="en-US" sz="1600">
                <a:solidFill>
                  <a:srgbClr val="FF0000"/>
                </a:solidFill>
                <a:latin typeface="+mj-lt"/>
              </a:rPr>
              <a:t>Morpho-Semantic</a:t>
            </a:r>
            <a:r>
              <a:rPr lang="en-US" altLang="en-US" sz="1600">
                <a:solidFill>
                  <a:srgbClr val="000000"/>
                </a:solidFill>
                <a:latin typeface="+mj-lt"/>
              </a:rPr>
              <a:t> </a:t>
            </a:r>
            <a:r>
              <a:rPr lang="en-US" altLang="en-US" sz="1600">
                <a:solidFill>
                  <a:srgbClr val="000000"/>
                </a:solidFill>
                <a:latin typeface="+mj-lt"/>
                <a:sym typeface="Wingdings" pitchFamily="2" charset="2"/>
              </a:rPr>
              <a:t> </a:t>
            </a:r>
            <a:r>
              <a:rPr lang="en-US" altLang="en-US" sz="1600">
                <a:solidFill>
                  <a:srgbClr val="000000"/>
                </a:solidFill>
                <a:latin typeface="+mj-lt"/>
              </a:rPr>
              <a:t>grouping the stem words into similar categories</a:t>
            </a:r>
          </a:p>
          <a:p>
            <a:pPr lvl="1">
              <a:spcAft>
                <a:spcPts val="1200"/>
              </a:spcAft>
              <a:buSzPts val="2000"/>
              <a:buFont typeface="Courier New" pitchFamily="49" charset="0"/>
              <a:buChar char="o"/>
            </a:pPr>
            <a:r>
              <a:rPr lang="en-US" altLang="en-US" sz="1600">
                <a:solidFill>
                  <a:srgbClr val="FF0000"/>
                </a:solidFill>
                <a:latin typeface="+mj-lt"/>
              </a:rPr>
              <a:t>Synonym Thesaurus</a:t>
            </a:r>
            <a:r>
              <a:rPr lang="en-US" altLang="en-US" sz="1600">
                <a:solidFill>
                  <a:srgbClr val="000000"/>
                </a:solidFill>
                <a:latin typeface="+mj-lt"/>
              </a:rPr>
              <a:t> </a:t>
            </a:r>
            <a:r>
              <a:rPr lang="en-US" altLang="en-US" sz="1600">
                <a:solidFill>
                  <a:srgbClr val="000000"/>
                </a:solidFill>
                <a:latin typeface="+mj-lt"/>
                <a:sym typeface="Wingdings" pitchFamily="2" charset="2"/>
              </a:rPr>
              <a:t> </a:t>
            </a:r>
            <a:r>
              <a:rPr lang="en-US" altLang="en-US" sz="1600">
                <a:solidFill>
                  <a:srgbClr val="000000"/>
                </a:solidFill>
                <a:latin typeface="+mj-lt"/>
              </a:rPr>
              <a:t>pointing the unknown term to an existing entry in the classification by its synonyms</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86200"/>
            <a:ext cx="28956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295400"/>
            <a:ext cx="32766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30</a:t>
            </a:fld>
            <a:endParaRPr lang="en-US" dirty="0"/>
          </a:p>
        </p:txBody>
      </p:sp>
    </p:spTree>
    <p:custDataLst>
      <p:tags r:id="rId1"/>
    </p:custDataLst>
    <p:extLst>
      <p:ext uri="{BB962C8B-B14F-4D97-AF65-F5344CB8AC3E}">
        <p14:creationId xmlns:p14="http://schemas.microsoft.com/office/powerpoint/2010/main" val="347234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500"/>
                                        <p:tgtEl>
                                          <p:spTgt spid="3379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795">
                                            <p:txEl>
                                              <p:pRg st="3" end="3"/>
                                            </p:txEl>
                                          </p:spTgt>
                                        </p:tgtEl>
                                        <p:attrNameLst>
                                          <p:attrName>style.visibility</p:attrName>
                                        </p:attrNameLst>
                                      </p:cBhvr>
                                      <p:to>
                                        <p:strVal val="visible"/>
                                      </p:to>
                                    </p:set>
                                    <p:animEffect transition="in" filter="fade">
                                      <p:cBhvr>
                                        <p:cTn id="20" dur="500"/>
                                        <p:tgtEl>
                                          <p:spTgt spid="3379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Effect transition="in" filter="fade">
                                      <p:cBhvr>
                                        <p:cTn id="23"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dirty="0"/>
              <a:t>Classification </a:t>
            </a:r>
            <a:r>
              <a:rPr lang="en-US" altLang="en-US" sz="1800" dirty="0" smtClean="0"/>
              <a:t>History</a:t>
            </a:r>
            <a:endParaRPr lang="en-US" altLang="en-US" sz="1800" b="1" dirty="0" smtClean="0"/>
          </a:p>
        </p:txBody>
      </p:sp>
      <p:sp>
        <p:nvSpPr>
          <p:cNvPr id="11267" name="Rectangle 3"/>
          <p:cNvSpPr txBox="1">
            <a:spLocks noChangeArrowheads="1"/>
          </p:cNvSpPr>
          <p:nvPr/>
        </p:nvSpPr>
        <p:spPr bwMode="auto">
          <a:xfrm>
            <a:off x="304800" y="1189038"/>
            <a:ext cx="8534400" cy="4525962"/>
          </a:xfrm>
          <a:prstGeom prst="rect">
            <a:avLst/>
          </a:prstGeom>
          <a:noFill/>
          <a:ln w="9525">
            <a:noFill/>
            <a:miter lim="800000"/>
            <a:headEnd/>
            <a:tailEnd/>
          </a:ln>
        </p:spPr>
        <p:txBody>
          <a:bodyPr/>
          <a:lstStyle/>
          <a:p>
            <a:pPr marL="292100" indent="-292100">
              <a:spcAft>
                <a:spcPts val="800"/>
              </a:spcAft>
              <a:buSzPts val="2000"/>
              <a:buFont typeface="Wingdings" pitchFamily="2" charset="2"/>
              <a:buChar char="§"/>
              <a:defRPr/>
            </a:pPr>
            <a:r>
              <a:rPr lang="en-US" sz="1400" dirty="0">
                <a:solidFill>
                  <a:srgbClr val="000000"/>
                </a:solidFill>
                <a:latin typeface="+mj-lt"/>
              </a:rPr>
              <a:t>(1629) First Attempt at registration was the London Bills of Mortality.</a:t>
            </a:r>
          </a:p>
          <a:p>
            <a:pPr marL="292100" indent="-292100">
              <a:spcAft>
                <a:spcPts val="800"/>
              </a:spcAft>
              <a:buSzPts val="2000"/>
              <a:buFont typeface="Wingdings" pitchFamily="2" charset="2"/>
              <a:buChar char="§"/>
              <a:defRPr/>
            </a:pPr>
            <a:r>
              <a:rPr lang="en-US" sz="1400" dirty="0">
                <a:solidFill>
                  <a:schemeClr val="accent6">
                    <a:lumMod val="75000"/>
                  </a:schemeClr>
                </a:solidFill>
                <a:latin typeface="+mj-lt"/>
              </a:rPr>
              <a:t>(1893) International List of Causes of Death (ILCD) by Jacques Bertillon</a:t>
            </a:r>
          </a:p>
          <a:p>
            <a:pPr marL="292100" indent="-292100">
              <a:spcAft>
                <a:spcPts val="800"/>
              </a:spcAft>
              <a:buSzPts val="2000"/>
              <a:buFont typeface="Wingdings" pitchFamily="2" charset="2"/>
              <a:buChar char="§"/>
              <a:defRPr/>
            </a:pPr>
            <a:r>
              <a:rPr lang="en-US" sz="1400" dirty="0">
                <a:solidFill>
                  <a:srgbClr val="FF0000"/>
                </a:solidFill>
                <a:latin typeface="+mj-lt"/>
              </a:rPr>
              <a:t>(1933) Standard Classified Nomenclature of Disease (SNOD)</a:t>
            </a:r>
          </a:p>
          <a:p>
            <a:pPr marL="292100" indent="-292100">
              <a:spcAft>
                <a:spcPts val="800"/>
              </a:spcAft>
              <a:buSzPts val="2000"/>
              <a:buFont typeface="Wingdings" pitchFamily="2" charset="2"/>
              <a:buChar char="§"/>
              <a:defRPr/>
            </a:pPr>
            <a:r>
              <a:rPr lang="en-US" sz="1400" dirty="0">
                <a:solidFill>
                  <a:schemeClr val="accent6">
                    <a:lumMod val="75000"/>
                  </a:schemeClr>
                </a:solidFill>
                <a:latin typeface="+mj-lt"/>
              </a:rPr>
              <a:t>(1938) Fifth edition of the ILCD was published by ISI (International Statistical Institute)</a:t>
            </a:r>
          </a:p>
          <a:p>
            <a:pPr marL="292100" indent="-292100">
              <a:spcAft>
                <a:spcPts val="800"/>
              </a:spcAft>
              <a:buSzPts val="2000"/>
              <a:buFont typeface="Wingdings" pitchFamily="2" charset="2"/>
              <a:buChar char="§"/>
              <a:defRPr/>
            </a:pPr>
            <a:r>
              <a:rPr lang="en-US" sz="1400" dirty="0">
                <a:solidFill>
                  <a:schemeClr val="accent6">
                    <a:lumMod val="75000"/>
                  </a:schemeClr>
                </a:solidFill>
                <a:latin typeface="+mj-lt"/>
              </a:rPr>
              <a:t>(1946) WHO officially becomes responsible to undertake ILCD and create a similar one for morbidity.</a:t>
            </a:r>
          </a:p>
          <a:p>
            <a:pPr marL="292100" indent="-292100">
              <a:spcAft>
                <a:spcPts val="800"/>
              </a:spcAft>
              <a:buSzPts val="2000"/>
              <a:buFont typeface="Wingdings" pitchFamily="2" charset="2"/>
              <a:buChar char="§"/>
              <a:defRPr/>
            </a:pPr>
            <a:r>
              <a:rPr lang="en-US" sz="1400" dirty="0">
                <a:solidFill>
                  <a:schemeClr val="accent6">
                    <a:lumMod val="75000"/>
                  </a:schemeClr>
                </a:solidFill>
                <a:latin typeface="+mj-lt"/>
              </a:rPr>
              <a:t>(1948) 6th revision of ILCD</a:t>
            </a:r>
          </a:p>
          <a:p>
            <a:pPr marL="292100" indent="-292100">
              <a:spcAft>
                <a:spcPts val="800"/>
              </a:spcAft>
              <a:buSzPts val="2000"/>
              <a:buFont typeface="Wingdings" pitchFamily="2" charset="2"/>
              <a:buChar char="§"/>
              <a:defRPr/>
            </a:pPr>
            <a:r>
              <a:rPr lang="en-US" sz="1400" dirty="0">
                <a:solidFill>
                  <a:schemeClr val="accent6">
                    <a:lumMod val="75000"/>
                  </a:schemeClr>
                </a:solidFill>
                <a:latin typeface="+mj-lt"/>
              </a:rPr>
              <a:t>(1955) 7th revision of ILCD</a:t>
            </a:r>
          </a:p>
          <a:p>
            <a:pPr marL="292100" indent="-292100">
              <a:spcAft>
                <a:spcPts val="800"/>
              </a:spcAft>
              <a:buSzPts val="2000"/>
              <a:buFont typeface="Wingdings" pitchFamily="2" charset="2"/>
              <a:buChar char="§"/>
              <a:defRPr/>
            </a:pPr>
            <a:r>
              <a:rPr lang="en-US" sz="1400" dirty="0">
                <a:solidFill>
                  <a:srgbClr val="FF0000"/>
                </a:solidFill>
                <a:latin typeface="+mj-lt"/>
              </a:rPr>
              <a:t>(1961) 5th and the last edition of SNOD</a:t>
            </a:r>
          </a:p>
          <a:p>
            <a:pPr marL="292100" indent="-292100">
              <a:spcAft>
                <a:spcPts val="800"/>
              </a:spcAft>
              <a:buSzPts val="2000"/>
              <a:buFont typeface="Wingdings" pitchFamily="2" charset="2"/>
              <a:buChar char="§"/>
              <a:defRPr/>
            </a:pPr>
            <a:r>
              <a:rPr lang="en-US" sz="1400" dirty="0">
                <a:solidFill>
                  <a:srgbClr val="FF0000"/>
                </a:solidFill>
                <a:latin typeface="+mj-lt"/>
              </a:rPr>
              <a:t>(1965) Systematic Nomenclature of Pathology (SNOP) with 4 axes</a:t>
            </a:r>
          </a:p>
          <a:p>
            <a:pPr marL="292100" indent="-292100">
              <a:spcAft>
                <a:spcPts val="800"/>
              </a:spcAft>
              <a:buSzPts val="2000"/>
              <a:buFont typeface="Wingdings" pitchFamily="2" charset="2"/>
              <a:buChar char="§"/>
              <a:defRPr/>
            </a:pPr>
            <a:r>
              <a:rPr lang="en-US" sz="1400" dirty="0">
                <a:solidFill>
                  <a:schemeClr val="accent6">
                    <a:lumMod val="75000"/>
                  </a:schemeClr>
                </a:solidFill>
                <a:latin typeface="+mj-lt"/>
              </a:rPr>
              <a:t>(1965) 8th revision of ILCD</a:t>
            </a:r>
          </a:p>
          <a:p>
            <a:pPr marL="292100" indent="-292100">
              <a:spcAft>
                <a:spcPts val="800"/>
              </a:spcAft>
              <a:buSzPts val="2000"/>
              <a:buFont typeface="Wingdings" pitchFamily="2" charset="2"/>
              <a:buChar char="§"/>
              <a:defRPr/>
            </a:pPr>
            <a:r>
              <a:rPr lang="en-US" sz="1400" dirty="0">
                <a:solidFill>
                  <a:schemeClr val="accent6">
                    <a:lumMod val="75000"/>
                  </a:schemeClr>
                </a:solidFill>
                <a:latin typeface="+mj-lt"/>
              </a:rPr>
              <a:t>(1975) 9th which is renamed to ICD-9 – later ICD-9CM (clinical modifications)</a:t>
            </a:r>
          </a:p>
          <a:p>
            <a:pPr marL="292100" indent="-292100">
              <a:spcAft>
                <a:spcPts val="800"/>
              </a:spcAft>
              <a:buSzPts val="2000"/>
              <a:buFont typeface="Wingdings" pitchFamily="2" charset="2"/>
              <a:buChar char="§"/>
              <a:defRPr/>
            </a:pPr>
            <a:r>
              <a:rPr lang="en-US" sz="1400" dirty="0">
                <a:solidFill>
                  <a:srgbClr val="000000"/>
                </a:solidFill>
                <a:latin typeface="+mj-lt"/>
              </a:rPr>
              <a:t>(1976) International Classification of Procedures in Medicine (ICPM)</a:t>
            </a:r>
          </a:p>
          <a:p>
            <a:pPr marL="292100" indent="-292100">
              <a:spcAft>
                <a:spcPts val="800"/>
              </a:spcAft>
              <a:buSzPts val="2000"/>
              <a:buFont typeface="Wingdings" pitchFamily="2" charset="2"/>
              <a:buChar char="§"/>
              <a:defRPr/>
            </a:pPr>
            <a:r>
              <a:rPr lang="en-US" sz="1400" dirty="0">
                <a:solidFill>
                  <a:srgbClr val="FF0000"/>
                </a:solidFill>
                <a:latin typeface="+mj-lt"/>
              </a:rPr>
              <a:t>(1979) Systematized Nomenclature of Human and Veterinary Med (SNOMED) 7-11 axes</a:t>
            </a:r>
          </a:p>
          <a:p>
            <a:pPr marL="292100" indent="-292100">
              <a:spcAft>
                <a:spcPts val="800"/>
              </a:spcAft>
              <a:buSzPts val="2000"/>
              <a:buFont typeface="Wingdings" pitchFamily="2" charset="2"/>
              <a:buChar char="§"/>
              <a:defRPr/>
            </a:pPr>
            <a:r>
              <a:rPr lang="en-US" sz="1400" dirty="0">
                <a:solidFill>
                  <a:schemeClr val="accent6">
                    <a:lumMod val="75000"/>
                  </a:schemeClr>
                </a:solidFill>
                <a:latin typeface="+mj-lt"/>
              </a:rPr>
              <a:t>(1989) 10th releasing ICD-10 (classification by etiology rather than manifestation of the diseases)</a:t>
            </a:r>
            <a:br>
              <a:rPr lang="en-US" sz="1400" dirty="0">
                <a:solidFill>
                  <a:schemeClr val="accent6">
                    <a:lumMod val="75000"/>
                  </a:schemeClr>
                </a:solidFill>
                <a:latin typeface="+mj-lt"/>
              </a:rPr>
            </a:br>
            <a:r>
              <a:rPr lang="en-US" sz="1400" dirty="0">
                <a:solidFill>
                  <a:srgbClr val="000000"/>
                </a:solidFill>
                <a:latin typeface="+mj-lt"/>
              </a:rPr>
              <a:t/>
            </a:r>
            <a:br>
              <a:rPr lang="en-US" sz="1400" dirty="0">
                <a:solidFill>
                  <a:srgbClr val="000000"/>
                </a:solidFill>
                <a:latin typeface="+mj-lt"/>
              </a:rPr>
            </a:br>
            <a:endParaRPr lang="en-US" sz="1400" dirty="0">
              <a:solidFill>
                <a:srgbClr val="000000"/>
              </a:solidFill>
              <a:latin typeface="+mj-lt"/>
            </a:endParaRP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31</a:t>
            </a:fld>
            <a:endParaRPr lang="en-US" dirty="0"/>
          </a:p>
        </p:txBody>
      </p:sp>
    </p:spTree>
    <p:custDataLst>
      <p:tags r:id="rId1"/>
    </p:custDataLst>
    <p:extLst>
      <p:ext uri="{BB962C8B-B14F-4D97-AF65-F5344CB8AC3E}">
        <p14:creationId xmlns:p14="http://schemas.microsoft.com/office/powerpoint/2010/main" val="397453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500"/>
                                        <p:tgtEl>
                                          <p:spTgt spid="11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fade">
                                      <p:cBhvr>
                                        <p:cTn id="32" dur="500"/>
                                        <p:tgtEl>
                                          <p:spTgt spid="112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fade">
                                      <p:cBhvr>
                                        <p:cTn id="37" dur="500"/>
                                        <p:tgtEl>
                                          <p:spTgt spid="112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Effect transition="in" filter="fade">
                                      <p:cBhvr>
                                        <p:cTn id="42" dur="500"/>
                                        <p:tgtEl>
                                          <p:spTgt spid="112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267">
                                            <p:txEl>
                                              <p:pRg st="8" end="8"/>
                                            </p:txEl>
                                          </p:spTgt>
                                        </p:tgtEl>
                                        <p:attrNameLst>
                                          <p:attrName>style.visibility</p:attrName>
                                        </p:attrNameLst>
                                      </p:cBhvr>
                                      <p:to>
                                        <p:strVal val="visible"/>
                                      </p:to>
                                    </p:set>
                                    <p:animEffect transition="in" filter="fade">
                                      <p:cBhvr>
                                        <p:cTn id="47" dur="500"/>
                                        <p:tgtEl>
                                          <p:spTgt spid="1126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267">
                                            <p:txEl>
                                              <p:pRg st="9" end="9"/>
                                            </p:txEl>
                                          </p:spTgt>
                                        </p:tgtEl>
                                        <p:attrNameLst>
                                          <p:attrName>style.visibility</p:attrName>
                                        </p:attrNameLst>
                                      </p:cBhvr>
                                      <p:to>
                                        <p:strVal val="visible"/>
                                      </p:to>
                                    </p:set>
                                    <p:animEffect transition="in" filter="fade">
                                      <p:cBhvr>
                                        <p:cTn id="52" dur="500"/>
                                        <p:tgtEl>
                                          <p:spTgt spid="1126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267">
                                            <p:txEl>
                                              <p:pRg st="10" end="10"/>
                                            </p:txEl>
                                          </p:spTgt>
                                        </p:tgtEl>
                                        <p:attrNameLst>
                                          <p:attrName>style.visibility</p:attrName>
                                        </p:attrNameLst>
                                      </p:cBhvr>
                                      <p:to>
                                        <p:strVal val="visible"/>
                                      </p:to>
                                    </p:set>
                                    <p:animEffect transition="in" filter="fade">
                                      <p:cBhvr>
                                        <p:cTn id="57" dur="500"/>
                                        <p:tgtEl>
                                          <p:spTgt spid="1126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267">
                                            <p:txEl>
                                              <p:pRg st="11" end="11"/>
                                            </p:txEl>
                                          </p:spTgt>
                                        </p:tgtEl>
                                        <p:attrNameLst>
                                          <p:attrName>style.visibility</p:attrName>
                                        </p:attrNameLst>
                                      </p:cBhvr>
                                      <p:to>
                                        <p:strVal val="visible"/>
                                      </p:to>
                                    </p:set>
                                    <p:animEffect transition="in" filter="fade">
                                      <p:cBhvr>
                                        <p:cTn id="62" dur="500"/>
                                        <p:tgtEl>
                                          <p:spTgt spid="1126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267">
                                            <p:txEl>
                                              <p:pRg st="12" end="12"/>
                                            </p:txEl>
                                          </p:spTgt>
                                        </p:tgtEl>
                                        <p:attrNameLst>
                                          <p:attrName>style.visibility</p:attrName>
                                        </p:attrNameLst>
                                      </p:cBhvr>
                                      <p:to>
                                        <p:strVal val="visible"/>
                                      </p:to>
                                    </p:set>
                                    <p:animEffect transition="in" filter="fade">
                                      <p:cBhvr>
                                        <p:cTn id="67" dur="500"/>
                                        <p:tgtEl>
                                          <p:spTgt spid="1126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267">
                                            <p:txEl>
                                              <p:pRg st="13" end="13"/>
                                            </p:txEl>
                                          </p:spTgt>
                                        </p:tgtEl>
                                        <p:attrNameLst>
                                          <p:attrName>style.visibility</p:attrName>
                                        </p:attrNameLst>
                                      </p:cBhvr>
                                      <p:to>
                                        <p:strVal val="visible"/>
                                      </p:to>
                                    </p:set>
                                    <p:animEffect transition="in" filter="fade">
                                      <p:cBhvr>
                                        <p:cTn id="72" dur="500"/>
                                        <p:tgtEl>
                                          <p:spTgt spid="1126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4663" y="3517900"/>
            <a:ext cx="7772400" cy="546100"/>
          </a:xfrm>
        </p:spPr>
        <p:txBody>
          <a:bodyPr/>
          <a:lstStyle/>
          <a:p>
            <a:r>
              <a:rPr lang="en-US" dirty="0" smtClean="0"/>
              <a:t>Classification Systems</a:t>
            </a:r>
            <a:endParaRPr lang="en-US" sz="2400" dirty="0"/>
          </a:p>
        </p:txBody>
      </p:sp>
    </p:spTree>
    <p:extLst>
      <p:ext uri="{BB962C8B-B14F-4D97-AF65-F5344CB8AC3E}">
        <p14:creationId xmlns:p14="http://schemas.microsoft.com/office/powerpoint/2010/main" val="358923762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000" b="1" smtClean="0"/>
              <a:t>Classification Systems</a:t>
            </a:r>
          </a:p>
        </p:txBody>
      </p:sp>
      <p:sp>
        <p:nvSpPr>
          <p:cNvPr id="34819" name="Rectangle 3"/>
          <p:cNvSpPr txBox="1">
            <a:spLocks noChangeArrowheads="1"/>
          </p:cNvSpPr>
          <p:nvPr/>
        </p:nvSpPr>
        <p:spPr bwMode="auto">
          <a:xfrm>
            <a:off x="304800" y="1189038"/>
            <a:ext cx="5715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b="1" dirty="0">
                <a:solidFill>
                  <a:srgbClr val="000000"/>
                </a:solidFill>
                <a:latin typeface="+mj-lt"/>
              </a:rPr>
              <a:t>ICD (International Classification of Diseases)</a:t>
            </a:r>
          </a:p>
          <a:p>
            <a:pPr>
              <a:spcAft>
                <a:spcPts val="1200"/>
              </a:spcAft>
              <a:buSzPts val="2000"/>
            </a:pPr>
            <a:r>
              <a:rPr lang="en-US" altLang="en-US" sz="1600" dirty="0">
                <a:solidFill>
                  <a:srgbClr val="000000"/>
                </a:solidFill>
                <a:latin typeface="+mj-lt"/>
              </a:rPr>
              <a:t>	ICD the </a:t>
            </a:r>
            <a:r>
              <a:rPr lang="en-US" altLang="en-US" sz="1600" dirty="0">
                <a:solidFill>
                  <a:srgbClr val="FF0000"/>
                </a:solidFill>
                <a:latin typeface="+mj-lt"/>
              </a:rPr>
              <a:t>standard coding system</a:t>
            </a:r>
            <a:r>
              <a:rPr lang="en-US" altLang="en-US" sz="1600" dirty="0">
                <a:solidFill>
                  <a:srgbClr val="000000"/>
                </a:solidFill>
                <a:latin typeface="+mj-lt"/>
              </a:rPr>
              <a:t> for patient record abstraction. The first edition was published in </a:t>
            </a:r>
            <a:r>
              <a:rPr lang="en-US" altLang="en-US" sz="1600" u="sng" dirty="0">
                <a:solidFill>
                  <a:srgbClr val="000000"/>
                </a:solidFill>
                <a:latin typeface="+mj-lt"/>
              </a:rPr>
              <a:t>1900 and almost every 10 year is being revised</a:t>
            </a:r>
            <a:r>
              <a:rPr lang="en-US" altLang="en-US" sz="1600" dirty="0">
                <a:solidFill>
                  <a:srgbClr val="000000"/>
                </a:solidFill>
                <a:latin typeface="+mj-lt"/>
              </a:rPr>
              <a:t>.</a:t>
            </a:r>
          </a:p>
          <a:p>
            <a:pPr>
              <a:spcAft>
                <a:spcPts val="1200"/>
              </a:spcAft>
              <a:buSzPts val="2000"/>
            </a:pPr>
            <a:r>
              <a:rPr lang="en-US" altLang="en-US" sz="1600" dirty="0">
                <a:solidFill>
                  <a:srgbClr val="FF0000"/>
                </a:solidFill>
                <a:latin typeface="+mj-lt"/>
              </a:rPr>
              <a:t>	WHO is responsible</a:t>
            </a:r>
            <a:r>
              <a:rPr lang="en-US" altLang="en-US" sz="1600" dirty="0">
                <a:solidFill>
                  <a:srgbClr val="000000"/>
                </a:solidFill>
                <a:latin typeface="+mj-lt"/>
              </a:rPr>
              <a:t> for its maintenance. The latest version is </a:t>
            </a:r>
            <a:r>
              <a:rPr lang="en-US" altLang="en-US" sz="1600" dirty="0">
                <a:solidFill>
                  <a:srgbClr val="FF0000"/>
                </a:solidFill>
                <a:latin typeface="+mj-lt"/>
              </a:rPr>
              <a:t>ICD-10</a:t>
            </a:r>
            <a:r>
              <a:rPr lang="en-US" altLang="en-US" sz="1600" dirty="0">
                <a:solidFill>
                  <a:srgbClr val="000000"/>
                </a:solidFill>
                <a:latin typeface="+mj-lt"/>
              </a:rPr>
              <a:t> (at the time of the creation of this slide) which is released in 1992.</a:t>
            </a:r>
          </a:p>
          <a:p>
            <a:pPr>
              <a:spcAft>
                <a:spcPts val="1200"/>
              </a:spcAft>
              <a:buSzPts val="2000"/>
            </a:pPr>
            <a:r>
              <a:rPr lang="en-US" altLang="en-US" sz="1600" dirty="0">
                <a:solidFill>
                  <a:srgbClr val="000000"/>
                </a:solidFill>
                <a:latin typeface="+mj-lt"/>
              </a:rPr>
              <a:t>	ICD consists of a core classification of </a:t>
            </a:r>
            <a:r>
              <a:rPr lang="en-US" altLang="en-US" sz="1600" dirty="0">
                <a:solidFill>
                  <a:srgbClr val="FF0000"/>
                </a:solidFill>
                <a:latin typeface="+mj-lt"/>
              </a:rPr>
              <a:t>three-digit codes</a:t>
            </a:r>
            <a:r>
              <a:rPr lang="en-US" altLang="en-US" sz="1600" dirty="0">
                <a:solidFill>
                  <a:srgbClr val="000000"/>
                </a:solidFill>
                <a:latin typeface="+mj-lt"/>
              </a:rPr>
              <a:t>, which are the </a:t>
            </a:r>
            <a:r>
              <a:rPr lang="en-US" altLang="en-US" sz="1600" u="sng" dirty="0">
                <a:solidFill>
                  <a:srgbClr val="000000"/>
                </a:solidFill>
                <a:latin typeface="+mj-lt"/>
              </a:rPr>
              <a:t>minimum requirement for reporting mortality statistics to WHO</a:t>
            </a:r>
            <a:r>
              <a:rPr lang="en-US" altLang="en-US" sz="1600" dirty="0">
                <a:solidFill>
                  <a:srgbClr val="000000"/>
                </a:solidFill>
                <a:latin typeface="+mj-lt"/>
              </a:rPr>
              <a:t>. An optional </a:t>
            </a:r>
            <a:r>
              <a:rPr lang="en-US" altLang="en-US" sz="1600" dirty="0">
                <a:solidFill>
                  <a:srgbClr val="FF0000"/>
                </a:solidFill>
                <a:latin typeface="+mj-lt"/>
              </a:rPr>
              <a:t>fourth digit</a:t>
            </a:r>
            <a:r>
              <a:rPr lang="en-US" altLang="en-US" sz="1600" dirty="0">
                <a:solidFill>
                  <a:srgbClr val="000000"/>
                </a:solidFill>
                <a:latin typeface="+mj-lt"/>
              </a:rPr>
              <a:t> provides an additional level of detail. </a:t>
            </a:r>
          </a:p>
          <a:p>
            <a:pPr>
              <a:spcAft>
                <a:spcPts val="1200"/>
              </a:spcAft>
              <a:buSzPts val="2000"/>
            </a:pPr>
            <a:r>
              <a:rPr lang="en-US" altLang="en-US" sz="1600" dirty="0">
                <a:solidFill>
                  <a:srgbClr val="000000"/>
                </a:solidFill>
                <a:latin typeface="+mj-lt"/>
              </a:rPr>
              <a:t>	At all levels, the </a:t>
            </a:r>
            <a:r>
              <a:rPr lang="en-US" altLang="en-US" sz="1600" u="sng" dirty="0">
                <a:solidFill>
                  <a:srgbClr val="000000"/>
                </a:solidFill>
                <a:latin typeface="+mj-lt"/>
              </a:rPr>
              <a:t>numbers 0 to 7</a:t>
            </a:r>
            <a:r>
              <a:rPr lang="en-US" altLang="en-US" sz="1600" dirty="0">
                <a:solidFill>
                  <a:srgbClr val="000000"/>
                </a:solidFill>
                <a:latin typeface="+mj-lt"/>
              </a:rPr>
              <a:t> are used for further detail, whereas the </a:t>
            </a:r>
            <a:r>
              <a:rPr lang="en-US" altLang="en-US" sz="1600" u="sng" dirty="0">
                <a:solidFill>
                  <a:srgbClr val="000000"/>
                </a:solidFill>
                <a:latin typeface="+mj-lt"/>
              </a:rPr>
              <a:t>number 8</a:t>
            </a:r>
            <a:r>
              <a:rPr lang="en-US" altLang="en-US" sz="1600" dirty="0">
                <a:solidFill>
                  <a:srgbClr val="000000"/>
                </a:solidFill>
                <a:latin typeface="+mj-lt"/>
              </a:rPr>
              <a:t> is reserved for all other cases and the </a:t>
            </a:r>
            <a:r>
              <a:rPr lang="en-US" altLang="en-US" sz="1600" u="sng" dirty="0">
                <a:solidFill>
                  <a:srgbClr val="000000"/>
                </a:solidFill>
                <a:latin typeface="+mj-lt"/>
              </a:rPr>
              <a:t>number 9</a:t>
            </a:r>
            <a:r>
              <a:rPr lang="en-US" altLang="en-US" sz="1600" dirty="0">
                <a:solidFill>
                  <a:srgbClr val="000000"/>
                </a:solidFill>
                <a:latin typeface="+mj-lt"/>
              </a:rPr>
              <a:t> is reserved for unspecified coding.</a:t>
            </a:r>
          </a:p>
          <a:p>
            <a:pPr>
              <a:spcAft>
                <a:spcPts val="1200"/>
              </a:spcAft>
              <a:buSzPts val="2000"/>
              <a:buFont typeface="Wingdings" pitchFamily="2" charset="2"/>
              <a:buChar char="§"/>
            </a:pPr>
            <a:endParaRPr lang="en-US" altLang="en-US" sz="1600" dirty="0">
              <a:solidFill>
                <a:srgbClr val="000000"/>
              </a:solidFill>
              <a:latin typeface="+mj-lt"/>
            </a:endParaRPr>
          </a:p>
          <a:p>
            <a:pPr>
              <a:spcAft>
                <a:spcPts val="1200"/>
              </a:spcAft>
              <a:buSzPts val="2000"/>
              <a:buFont typeface="Wingdings" pitchFamily="2" charset="2"/>
              <a:buChar char="§"/>
            </a:pPr>
            <a:endParaRPr lang="en-US" altLang="en-US" sz="1600" dirty="0">
              <a:solidFill>
                <a:srgbClr val="000000"/>
              </a:solidFill>
              <a:latin typeface="+mj-lt"/>
            </a:endParaRPr>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143000"/>
            <a:ext cx="2689225"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33</a:t>
            </a:fld>
            <a:endParaRPr lang="en-US" dirty="0"/>
          </a:p>
        </p:txBody>
      </p:sp>
    </p:spTree>
    <p:custDataLst>
      <p:tags r:id="rId1"/>
    </p:custDataLst>
    <p:extLst>
      <p:ext uri="{BB962C8B-B14F-4D97-AF65-F5344CB8AC3E}">
        <p14:creationId xmlns:p14="http://schemas.microsoft.com/office/powerpoint/2010/main" val="9752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fade">
                                      <p:cBhvr>
                                        <p:cTn id="22" dur="500"/>
                                        <p:tgtEl>
                                          <p:spTgt spid="34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fade">
                                      <p:cBhvr>
                                        <p:cTn id="27"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ea typeface="Ebrima" panose="02000000000000000000" pitchFamily="2" charset="0"/>
                <a:cs typeface="Ebrima" panose="02000000000000000000" pitchFamily="2" charset="0"/>
              </a:rPr>
              <a:t>Classification </a:t>
            </a:r>
            <a:r>
              <a:rPr lang="en-US" altLang="en-US" dirty="0" smtClean="0">
                <a:ea typeface="Ebrima" panose="02000000000000000000" pitchFamily="2" charset="0"/>
                <a:cs typeface="Ebrima" panose="02000000000000000000" pitchFamily="2" charset="0"/>
              </a:rPr>
              <a:t>Systems </a:t>
            </a:r>
            <a:r>
              <a:rPr lang="en-US" altLang="en-US" sz="1400" b="0" dirty="0" smtClean="0">
                <a:ea typeface="Ebrima" panose="02000000000000000000" pitchFamily="2" charset="0"/>
                <a:cs typeface="Ebrima" panose="02000000000000000000" pitchFamily="2" charset="0"/>
              </a:rPr>
              <a:t>(cont</a:t>
            </a:r>
            <a:r>
              <a:rPr lang="en-US" altLang="en-US" sz="1400" b="0" dirty="0">
                <a:ea typeface="Ebrima" panose="02000000000000000000" pitchFamily="2" charset="0"/>
                <a:cs typeface="Ebrima" panose="02000000000000000000" pitchFamily="2" charset="0"/>
              </a:rPr>
              <a:t>.)</a:t>
            </a:r>
            <a:endParaRPr lang="en-US" altLang="en-US" sz="1600" b="1" i="1" dirty="0" smtClean="0">
              <a:ea typeface="Ebrima" panose="02000000000000000000" pitchFamily="2" charset="0"/>
              <a:cs typeface="Ebrima" panose="02000000000000000000" pitchFamily="2" charset="0"/>
            </a:endParaRPr>
          </a:p>
        </p:txBody>
      </p:sp>
      <p:sp>
        <p:nvSpPr>
          <p:cNvPr id="35843" name="Rectangle 3"/>
          <p:cNvSpPr txBox="1">
            <a:spLocks noChangeArrowheads="1"/>
          </p:cNvSpPr>
          <p:nvPr/>
        </p:nvSpPr>
        <p:spPr bwMode="auto">
          <a:xfrm>
            <a:off x="304800" y="1125538"/>
            <a:ext cx="4343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pPr>
            <a:r>
              <a:rPr lang="en-US" altLang="en-US" sz="1600">
                <a:solidFill>
                  <a:srgbClr val="000000"/>
                </a:solidFill>
                <a:latin typeface="+mj-lt"/>
                <a:ea typeface="Ebrima" panose="02000000000000000000" pitchFamily="2" charset="0"/>
                <a:cs typeface="Ebrima" panose="02000000000000000000" pitchFamily="2" charset="0"/>
              </a:rPr>
              <a:t>	The basic ICD is meant to be used for </a:t>
            </a:r>
            <a:r>
              <a:rPr lang="en-US" altLang="en-US" sz="1600">
                <a:solidFill>
                  <a:srgbClr val="FF0000"/>
                </a:solidFill>
                <a:latin typeface="+mj-lt"/>
                <a:ea typeface="Ebrima" panose="02000000000000000000" pitchFamily="2" charset="0"/>
                <a:cs typeface="Ebrima" panose="02000000000000000000" pitchFamily="2" charset="0"/>
              </a:rPr>
              <a:t>coding diagnostic item</a:t>
            </a:r>
            <a:r>
              <a:rPr lang="en-US" altLang="en-US" sz="1600">
                <a:solidFill>
                  <a:srgbClr val="000000"/>
                </a:solidFill>
                <a:latin typeface="+mj-lt"/>
                <a:ea typeface="Ebrima" panose="02000000000000000000" pitchFamily="2" charset="0"/>
                <a:cs typeface="Ebrima" panose="02000000000000000000" pitchFamily="2" charset="0"/>
              </a:rPr>
              <a:t> terms but ICD-9 (and 10) also contain a set of </a:t>
            </a:r>
            <a:r>
              <a:rPr lang="en-US" altLang="en-US" sz="1600" u="sng">
                <a:solidFill>
                  <a:srgbClr val="000000"/>
                </a:solidFill>
                <a:latin typeface="+mj-lt"/>
                <a:ea typeface="Ebrima" panose="02000000000000000000" pitchFamily="2" charset="0"/>
                <a:cs typeface="Ebrima" panose="02000000000000000000" pitchFamily="2" charset="0"/>
              </a:rPr>
              <a:t>expansions for other medical terms</a:t>
            </a:r>
            <a:r>
              <a:rPr lang="en-US" altLang="en-US" sz="1600">
                <a:solidFill>
                  <a:srgbClr val="000000"/>
                </a:solidFill>
                <a:latin typeface="+mj-lt"/>
                <a:ea typeface="Ebrima" panose="02000000000000000000" pitchFamily="2" charset="0"/>
                <a:cs typeface="Ebrima" panose="02000000000000000000" pitchFamily="2" charset="0"/>
              </a:rPr>
              <a:t>. For instance, ICD-9 also contains a list of codes starting with the letter </a:t>
            </a:r>
            <a:r>
              <a:rPr lang="en-US" altLang="en-US" sz="1600">
                <a:solidFill>
                  <a:srgbClr val="FF0000"/>
                </a:solidFill>
                <a:latin typeface="+mj-lt"/>
                <a:ea typeface="Ebrima" panose="02000000000000000000" pitchFamily="2" charset="0"/>
                <a:cs typeface="Ebrima" panose="02000000000000000000" pitchFamily="2" charset="0"/>
              </a:rPr>
              <a:t>“V” for reasons of encounter</a:t>
            </a:r>
            <a:r>
              <a:rPr lang="en-US" altLang="en-US" sz="1600">
                <a:solidFill>
                  <a:srgbClr val="000000"/>
                </a:solidFill>
                <a:latin typeface="+mj-lt"/>
                <a:ea typeface="Ebrima" panose="02000000000000000000" pitchFamily="2" charset="0"/>
                <a:cs typeface="Ebrima" panose="02000000000000000000" pitchFamily="2" charset="0"/>
              </a:rPr>
              <a:t>, or the letter </a:t>
            </a:r>
            <a:r>
              <a:rPr lang="en-US" altLang="en-US" sz="1600">
                <a:solidFill>
                  <a:srgbClr val="FF0000"/>
                </a:solidFill>
                <a:latin typeface="+mj-lt"/>
                <a:ea typeface="Ebrima" panose="02000000000000000000" pitchFamily="2" charset="0"/>
                <a:cs typeface="Ebrima" panose="02000000000000000000" pitchFamily="2" charset="0"/>
              </a:rPr>
              <a:t>“E” for external causes </a:t>
            </a:r>
            <a:r>
              <a:rPr lang="en-US" altLang="en-US" sz="1600">
                <a:solidFill>
                  <a:srgbClr val="000000"/>
                </a:solidFill>
                <a:latin typeface="+mj-lt"/>
                <a:ea typeface="Ebrima" panose="02000000000000000000" pitchFamily="2" charset="0"/>
                <a:cs typeface="Ebrima" panose="02000000000000000000" pitchFamily="2" charset="0"/>
              </a:rPr>
              <a:t>of death.</a:t>
            </a:r>
          </a:p>
          <a:p>
            <a:pPr>
              <a:spcAft>
                <a:spcPts val="1200"/>
              </a:spcAft>
              <a:buSzPts val="2000"/>
            </a:pPr>
            <a:r>
              <a:rPr lang="en-US" altLang="en-US" sz="1600">
                <a:solidFill>
                  <a:srgbClr val="000000"/>
                </a:solidFill>
                <a:latin typeface="+mj-lt"/>
                <a:ea typeface="Ebrima" panose="02000000000000000000" pitchFamily="2" charset="0"/>
                <a:cs typeface="Ebrima" panose="02000000000000000000" pitchFamily="2" charset="0"/>
              </a:rPr>
              <a:t>	The U.S. National Center for Health Statistics has published </a:t>
            </a:r>
            <a:r>
              <a:rPr lang="en-US" altLang="en-US" sz="1600">
                <a:solidFill>
                  <a:srgbClr val="FF0000"/>
                </a:solidFill>
                <a:latin typeface="+mj-lt"/>
                <a:ea typeface="Ebrima" panose="02000000000000000000" pitchFamily="2" charset="0"/>
                <a:cs typeface="Ebrima" panose="02000000000000000000" pitchFamily="2" charset="0"/>
              </a:rPr>
              <a:t>ICD-9-CM </a:t>
            </a:r>
            <a:r>
              <a:rPr lang="en-US" altLang="en-US" sz="1600">
                <a:solidFill>
                  <a:srgbClr val="000000"/>
                </a:solidFill>
                <a:latin typeface="+mj-lt"/>
                <a:ea typeface="Ebrima" panose="02000000000000000000" pitchFamily="2" charset="0"/>
                <a:cs typeface="Ebrima" panose="02000000000000000000" pitchFamily="2" charset="0"/>
              </a:rPr>
              <a:t>which is fully compatible with ICD-9 but it </a:t>
            </a:r>
            <a:r>
              <a:rPr lang="en-US" altLang="en-US" sz="1600" u="sng">
                <a:solidFill>
                  <a:srgbClr val="000000"/>
                </a:solidFill>
                <a:latin typeface="+mj-lt"/>
                <a:ea typeface="Ebrima" panose="02000000000000000000" pitchFamily="2" charset="0"/>
                <a:cs typeface="Ebrima" panose="02000000000000000000" pitchFamily="2" charset="0"/>
              </a:rPr>
              <a:t>contains an extra level of detail </a:t>
            </a:r>
            <a:r>
              <a:rPr lang="en-US" altLang="en-US" sz="1600">
                <a:solidFill>
                  <a:srgbClr val="000000"/>
                </a:solidFill>
                <a:latin typeface="+mj-lt"/>
                <a:ea typeface="Ebrima" panose="02000000000000000000" pitchFamily="2" charset="0"/>
                <a:cs typeface="Ebrima" panose="02000000000000000000" pitchFamily="2" charset="0"/>
              </a:rPr>
              <a:t>where needed such as medical </a:t>
            </a:r>
            <a:r>
              <a:rPr lang="en-US" altLang="en-US" sz="1600">
                <a:solidFill>
                  <a:srgbClr val="FF0000"/>
                </a:solidFill>
                <a:latin typeface="+mj-lt"/>
                <a:ea typeface="Ebrima" panose="02000000000000000000" pitchFamily="2" charset="0"/>
                <a:cs typeface="Ebrima" panose="02000000000000000000" pitchFamily="2" charset="0"/>
              </a:rPr>
              <a:t>procedures</a:t>
            </a:r>
            <a:r>
              <a:rPr lang="en-US" altLang="en-US" sz="1600">
                <a:solidFill>
                  <a:srgbClr val="000000"/>
                </a:solidFill>
                <a:latin typeface="+mj-lt"/>
                <a:ea typeface="Ebrima" panose="02000000000000000000" pitchFamily="2" charset="0"/>
                <a:cs typeface="Ebrima" panose="02000000000000000000" pitchFamily="2" charset="0"/>
              </a:rPr>
              <a:t>.</a:t>
            </a:r>
          </a:p>
          <a:p>
            <a:pPr>
              <a:spcAft>
                <a:spcPts val="1200"/>
              </a:spcAft>
              <a:buSzPts val="2000"/>
              <a:buFont typeface="Wingdings" pitchFamily="2" charset="2"/>
              <a:buChar char="§"/>
            </a:pPr>
            <a:endParaRPr lang="en-US" altLang="en-US" sz="1600">
              <a:solidFill>
                <a:srgbClr val="000000"/>
              </a:solidFill>
              <a:latin typeface="+mj-lt"/>
              <a:ea typeface="Ebrima" panose="02000000000000000000" pitchFamily="2" charset="0"/>
              <a:cs typeface="Ebrima" panose="02000000000000000000" pitchFamily="2" charset="0"/>
            </a:endParaRPr>
          </a:p>
          <a:p>
            <a:pPr>
              <a:spcAft>
                <a:spcPts val="1200"/>
              </a:spcAft>
              <a:buSzPts val="2000"/>
              <a:buFont typeface="Wingdings" pitchFamily="2" charset="2"/>
              <a:buChar char="§"/>
            </a:pPr>
            <a:endParaRPr lang="en-US" altLang="en-US" sz="1600">
              <a:solidFill>
                <a:srgbClr val="000000"/>
              </a:solidFill>
              <a:latin typeface="+mj-lt"/>
              <a:ea typeface="Ebrima" panose="02000000000000000000" pitchFamily="2" charset="0"/>
              <a:cs typeface="Ebrima" panose="02000000000000000000" pitchFamily="2" charset="0"/>
            </a:endParaRPr>
          </a:p>
          <a:p>
            <a:pPr>
              <a:spcAft>
                <a:spcPts val="1200"/>
              </a:spcAft>
              <a:buSzPts val="2000"/>
              <a:buFont typeface="Wingdings" pitchFamily="2" charset="2"/>
              <a:buChar char="§"/>
            </a:pPr>
            <a:endParaRPr lang="en-US" altLang="en-US" sz="1600">
              <a:solidFill>
                <a:srgbClr val="000000"/>
              </a:solidFill>
              <a:latin typeface="+mj-lt"/>
              <a:ea typeface="Ebrima" panose="02000000000000000000" pitchFamily="2" charset="0"/>
              <a:cs typeface="Ebrima" panose="02000000000000000000" pitchFamily="2" charset="0"/>
            </a:endParaRPr>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00" y="1066800"/>
            <a:ext cx="41814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6"/>
          <p:cNvSpPr>
            <a:spLocks noChangeArrowheads="1"/>
          </p:cNvSpPr>
          <p:nvPr/>
        </p:nvSpPr>
        <p:spPr bwMode="auto">
          <a:xfrm>
            <a:off x="2133600" y="5562600"/>
            <a:ext cx="41681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latin typeface="+mj-lt"/>
                <a:ea typeface="Ebrima" panose="02000000000000000000" pitchFamily="2" charset="0"/>
                <a:cs typeface="Ebrima" panose="02000000000000000000" pitchFamily="2" charset="0"/>
                <a:hlinkClick r:id="rId4"/>
              </a:rPr>
              <a:t>http://www.who.int/classifications/icd/en/</a:t>
            </a:r>
            <a:endParaRPr lang="en-US" altLang="en-US" sz="1600">
              <a:latin typeface="+mj-lt"/>
              <a:ea typeface="Ebrima" panose="02000000000000000000" pitchFamily="2" charset="0"/>
              <a:cs typeface="Ebrima" panose="02000000000000000000" pitchFamily="2" charset="0"/>
            </a:endParaRP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34</a:t>
            </a:fld>
            <a:endParaRPr lang="en-US" dirty="0"/>
          </a:p>
        </p:txBody>
      </p:sp>
    </p:spTree>
    <p:custDataLst>
      <p:tags r:id="rId1"/>
    </p:custDataLst>
    <p:extLst>
      <p:ext uri="{BB962C8B-B14F-4D97-AF65-F5344CB8AC3E}">
        <p14:creationId xmlns:p14="http://schemas.microsoft.com/office/powerpoint/2010/main" val="80887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36867" name="TextBox 7"/>
          <p:cNvSpPr txBox="1">
            <a:spLocks noChangeArrowheads="1"/>
          </p:cNvSpPr>
          <p:nvPr/>
        </p:nvSpPr>
        <p:spPr bwMode="auto">
          <a:xfrm>
            <a:off x="304800" y="5715000"/>
            <a:ext cx="861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rPr>
              <a:t>The ICD-10 chapter headings</a:t>
            </a:r>
          </a:p>
        </p:txBody>
      </p:sp>
      <p:pic>
        <p:nvPicPr>
          <p:cNvPr id="36868" name="Picture 7"/>
          <p:cNvPicPr>
            <a:picLocks noChangeAspect="1" noChangeArrowheads="1"/>
          </p:cNvPicPr>
          <p:nvPr/>
        </p:nvPicPr>
        <p:blipFill>
          <a:blip r:embed="rId3">
            <a:extLst>
              <a:ext uri="{28A0092B-C50C-407E-A947-70E740481C1C}">
                <a14:useLocalDpi xmlns:a14="http://schemas.microsoft.com/office/drawing/2010/main" val="0"/>
              </a:ext>
            </a:extLst>
          </a:blip>
          <a:srcRect l="16251" t="35001" r="22501" b="10001"/>
          <a:stretch>
            <a:fillRect/>
          </a:stretch>
        </p:blipFill>
        <p:spPr bwMode="auto">
          <a:xfrm>
            <a:off x="490538" y="1104900"/>
            <a:ext cx="828198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7"/>
          <p:cNvSpPr txBox="1">
            <a:spLocks noChangeArrowheads="1"/>
          </p:cNvSpPr>
          <p:nvPr/>
        </p:nvSpPr>
        <p:spPr bwMode="auto">
          <a:xfrm>
            <a:off x="304800" y="5969000"/>
            <a:ext cx="861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hlinkClick r:id="rId4"/>
              </a:rPr>
              <a:t>http://www.who.int/classifications/apps/icd/icd10online/</a:t>
            </a:r>
            <a:r>
              <a:rPr lang="en-US" altLang="en-US" sz="1400">
                <a:latin typeface="+mj-lt"/>
              </a:rPr>
              <a:t> </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35</a:t>
            </a:fld>
            <a:endParaRPr lang="en-US" dirty="0"/>
          </a:p>
        </p:txBody>
      </p:sp>
    </p:spTree>
    <p:custDataLst>
      <p:tags r:id="rId1"/>
    </p:custDataLst>
    <p:extLst>
      <p:ext uri="{BB962C8B-B14F-4D97-AF65-F5344CB8AC3E}">
        <p14:creationId xmlns:p14="http://schemas.microsoft.com/office/powerpoint/2010/main" val="1016998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37891" name="TextBox 5"/>
          <p:cNvSpPr txBox="1">
            <a:spLocks noChangeArrowheads="1"/>
          </p:cNvSpPr>
          <p:nvPr/>
        </p:nvSpPr>
        <p:spPr bwMode="auto">
          <a:xfrm>
            <a:off x="1066800" y="5562600"/>
            <a:ext cx="701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a:latin typeface="+mj-lt"/>
                <a:ea typeface="Verdana" pitchFamily="34" charset="0"/>
                <a:cs typeface="Verdana" pitchFamily="34" charset="0"/>
              </a:rPr>
              <a:t>Example of a Four-Digit Code Level in ICD-9 and the Five-Digit Code Level as Extended by the ICD-9-CM.</a:t>
            </a:r>
          </a:p>
        </p:txBody>
      </p:sp>
      <p:graphicFrame>
        <p:nvGraphicFramePr>
          <p:cNvPr id="5" name="Table 4"/>
          <p:cNvGraphicFramePr>
            <a:graphicFrameLocks noGrp="1"/>
          </p:cNvGraphicFramePr>
          <p:nvPr>
            <p:extLst>
              <p:ext uri="{D42A27DB-BD31-4B8C-83A1-F6EECF244321}">
                <p14:modId xmlns:p14="http://schemas.microsoft.com/office/powerpoint/2010/main" val="475457662"/>
              </p:ext>
            </p:extLst>
          </p:nvPr>
        </p:nvGraphicFramePr>
        <p:xfrm>
          <a:off x="1066800" y="1066800"/>
          <a:ext cx="7010400" cy="4408672"/>
        </p:xfrm>
        <a:graphic>
          <a:graphicData uri="http://schemas.openxmlformats.org/drawingml/2006/table">
            <a:tbl>
              <a:tblPr firstRow="1">
                <a:tableStyleId>{10A1B5D5-9B99-4C35-A422-299274C87663}</a:tableStyleId>
              </a:tblPr>
              <a:tblGrid>
                <a:gridCol w="685800"/>
                <a:gridCol w="457200"/>
                <a:gridCol w="598055"/>
                <a:gridCol w="733076"/>
                <a:gridCol w="733076"/>
                <a:gridCol w="3803193"/>
              </a:tblGrid>
              <a:tr h="289528">
                <a:tc gridSpan="4">
                  <a:txBody>
                    <a:bodyPr/>
                    <a:lstStyle/>
                    <a:p>
                      <a:r>
                        <a:rPr lang="en-US" sz="1300" dirty="0">
                          <a:latin typeface="+mj-lt"/>
                          <a:ea typeface="Verdana" pitchFamily="34" charset="0"/>
                          <a:cs typeface="Verdana" pitchFamily="34" charset="0"/>
                        </a:rPr>
                        <a:t>Code</a:t>
                      </a:r>
                    </a:p>
                  </a:txBody>
                  <a:tcPr marL="45720" marR="45720" marT="45711" marB="45711"/>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r>
                        <a:rPr lang="en-US" sz="1300" dirty="0">
                          <a:latin typeface="+mj-lt"/>
                          <a:ea typeface="Verdana" pitchFamily="34" charset="0"/>
                          <a:cs typeface="Verdana" pitchFamily="34" charset="0"/>
                        </a:rPr>
                        <a:t>Disease</a:t>
                      </a:r>
                    </a:p>
                  </a:txBody>
                  <a:tcPr marL="45720" marR="45720" marT="45711" marB="45711"/>
                </a:tc>
                <a:tc hMerge="1">
                  <a:txBody>
                    <a:bodyPr/>
                    <a:lstStyle/>
                    <a:p>
                      <a:endParaRPr lang="en-US"/>
                    </a:p>
                  </a:txBody>
                  <a:tcPr/>
                </a:tc>
              </a:tr>
              <a:tr h="289528">
                <a:tc>
                  <a:txBody>
                    <a:bodyPr/>
                    <a:lstStyle/>
                    <a:p>
                      <a:r>
                        <a:rPr lang="en-US" sz="1300" dirty="0">
                          <a:latin typeface="+mj-lt"/>
                          <a:ea typeface="Verdana" pitchFamily="34" charset="0"/>
                          <a:cs typeface="Verdana" pitchFamily="34" charset="0"/>
                        </a:rPr>
                        <a:t>001</a:t>
                      </a:r>
                    </a:p>
                  </a:txBody>
                  <a:tcPr marL="45720" marR="45720" marT="45711" marB="45711"/>
                </a:tc>
                <a:tc>
                  <a:txBody>
                    <a:bodyPr/>
                    <a:lstStyle/>
                    <a:p>
                      <a:pPr algn="ctr"/>
                      <a:r>
                        <a:rPr lang="en-US" sz="1300" dirty="0">
                          <a:latin typeface="+mj-lt"/>
                          <a:ea typeface="Verdana" pitchFamily="34" charset="0"/>
                          <a:cs typeface="Verdana" pitchFamily="34" charset="0"/>
                        </a:rPr>
                        <a:t>-</a:t>
                      </a:r>
                    </a:p>
                  </a:txBody>
                  <a:tcPr marL="45720" marR="45720" marT="45711" marB="45711"/>
                </a:tc>
                <a:tc>
                  <a:txBody>
                    <a:bodyPr/>
                    <a:lstStyle/>
                    <a:p>
                      <a:r>
                        <a:rPr lang="en-US" sz="1300" dirty="0">
                          <a:latin typeface="+mj-lt"/>
                          <a:ea typeface="Verdana" pitchFamily="34" charset="0"/>
                          <a:cs typeface="Verdana" pitchFamily="34" charset="0"/>
                        </a:rPr>
                        <a:t>139</a:t>
                      </a:r>
                    </a:p>
                  </a:txBody>
                  <a:tcPr marL="45720" marR="45720" marT="45711" marB="45711"/>
                </a:tc>
                <a:tc>
                  <a:txBody>
                    <a:bodyPr/>
                    <a:lstStyle/>
                    <a:p>
                      <a:endParaRPr lang="en-US" sz="1300" dirty="0">
                        <a:latin typeface="+mj-lt"/>
                        <a:ea typeface="Verdana" pitchFamily="34" charset="0"/>
                        <a:cs typeface="Verdana" pitchFamily="34" charset="0"/>
                      </a:endParaRPr>
                    </a:p>
                  </a:txBody>
                  <a:tcPr marL="45720" marR="45720" marT="45711" marB="45711"/>
                </a:tc>
                <a:tc gridSpan="2">
                  <a:txBody>
                    <a:bodyPr/>
                    <a:lstStyle/>
                    <a:p>
                      <a:r>
                        <a:rPr lang="en-US" sz="1300" dirty="0">
                          <a:solidFill>
                            <a:srgbClr val="FF0000"/>
                          </a:solidFill>
                          <a:latin typeface="+mj-lt"/>
                          <a:ea typeface="Verdana" pitchFamily="34" charset="0"/>
                          <a:cs typeface="Verdana" pitchFamily="34" charset="0"/>
                        </a:rPr>
                        <a:t>Infectious and parasitic diseases</a:t>
                      </a:r>
                    </a:p>
                  </a:txBody>
                  <a:tcPr marL="45720" marR="45720" marT="45711" marB="45711"/>
                </a:tc>
                <a:tc hMerge="1">
                  <a:txBody>
                    <a:bodyPr/>
                    <a:lstStyle/>
                    <a:p>
                      <a:endParaRPr lang="en-US"/>
                    </a:p>
                  </a:txBody>
                  <a:tcPr/>
                </a:tc>
              </a:tr>
              <a:tr h="289528">
                <a:tc>
                  <a:txBody>
                    <a:bodyPr/>
                    <a:lstStyle/>
                    <a:p>
                      <a:r>
                        <a:rPr lang="en-US" sz="1300">
                          <a:latin typeface="+mj-lt"/>
                          <a:ea typeface="Verdana" pitchFamily="34" charset="0"/>
                          <a:cs typeface="Verdana" pitchFamily="34" charset="0"/>
                        </a:rPr>
                        <a:t>001</a:t>
                      </a:r>
                    </a:p>
                  </a:txBody>
                  <a:tcPr marL="45720" marR="45720" marT="45711" marB="45711"/>
                </a:tc>
                <a:tc>
                  <a:txBody>
                    <a:bodyPr/>
                    <a:lstStyle/>
                    <a:p>
                      <a:pPr algn="ctr"/>
                      <a:r>
                        <a:rPr lang="en-US" sz="1300" dirty="0">
                          <a:latin typeface="+mj-lt"/>
                          <a:ea typeface="Verdana" pitchFamily="34" charset="0"/>
                          <a:cs typeface="Verdana" pitchFamily="34" charset="0"/>
                        </a:rPr>
                        <a:t>-</a:t>
                      </a:r>
                    </a:p>
                  </a:txBody>
                  <a:tcPr marL="45720" marR="45720" marT="45711" marB="45711"/>
                </a:tc>
                <a:tc>
                  <a:txBody>
                    <a:bodyPr/>
                    <a:lstStyle/>
                    <a:p>
                      <a:r>
                        <a:rPr lang="en-US" sz="1300" dirty="0">
                          <a:latin typeface="+mj-lt"/>
                          <a:ea typeface="Verdana" pitchFamily="34" charset="0"/>
                          <a:cs typeface="Verdana" pitchFamily="34" charset="0"/>
                        </a:rPr>
                        <a:t>009</a:t>
                      </a:r>
                    </a:p>
                  </a:txBody>
                  <a:tcPr marL="45720" marR="45720" marT="45711" marB="45711"/>
                </a:tc>
                <a:tc>
                  <a:txBody>
                    <a:bodyPr/>
                    <a:lstStyle/>
                    <a:p>
                      <a:endParaRPr lang="en-US" sz="1300" dirty="0">
                        <a:latin typeface="+mj-lt"/>
                        <a:ea typeface="Verdana" pitchFamily="34" charset="0"/>
                        <a:cs typeface="Verdana" pitchFamily="34" charset="0"/>
                      </a:endParaRPr>
                    </a:p>
                  </a:txBody>
                  <a:tcPr marL="45720" marR="45720" marT="45711" marB="45711"/>
                </a:tc>
                <a:tc gridSpan="2">
                  <a:txBody>
                    <a:bodyPr/>
                    <a:lstStyle/>
                    <a:p>
                      <a:r>
                        <a:rPr lang="en-US" sz="1300" dirty="0">
                          <a:solidFill>
                            <a:srgbClr val="FF0000"/>
                          </a:solidFill>
                          <a:latin typeface="+mj-lt"/>
                          <a:ea typeface="Verdana" pitchFamily="34" charset="0"/>
                          <a:cs typeface="Verdana" pitchFamily="34" charset="0"/>
                        </a:rPr>
                        <a:t>Infectious diseases of the digestive tract</a:t>
                      </a:r>
                    </a:p>
                  </a:txBody>
                  <a:tcPr marL="45720" marR="45720" marT="45711" marB="45711"/>
                </a:tc>
                <a:tc hMerge="1">
                  <a:txBody>
                    <a:bodyPr/>
                    <a:lstStyle/>
                    <a:p>
                      <a:endParaRPr lang="en-US"/>
                    </a:p>
                  </a:txBody>
                  <a:tcPr/>
                </a:tc>
              </a:tr>
              <a:tr h="289528">
                <a:tc>
                  <a:txBody>
                    <a:bodyPr/>
                    <a:lstStyle/>
                    <a:p>
                      <a:r>
                        <a:rPr lang="en-US" sz="1300">
                          <a:latin typeface="+mj-lt"/>
                          <a:ea typeface="Verdana" pitchFamily="34" charset="0"/>
                          <a:cs typeface="Verdana" pitchFamily="34" charset="0"/>
                        </a:rPr>
                        <a:t>003</a:t>
                      </a:r>
                    </a:p>
                  </a:txBody>
                  <a:tcPr marL="45720" marR="45720" marT="45711" marB="45711"/>
                </a:tc>
                <a:tc>
                  <a:txBody>
                    <a:bodyPr/>
                    <a:lstStyle/>
                    <a:p>
                      <a:pPr algn="ctr"/>
                      <a:endParaRPr lang="en-US" sz="1300" dirty="0">
                        <a:latin typeface="+mj-lt"/>
                        <a:ea typeface="Verdana" pitchFamily="34" charset="0"/>
                        <a:cs typeface="Verdana" pitchFamily="34" charset="0"/>
                      </a:endParaRPr>
                    </a:p>
                  </a:txBody>
                  <a:tcPr marL="45720" marR="45720" marT="45711" marB="45711"/>
                </a:tc>
                <a:tc>
                  <a:txBody>
                    <a:bodyPr/>
                    <a:lstStyle/>
                    <a:p>
                      <a:pPr algn="ctr"/>
                      <a:endParaRPr lang="en-US" sz="1300" dirty="0">
                        <a:latin typeface="+mj-lt"/>
                        <a:ea typeface="Verdana" pitchFamily="34" charset="0"/>
                        <a:cs typeface="Verdana" pitchFamily="34" charset="0"/>
                      </a:endParaRPr>
                    </a:p>
                  </a:txBody>
                  <a:tcPr marL="45720" marR="45720" marT="45711" marB="45711"/>
                </a:tc>
                <a:tc>
                  <a:txBody>
                    <a:bodyPr/>
                    <a:lstStyle/>
                    <a:p>
                      <a:endParaRPr lang="en-US" sz="1300">
                        <a:latin typeface="+mj-lt"/>
                        <a:ea typeface="Verdana" pitchFamily="34" charset="0"/>
                        <a:cs typeface="Verdana" pitchFamily="34" charset="0"/>
                      </a:endParaRPr>
                    </a:p>
                  </a:txBody>
                  <a:tcPr marL="45720" marR="45720" marT="45711" marB="45711"/>
                </a:tc>
                <a:tc gridSpan="2">
                  <a:txBody>
                    <a:bodyPr/>
                    <a:lstStyle/>
                    <a:p>
                      <a:r>
                        <a:rPr lang="en-US" sz="1300">
                          <a:solidFill>
                            <a:srgbClr val="FF0000"/>
                          </a:solidFill>
                          <a:latin typeface="+mj-lt"/>
                          <a:ea typeface="Verdana" pitchFamily="34" charset="0"/>
                          <a:cs typeface="Verdana" pitchFamily="34" charset="0"/>
                        </a:rPr>
                        <a:t>Other Salmonella Infections</a:t>
                      </a:r>
                    </a:p>
                  </a:txBody>
                  <a:tcPr marL="45720" marR="45720" marT="45711" marB="45711"/>
                </a:tc>
                <a:tc hMerge="1">
                  <a:txBody>
                    <a:bodyPr/>
                    <a:lstStyle/>
                    <a:p>
                      <a:endParaRPr lang="en-US"/>
                    </a:p>
                  </a:txBody>
                  <a:tcPr/>
                </a:tc>
              </a:tr>
              <a:tr h="289528">
                <a:tc>
                  <a:txBody>
                    <a:bodyPr/>
                    <a:lstStyle/>
                    <a:p>
                      <a:endParaRPr lang="en-US" sz="1300">
                        <a:latin typeface="+mj-lt"/>
                        <a:ea typeface="Verdana" pitchFamily="34" charset="0"/>
                        <a:cs typeface="Verdana" pitchFamily="34" charset="0"/>
                      </a:endParaRPr>
                    </a:p>
                  </a:txBody>
                  <a:tcPr marL="45720" marR="45720" marT="45711" marB="45711"/>
                </a:tc>
                <a:tc>
                  <a:txBody>
                    <a:bodyPr/>
                    <a:lstStyle/>
                    <a:p>
                      <a:pPr algn="ctr"/>
                      <a:r>
                        <a:rPr lang="en-US" sz="1300" dirty="0">
                          <a:latin typeface="+mj-lt"/>
                          <a:ea typeface="Verdana" pitchFamily="34" charset="0"/>
                          <a:cs typeface="Verdana" pitchFamily="34" charset="0"/>
                        </a:rPr>
                        <a:t>-</a:t>
                      </a:r>
                    </a:p>
                  </a:txBody>
                  <a:tcPr marL="45720" marR="45720" marT="45711" marB="45711"/>
                </a:tc>
                <a:tc>
                  <a:txBody>
                    <a:bodyPr/>
                    <a:lstStyle/>
                    <a:p>
                      <a:pPr algn="ctr"/>
                      <a:endParaRPr lang="en-US" sz="1300" dirty="0">
                        <a:latin typeface="+mj-lt"/>
                        <a:ea typeface="Verdana" pitchFamily="34" charset="0"/>
                        <a:cs typeface="Verdana" pitchFamily="34" charset="0"/>
                      </a:endParaRPr>
                    </a:p>
                  </a:txBody>
                  <a:tcPr marL="45720" marR="45720" marT="45711" marB="45711"/>
                </a:tc>
                <a:tc>
                  <a:txBody>
                    <a:bodyPr/>
                    <a:lstStyle/>
                    <a:p>
                      <a:r>
                        <a:rPr lang="en-US" sz="1300" dirty="0">
                          <a:latin typeface="+mj-lt"/>
                          <a:ea typeface="Verdana" pitchFamily="34" charset="0"/>
                          <a:cs typeface="Verdana" pitchFamily="34" charset="0"/>
                        </a:rPr>
                        <a:t>003.0</a:t>
                      </a:r>
                    </a:p>
                  </a:txBody>
                  <a:tcPr marL="45720" marR="45720" marT="45711" marB="45711"/>
                </a:tc>
                <a:tc gridSpan="2">
                  <a:txBody>
                    <a:bodyPr/>
                    <a:lstStyle/>
                    <a:p>
                      <a:r>
                        <a:rPr lang="en-US" sz="1300" dirty="0">
                          <a:solidFill>
                            <a:srgbClr val="FF0000"/>
                          </a:solidFill>
                          <a:latin typeface="+mj-lt"/>
                          <a:ea typeface="Verdana" pitchFamily="34" charset="0"/>
                          <a:cs typeface="Verdana" pitchFamily="34" charset="0"/>
                        </a:rPr>
                        <a:t>Salmonella gastroenteritis</a:t>
                      </a:r>
                    </a:p>
                  </a:txBody>
                  <a:tcPr marL="45720" marR="45720" marT="45711" marB="45711" anchor="ctr"/>
                </a:tc>
                <a:tc hMerge="1">
                  <a:txBody>
                    <a:bodyPr/>
                    <a:lstStyle/>
                    <a:p>
                      <a:endParaRPr lang="en-US" sz="1000" dirty="0"/>
                    </a:p>
                  </a:txBody>
                  <a:tcPr marL="21733" marR="21733" marT="10866" marB="10866">
                    <a:lnL>
                      <a:noFill/>
                    </a:lnL>
                    <a:lnR>
                      <a:noFill/>
                    </a:lnR>
                    <a:lnT>
                      <a:noFill/>
                    </a:lnT>
                    <a:lnB>
                      <a:noFill/>
                    </a:lnB>
                  </a:tcPr>
                </a:tc>
              </a:tr>
              <a:tr h="289528">
                <a:tc>
                  <a:txBody>
                    <a:bodyPr/>
                    <a:lstStyle/>
                    <a:p>
                      <a:endParaRPr lang="en-US" sz="1300">
                        <a:latin typeface="+mj-lt"/>
                        <a:ea typeface="Verdana" pitchFamily="34" charset="0"/>
                        <a:cs typeface="Verdana" pitchFamily="34" charset="0"/>
                      </a:endParaRPr>
                    </a:p>
                  </a:txBody>
                  <a:tcPr marL="45720" marR="45720" marT="45711" marB="45711"/>
                </a:tc>
                <a:tc>
                  <a:txBody>
                    <a:bodyPr/>
                    <a:lstStyle/>
                    <a:p>
                      <a:pPr algn="ctr"/>
                      <a:r>
                        <a:rPr lang="en-US" sz="1300" dirty="0">
                          <a:latin typeface="+mj-lt"/>
                          <a:ea typeface="Verdana" pitchFamily="34" charset="0"/>
                          <a:cs typeface="Verdana" pitchFamily="34" charset="0"/>
                        </a:rPr>
                        <a:t>-</a:t>
                      </a:r>
                    </a:p>
                  </a:txBody>
                  <a:tcPr marL="45720" marR="45720" marT="45711" marB="45711"/>
                </a:tc>
                <a:tc>
                  <a:txBody>
                    <a:bodyPr/>
                    <a:lstStyle/>
                    <a:p>
                      <a:pPr algn="ctr"/>
                      <a:endParaRPr lang="en-US" sz="1300" dirty="0">
                        <a:latin typeface="+mj-lt"/>
                        <a:ea typeface="Verdana" pitchFamily="34" charset="0"/>
                        <a:cs typeface="Verdana" pitchFamily="34" charset="0"/>
                      </a:endParaRPr>
                    </a:p>
                  </a:txBody>
                  <a:tcPr marL="45720" marR="45720"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mj-lt"/>
                          <a:ea typeface="Verdana" pitchFamily="34" charset="0"/>
                          <a:cs typeface="Verdana" pitchFamily="34" charset="0"/>
                        </a:rPr>
                        <a:t>003.1</a:t>
                      </a:r>
                    </a:p>
                  </a:txBody>
                  <a:tcPr marL="45720" marR="45720" marT="45711" marB="45711"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rgbClr val="FF0000"/>
                          </a:solidFill>
                          <a:latin typeface="+mj-lt"/>
                          <a:ea typeface="Verdana" pitchFamily="34" charset="0"/>
                          <a:cs typeface="Verdana" pitchFamily="34" charset="0"/>
                        </a:rPr>
                        <a:t>Salmonella Septicemia</a:t>
                      </a:r>
                    </a:p>
                  </a:txBody>
                  <a:tcPr marL="45720" marR="45720" marT="45711" marB="45711"/>
                </a:tc>
                <a:tc hMerge="1">
                  <a:txBody>
                    <a:bodyPr/>
                    <a:lstStyle/>
                    <a:p>
                      <a:endParaRPr lang="en-US" sz="1000" dirty="0"/>
                    </a:p>
                  </a:txBody>
                  <a:tcPr marL="21733" marR="21733" marT="10866" marB="10866">
                    <a:lnL>
                      <a:noFill/>
                    </a:lnL>
                    <a:lnR>
                      <a:noFill/>
                    </a:lnR>
                    <a:lnT>
                      <a:noFill/>
                    </a:lnT>
                    <a:lnB>
                      <a:noFill/>
                    </a:lnB>
                  </a:tcPr>
                </a:tc>
              </a:tr>
              <a:tr h="289528">
                <a:tc>
                  <a:txBody>
                    <a:bodyPr/>
                    <a:lstStyle/>
                    <a:p>
                      <a:endParaRPr lang="en-US" sz="1300">
                        <a:latin typeface="+mj-lt"/>
                        <a:ea typeface="Verdana" pitchFamily="34" charset="0"/>
                        <a:cs typeface="Verdana" pitchFamily="34" charset="0"/>
                      </a:endParaRPr>
                    </a:p>
                  </a:txBody>
                  <a:tcPr marL="45720" marR="45720" marT="45711" marB="45711"/>
                </a:tc>
                <a:tc>
                  <a:txBody>
                    <a:bodyPr/>
                    <a:lstStyle/>
                    <a:p>
                      <a:pPr algn="ctr"/>
                      <a:r>
                        <a:rPr lang="en-US" sz="1300" dirty="0">
                          <a:latin typeface="+mj-lt"/>
                          <a:ea typeface="Verdana" pitchFamily="34" charset="0"/>
                          <a:cs typeface="Verdana" pitchFamily="34" charset="0"/>
                        </a:rPr>
                        <a:t>-</a:t>
                      </a:r>
                    </a:p>
                  </a:txBody>
                  <a:tcPr marL="45720" marR="45720" marT="45711" marB="45711"/>
                </a:tc>
                <a:tc>
                  <a:txBody>
                    <a:bodyPr/>
                    <a:lstStyle/>
                    <a:p>
                      <a:pPr algn="ctr"/>
                      <a:endParaRPr lang="en-US" sz="1300" dirty="0">
                        <a:latin typeface="+mj-lt"/>
                        <a:ea typeface="Verdana" pitchFamily="34" charset="0"/>
                        <a:cs typeface="Verdana" pitchFamily="34" charset="0"/>
                      </a:endParaRPr>
                    </a:p>
                  </a:txBody>
                  <a:tcPr marL="45720" marR="45720" marT="45711" marB="45711"/>
                </a:tc>
                <a:tc>
                  <a:txBody>
                    <a:bodyPr/>
                    <a:lstStyle/>
                    <a:p>
                      <a:r>
                        <a:rPr lang="en-US" sz="1300" dirty="0" smtClean="0">
                          <a:latin typeface="+mj-lt"/>
                          <a:ea typeface="Verdana" pitchFamily="34" charset="0"/>
                          <a:cs typeface="Verdana" pitchFamily="34" charset="0"/>
                        </a:rPr>
                        <a:t>003.2</a:t>
                      </a:r>
                      <a:endParaRPr lang="en-US" sz="1300" dirty="0">
                        <a:latin typeface="+mj-lt"/>
                        <a:ea typeface="Verdana" pitchFamily="34" charset="0"/>
                        <a:cs typeface="Verdana" pitchFamily="34" charset="0"/>
                      </a:endParaRPr>
                    </a:p>
                  </a:txBody>
                  <a:tcPr marL="45720" marR="45720" marT="45711" marB="45711"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rgbClr val="FF0000"/>
                          </a:solidFill>
                          <a:latin typeface="+mj-lt"/>
                          <a:ea typeface="Verdana" pitchFamily="34" charset="0"/>
                          <a:cs typeface="Verdana" pitchFamily="34" charset="0"/>
                        </a:rPr>
                        <a:t>Localized Salmonella Infections</a:t>
                      </a:r>
                    </a:p>
                  </a:txBody>
                  <a:tcPr marL="45720" marR="45720" marT="45711" marB="45711"/>
                </a:tc>
                <a:tc hMerge="1">
                  <a:txBody>
                    <a:bodyPr/>
                    <a:lstStyle/>
                    <a:p>
                      <a:endParaRPr lang="en-US" sz="1000" dirty="0"/>
                    </a:p>
                  </a:txBody>
                  <a:tcPr marL="21733" marR="21733" marT="10866" marB="10866">
                    <a:lnL>
                      <a:noFill/>
                    </a:lnL>
                    <a:lnR>
                      <a:noFill/>
                    </a:lnR>
                    <a:lnT>
                      <a:noFill/>
                    </a:lnT>
                    <a:lnB>
                      <a:noFill/>
                    </a:lnB>
                  </a:tcPr>
                </a:tc>
              </a:tr>
              <a:tr h="289528">
                <a:tc>
                  <a:txBody>
                    <a:bodyPr/>
                    <a:lstStyle/>
                    <a:p>
                      <a:endParaRPr lang="en-US" sz="1300">
                        <a:latin typeface="+mj-lt"/>
                        <a:ea typeface="Verdana" pitchFamily="34" charset="0"/>
                        <a:cs typeface="Verdana" pitchFamily="34" charset="0"/>
                      </a:endParaRPr>
                    </a:p>
                  </a:txBody>
                  <a:tcPr marL="45720" marR="45720" marT="45711" marB="45711"/>
                </a:tc>
                <a:tc>
                  <a:txBody>
                    <a:bodyPr/>
                    <a:lstStyle/>
                    <a:p>
                      <a:pPr algn="ctr"/>
                      <a:r>
                        <a:rPr lang="en-US" sz="1300" dirty="0">
                          <a:latin typeface="+mj-lt"/>
                          <a:ea typeface="Verdana" pitchFamily="34" charset="0"/>
                          <a:cs typeface="Verdana" pitchFamily="34" charset="0"/>
                        </a:rPr>
                        <a:t>-</a:t>
                      </a:r>
                    </a:p>
                  </a:txBody>
                  <a:tcPr marL="45720" marR="45720" marT="45711" marB="45711"/>
                </a:tc>
                <a:tc>
                  <a:txBody>
                    <a:bodyPr/>
                    <a:lstStyle/>
                    <a:p>
                      <a:pPr algn="ctr"/>
                      <a:endParaRPr lang="en-US" sz="1300" dirty="0">
                        <a:latin typeface="+mj-lt"/>
                        <a:ea typeface="Verdana" pitchFamily="34" charset="0"/>
                        <a:cs typeface="Verdana" pitchFamily="34" charset="0"/>
                      </a:endParaRPr>
                    </a:p>
                  </a:txBody>
                  <a:tcPr marL="45720" marR="45720" marT="45711" marB="45711"/>
                </a:tc>
                <a:tc>
                  <a:txBody>
                    <a:bodyPr/>
                    <a:lstStyle/>
                    <a:p>
                      <a:endParaRPr lang="en-US" sz="1300">
                        <a:latin typeface="+mj-lt"/>
                        <a:ea typeface="Verdana" pitchFamily="34" charset="0"/>
                        <a:cs typeface="Verdana" pitchFamily="34" charset="0"/>
                      </a:endParaRPr>
                    </a:p>
                  </a:txBody>
                  <a:tcPr marL="45720" marR="45720" marT="45711" marB="45711"/>
                </a:tc>
                <a:tc>
                  <a:txBody>
                    <a:bodyPr/>
                    <a:lstStyle/>
                    <a:p>
                      <a:r>
                        <a:rPr lang="en-US" sz="1300">
                          <a:latin typeface="+mj-lt"/>
                          <a:ea typeface="Verdana" pitchFamily="34" charset="0"/>
                          <a:cs typeface="Verdana" pitchFamily="34" charset="0"/>
                        </a:rPr>
                        <a:t>003.20</a:t>
                      </a:r>
                    </a:p>
                  </a:txBody>
                  <a:tcPr marL="45720" marR="45720" marT="45711" marB="45711"/>
                </a:tc>
                <a:tc>
                  <a:txBody>
                    <a:bodyPr/>
                    <a:lstStyle/>
                    <a:p>
                      <a:r>
                        <a:rPr lang="en-US" sz="1300" dirty="0">
                          <a:latin typeface="+mj-lt"/>
                          <a:ea typeface="Verdana" pitchFamily="34" charset="0"/>
                          <a:cs typeface="Verdana" pitchFamily="34" charset="0"/>
                        </a:rPr>
                        <a:t>Localized Salmonella Infection, Unspecified</a:t>
                      </a:r>
                    </a:p>
                  </a:txBody>
                  <a:tcPr marL="45720" marR="45720" marT="45711" marB="45711"/>
                </a:tc>
              </a:tr>
              <a:tr h="289528">
                <a:tc>
                  <a:txBody>
                    <a:bodyPr/>
                    <a:lstStyle/>
                    <a:p>
                      <a:endParaRPr lang="en-US" sz="1300">
                        <a:latin typeface="+mj-lt"/>
                        <a:ea typeface="Verdana" pitchFamily="34" charset="0"/>
                        <a:cs typeface="Verdana" pitchFamily="34" charset="0"/>
                      </a:endParaRPr>
                    </a:p>
                  </a:txBody>
                  <a:tcPr marL="45720" marR="45720" marT="45711" marB="45711"/>
                </a:tc>
                <a:tc>
                  <a:txBody>
                    <a:bodyPr/>
                    <a:lstStyle/>
                    <a:p>
                      <a:pPr algn="ctr"/>
                      <a:r>
                        <a:rPr lang="en-US" sz="1300" dirty="0">
                          <a:latin typeface="+mj-lt"/>
                          <a:ea typeface="Verdana" pitchFamily="34" charset="0"/>
                          <a:cs typeface="Verdana" pitchFamily="34" charset="0"/>
                        </a:rPr>
                        <a:t>-</a:t>
                      </a:r>
                    </a:p>
                  </a:txBody>
                  <a:tcPr marL="45720" marR="45720" marT="45711" marB="45711"/>
                </a:tc>
                <a:tc>
                  <a:txBody>
                    <a:bodyPr/>
                    <a:lstStyle/>
                    <a:p>
                      <a:pPr algn="ctr"/>
                      <a:endParaRPr lang="en-US" sz="1300" dirty="0">
                        <a:latin typeface="+mj-lt"/>
                        <a:ea typeface="Verdana" pitchFamily="34" charset="0"/>
                        <a:cs typeface="Verdana" pitchFamily="34" charset="0"/>
                      </a:endParaRPr>
                    </a:p>
                  </a:txBody>
                  <a:tcPr marL="45720" marR="45720" marT="45711" marB="45711"/>
                </a:tc>
                <a:tc>
                  <a:txBody>
                    <a:bodyPr/>
                    <a:lstStyle/>
                    <a:p>
                      <a:endParaRPr lang="en-US" sz="1300">
                        <a:latin typeface="+mj-lt"/>
                        <a:ea typeface="Verdana" pitchFamily="34" charset="0"/>
                        <a:cs typeface="Verdana" pitchFamily="34" charset="0"/>
                      </a:endParaRPr>
                    </a:p>
                  </a:txBody>
                  <a:tcPr marL="45720" marR="45720" marT="45711" marB="45711"/>
                </a:tc>
                <a:tc>
                  <a:txBody>
                    <a:bodyPr/>
                    <a:lstStyle/>
                    <a:p>
                      <a:r>
                        <a:rPr lang="en-US" sz="1300">
                          <a:latin typeface="+mj-lt"/>
                          <a:ea typeface="Verdana" pitchFamily="34" charset="0"/>
                          <a:cs typeface="Verdana" pitchFamily="34" charset="0"/>
                        </a:rPr>
                        <a:t>003.21</a:t>
                      </a:r>
                    </a:p>
                  </a:txBody>
                  <a:tcPr marL="45720" marR="45720" marT="45711" marB="45711"/>
                </a:tc>
                <a:tc>
                  <a:txBody>
                    <a:bodyPr/>
                    <a:lstStyle/>
                    <a:p>
                      <a:r>
                        <a:rPr lang="en-US" sz="1300">
                          <a:latin typeface="+mj-lt"/>
                          <a:ea typeface="Verdana" pitchFamily="34" charset="0"/>
                          <a:cs typeface="Verdana" pitchFamily="34" charset="0"/>
                        </a:rPr>
                        <a:t>Salmonella Meningitis</a:t>
                      </a:r>
                    </a:p>
                  </a:txBody>
                  <a:tcPr marL="45720" marR="45720" marT="45711" marB="45711"/>
                </a:tc>
              </a:tr>
              <a:tr h="289528">
                <a:tc>
                  <a:txBody>
                    <a:bodyPr/>
                    <a:lstStyle/>
                    <a:p>
                      <a:endParaRPr lang="en-US" sz="1300">
                        <a:latin typeface="+mj-lt"/>
                        <a:ea typeface="Verdana" pitchFamily="34" charset="0"/>
                        <a:cs typeface="Verdana" pitchFamily="34" charset="0"/>
                      </a:endParaRPr>
                    </a:p>
                  </a:txBody>
                  <a:tcPr marL="45720" marR="45720" marT="45711" marB="45711"/>
                </a:tc>
                <a:tc>
                  <a:txBody>
                    <a:bodyPr/>
                    <a:lstStyle/>
                    <a:p>
                      <a:pPr algn="ctr"/>
                      <a:r>
                        <a:rPr lang="en-US" sz="1300" dirty="0">
                          <a:latin typeface="+mj-lt"/>
                          <a:ea typeface="Verdana" pitchFamily="34" charset="0"/>
                          <a:cs typeface="Verdana" pitchFamily="34" charset="0"/>
                        </a:rPr>
                        <a:t>-</a:t>
                      </a:r>
                    </a:p>
                  </a:txBody>
                  <a:tcPr marL="45720" marR="45720" marT="45711" marB="45711"/>
                </a:tc>
                <a:tc>
                  <a:txBody>
                    <a:bodyPr/>
                    <a:lstStyle/>
                    <a:p>
                      <a:pPr algn="ctr"/>
                      <a:endParaRPr lang="en-US" sz="1300" dirty="0">
                        <a:latin typeface="+mj-lt"/>
                        <a:ea typeface="Verdana" pitchFamily="34" charset="0"/>
                        <a:cs typeface="Verdana" pitchFamily="34" charset="0"/>
                      </a:endParaRPr>
                    </a:p>
                  </a:txBody>
                  <a:tcPr marL="45720" marR="45720" marT="45711" marB="45711"/>
                </a:tc>
                <a:tc>
                  <a:txBody>
                    <a:bodyPr/>
                    <a:lstStyle/>
                    <a:p>
                      <a:endParaRPr lang="en-US" sz="1300">
                        <a:latin typeface="+mj-lt"/>
                        <a:ea typeface="Verdana" pitchFamily="34" charset="0"/>
                        <a:cs typeface="Verdana" pitchFamily="34" charset="0"/>
                      </a:endParaRPr>
                    </a:p>
                  </a:txBody>
                  <a:tcPr marL="45720" marR="45720" marT="45711" marB="45711"/>
                </a:tc>
                <a:tc>
                  <a:txBody>
                    <a:bodyPr/>
                    <a:lstStyle/>
                    <a:p>
                      <a:r>
                        <a:rPr lang="en-US" sz="1300">
                          <a:latin typeface="+mj-lt"/>
                          <a:ea typeface="Verdana" pitchFamily="34" charset="0"/>
                          <a:cs typeface="Verdana" pitchFamily="34" charset="0"/>
                        </a:rPr>
                        <a:t>003.22</a:t>
                      </a:r>
                    </a:p>
                  </a:txBody>
                  <a:tcPr marL="45720" marR="45720" marT="45711" marB="45711"/>
                </a:tc>
                <a:tc>
                  <a:txBody>
                    <a:bodyPr/>
                    <a:lstStyle/>
                    <a:p>
                      <a:r>
                        <a:rPr lang="en-US" sz="1300">
                          <a:latin typeface="+mj-lt"/>
                          <a:ea typeface="Verdana" pitchFamily="34" charset="0"/>
                          <a:cs typeface="Verdana" pitchFamily="34" charset="0"/>
                        </a:rPr>
                        <a:t>Salmonella Pneumonia</a:t>
                      </a:r>
                    </a:p>
                  </a:txBody>
                  <a:tcPr marL="45720" marR="45720" marT="45711" marB="45711"/>
                </a:tc>
              </a:tr>
              <a:tr h="289528">
                <a:tc>
                  <a:txBody>
                    <a:bodyPr/>
                    <a:lstStyle/>
                    <a:p>
                      <a:endParaRPr lang="en-US" sz="1300">
                        <a:latin typeface="+mj-lt"/>
                        <a:ea typeface="Verdana" pitchFamily="34" charset="0"/>
                        <a:cs typeface="Verdana" pitchFamily="34" charset="0"/>
                      </a:endParaRPr>
                    </a:p>
                  </a:txBody>
                  <a:tcPr marL="45720" marR="45720" marT="45711" marB="45711"/>
                </a:tc>
                <a:tc>
                  <a:txBody>
                    <a:bodyPr/>
                    <a:lstStyle/>
                    <a:p>
                      <a:pPr algn="ctr"/>
                      <a:r>
                        <a:rPr lang="en-US" sz="1300" dirty="0">
                          <a:latin typeface="+mj-lt"/>
                          <a:ea typeface="Verdana" pitchFamily="34" charset="0"/>
                          <a:cs typeface="Verdana" pitchFamily="34" charset="0"/>
                        </a:rPr>
                        <a:t>-</a:t>
                      </a:r>
                    </a:p>
                  </a:txBody>
                  <a:tcPr marL="45720" marR="45720" marT="45711" marB="45711"/>
                </a:tc>
                <a:tc>
                  <a:txBody>
                    <a:bodyPr/>
                    <a:lstStyle/>
                    <a:p>
                      <a:pPr algn="ctr"/>
                      <a:endParaRPr lang="en-US" sz="1300" dirty="0">
                        <a:latin typeface="+mj-lt"/>
                        <a:ea typeface="Verdana" pitchFamily="34" charset="0"/>
                        <a:cs typeface="Verdana" pitchFamily="34" charset="0"/>
                      </a:endParaRPr>
                    </a:p>
                  </a:txBody>
                  <a:tcPr marL="45720" marR="45720" marT="45711" marB="45711"/>
                </a:tc>
                <a:tc>
                  <a:txBody>
                    <a:bodyPr/>
                    <a:lstStyle/>
                    <a:p>
                      <a:endParaRPr lang="en-US" sz="1300">
                        <a:latin typeface="+mj-lt"/>
                        <a:ea typeface="Verdana" pitchFamily="34" charset="0"/>
                        <a:cs typeface="Verdana" pitchFamily="34" charset="0"/>
                      </a:endParaRPr>
                    </a:p>
                  </a:txBody>
                  <a:tcPr marL="45720" marR="45720" marT="45711" marB="45711"/>
                </a:tc>
                <a:tc>
                  <a:txBody>
                    <a:bodyPr/>
                    <a:lstStyle/>
                    <a:p>
                      <a:r>
                        <a:rPr lang="en-US" sz="1300">
                          <a:latin typeface="+mj-lt"/>
                          <a:ea typeface="Verdana" pitchFamily="34" charset="0"/>
                          <a:cs typeface="Verdana" pitchFamily="34" charset="0"/>
                        </a:rPr>
                        <a:t>003.23</a:t>
                      </a:r>
                    </a:p>
                  </a:txBody>
                  <a:tcPr marL="45720" marR="45720" marT="45711" marB="45711"/>
                </a:tc>
                <a:tc>
                  <a:txBody>
                    <a:bodyPr/>
                    <a:lstStyle/>
                    <a:p>
                      <a:r>
                        <a:rPr lang="en-US" sz="1300">
                          <a:latin typeface="+mj-lt"/>
                          <a:ea typeface="Verdana" pitchFamily="34" charset="0"/>
                          <a:cs typeface="Verdana" pitchFamily="34" charset="0"/>
                        </a:rPr>
                        <a:t>Salmonella Arthritis</a:t>
                      </a:r>
                    </a:p>
                  </a:txBody>
                  <a:tcPr marL="45720" marR="45720" marT="45711" marB="45711"/>
                </a:tc>
              </a:tr>
              <a:tr h="289528">
                <a:tc>
                  <a:txBody>
                    <a:bodyPr/>
                    <a:lstStyle/>
                    <a:p>
                      <a:endParaRPr lang="en-US" sz="1300">
                        <a:latin typeface="+mj-lt"/>
                        <a:ea typeface="Verdana" pitchFamily="34" charset="0"/>
                        <a:cs typeface="Verdana" pitchFamily="34" charset="0"/>
                      </a:endParaRPr>
                    </a:p>
                  </a:txBody>
                  <a:tcPr marL="45720" marR="45720" marT="45711" marB="45711"/>
                </a:tc>
                <a:tc>
                  <a:txBody>
                    <a:bodyPr/>
                    <a:lstStyle/>
                    <a:p>
                      <a:pPr algn="ctr"/>
                      <a:r>
                        <a:rPr lang="en-US" sz="1300" dirty="0">
                          <a:latin typeface="+mj-lt"/>
                          <a:ea typeface="Verdana" pitchFamily="34" charset="0"/>
                          <a:cs typeface="Verdana" pitchFamily="34" charset="0"/>
                        </a:rPr>
                        <a:t>-</a:t>
                      </a:r>
                    </a:p>
                  </a:txBody>
                  <a:tcPr marL="45720" marR="45720" marT="45711" marB="45711"/>
                </a:tc>
                <a:tc>
                  <a:txBody>
                    <a:bodyPr/>
                    <a:lstStyle/>
                    <a:p>
                      <a:pPr algn="ctr"/>
                      <a:endParaRPr lang="en-US" sz="1300" dirty="0">
                        <a:latin typeface="+mj-lt"/>
                        <a:ea typeface="Verdana" pitchFamily="34" charset="0"/>
                        <a:cs typeface="Verdana" pitchFamily="34" charset="0"/>
                      </a:endParaRPr>
                    </a:p>
                  </a:txBody>
                  <a:tcPr marL="45720" marR="45720" marT="45711" marB="45711"/>
                </a:tc>
                <a:tc>
                  <a:txBody>
                    <a:bodyPr/>
                    <a:lstStyle/>
                    <a:p>
                      <a:endParaRPr lang="en-US" sz="1300">
                        <a:latin typeface="+mj-lt"/>
                        <a:ea typeface="Verdana" pitchFamily="34" charset="0"/>
                        <a:cs typeface="Verdana" pitchFamily="34" charset="0"/>
                      </a:endParaRPr>
                    </a:p>
                  </a:txBody>
                  <a:tcPr marL="45720" marR="45720" marT="45711" marB="45711"/>
                </a:tc>
                <a:tc>
                  <a:txBody>
                    <a:bodyPr/>
                    <a:lstStyle/>
                    <a:p>
                      <a:r>
                        <a:rPr lang="en-US" sz="1300">
                          <a:latin typeface="+mj-lt"/>
                          <a:ea typeface="Verdana" pitchFamily="34" charset="0"/>
                          <a:cs typeface="Verdana" pitchFamily="34" charset="0"/>
                        </a:rPr>
                        <a:t>003.24</a:t>
                      </a:r>
                    </a:p>
                  </a:txBody>
                  <a:tcPr marL="45720" marR="45720" marT="45711" marB="45711"/>
                </a:tc>
                <a:tc>
                  <a:txBody>
                    <a:bodyPr/>
                    <a:lstStyle/>
                    <a:p>
                      <a:r>
                        <a:rPr lang="en-US" sz="1300">
                          <a:latin typeface="+mj-lt"/>
                          <a:ea typeface="Verdana" pitchFamily="34" charset="0"/>
                          <a:cs typeface="Verdana" pitchFamily="34" charset="0"/>
                        </a:rPr>
                        <a:t>Salmonella Osteomyelitis</a:t>
                      </a:r>
                    </a:p>
                  </a:txBody>
                  <a:tcPr marL="45720" marR="45720" marT="45711" marB="45711"/>
                </a:tc>
              </a:tr>
              <a:tr h="289528">
                <a:tc>
                  <a:txBody>
                    <a:bodyPr/>
                    <a:lstStyle/>
                    <a:p>
                      <a:endParaRPr lang="en-US" sz="1300">
                        <a:latin typeface="+mj-lt"/>
                        <a:ea typeface="Verdana" pitchFamily="34" charset="0"/>
                        <a:cs typeface="Verdana" pitchFamily="34" charset="0"/>
                      </a:endParaRPr>
                    </a:p>
                  </a:txBody>
                  <a:tcPr marL="45720" marR="45720" marT="45711" marB="45711"/>
                </a:tc>
                <a:tc>
                  <a:txBody>
                    <a:bodyPr/>
                    <a:lstStyle/>
                    <a:p>
                      <a:pPr algn="ctr"/>
                      <a:r>
                        <a:rPr lang="en-US" sz="1300" dirty="0">
                          <a:latin typeface="+mj-lt"/>
                          <a:ea typeface="Verdana" pitchFamily="34" charset="0"/>
                          <a:cs typeface="Verdana" pitchFamily="34" charset="0"/>
                        </a:rPr>
                        <a:t>-</a:t>
                      </a:r>
                    </a:p>
                  </a:txBody>
                  <a:tcPr marL="45720" marR="45720" marT="45711" marB="45711" anchor="ctr"/>
                </a:tc>
                <a:tc>
                  <a:txBody>
                    <a:bodyPr/>
                    <a:lstStyle/>
                    <a:p>
                      <a:pPr algn="ctr"/>
                      <a:endParaRPr lang="en-US" sz="1300" dirty="0">
                        <a:latin typeface="+mj-lt"/>
                        <a:ea typeface="Verdana" pitchFamily="34" charset="0"/>
                        <a:cs typeface="Verdana" pitchFamily="34" charset="0"/>
                      </a:endParaRPr>
                    </a:p>
                  </a:txBody>
                  <a:tcPr marL="45720" marR="45720" marT="45711" marB="45711" anchor="ctr"/>
                </a:tc>
                <a:tc>
                  <a:txBody>
                    <a:bodyPr/>
                    <a:lstStyle/>
                    <a:p>
                      <a:endParaRPr lang="en-US" sz="1300">
                        <a:latin typeface="+mj-lt"/>
                        <a:ea typeface="Verdana" pitchFamily="34" charset="0"/>
                        <a:cs typeface="Verdana" pitchFamily="34" charset="0"/>
                      </a:endParaRPr>
                    </a:p>
                  </a:txBody>
                  <a:tcPr marL="45720" marR="45720" marT="45711" marB="45711"/>
                </a:tc>
                <a:tc>
                  <a:txBody>
                    <a:bodyPr/>
                    <a:lstStyle/>
                    <a:p>
                      <a:r>
                        <a:rPr lang="en-US" sz="1300">
                          <a:latin typeface="+mj-lt"/>
                          <a:ea typeface="Verdana" pitchFamily="34" charset="0"/>
                          <a:cs typeface="Verdana" pitchFamily="34" charset="0"/>
                        </a:rPr>
                        <a:t>003.29</a:t>
                      </a:r>
                    </a:p>
                  </a:txBody>
                  <a:tcPr marL="45720" marR="45720" marT="45711" marB="45711"/>
                </a:tc>
                <a:tc>
                  <a:txBody>
                    <a:bodyPr/>
                    <a:lstStyle/>
                    <a:p>
                      <a:r>
                        <a:rPr lang="en-US" sz="1300" dirty="0">
                          <a:latin typeface="+mj-lt"/>
                          <a:ea typeface="Verdana" pitchFamily="34" charset="0"/>
                          <a:cs typeface="Verdana" pitchFamily="34" charset="0"/>
                        </a:rPr>
                        <a:t>Other Localized Salmonella Infections</a:t>
                      </a:r>
                    </a:p>
                  </a:txBody>
                  <a:tcPr marL="45720" marR="45720" marT="45711" marB="45711"/>
                </a:tc>
              </a:tr>
              <a:tr h="322313">
                <a:tc>
                  <a:txBody>
                    <a:bodyPr/>
                    <a:lstStyle/>
                    <a:p>
                      <a:endParaRPr lang="en-US" sz="1300">
                        <a:latin typeface="+mj-lt"/>
                        <a:ea typeface="Verdana" pitchFamily="34" charset="0"/>
                        <a:cs typeface="Verdana" pitchFamily="34" charset="0"/>
                      </a:endParaRPr>
                    </a:p>
                  </a:txBody>
                  <a:tcPr marL="45720" marR="45720" marT="45711" marB="45711"/>
                </a:tc>
                <a:tc>
                  <a:txBody>
                    <a:bodyPr/>
                    <a:lstStyle/>
                    <a:p>
                      <a:pPr algn="ctr"/>
                      <a:r>
                        <a:rPr lang="en-US" sz="1300" dirty="0">
                          <a:latin typeface="+mj-lt"/>
                          <a:ea typeface="Verdana" pitchFamily="34" charset="0"/>
                          <a:cs typeface="Verdana" pitchFamily="34" charset="0"/>
                        </a:rPr>
                        <a:t>-</a:t>
                      </a:r>
                    </a:p>
                  </a:txBody>
                  <a:tcPr marL="45720" marR="45720" marT="45711" marB="45711"/>
                </a:tc>
                <a:tc>
                  <a:txBody>
                    <a:bodyPr/>
                    <a:lstStyle/>
                    <a:p>
                      <a:pPr algn="ctr"/>
                      <a:endParaRPr lang="en-US" sz="1300" dirty="0">
                        <a:latin typeface="+mj-lt"/>
                        <a:ea typeface="Verdana" pitchFamily="34" charset="0"/>
                        <a:cs typeface="Verdana" pitchFamily="34" charset="0"/>
                      </a:endParaRPr>
                    </a:p>
                  </a:txBody>
                  <a:tcPr marL="45720" marR="45720" marT="45711" marB="45711"/>
                </a:tc>
                <a:tc>
                  <a:txBody>
                    <a:bodyPr/>
                    <a:lstStyle/>
                    <a:p>
                      <a:r>
                        <a:rPr lang="en-US" sz="1300">
                          <a:latin typeface="+mj-lt"/>
                          <a:ea typeface="Verdana" pitchFamily="34" charset="0"/>
                          <a:cs typeface="Verdana" pitchFamily="34" charset="0"/>
                        </a:rPr>
                        <a:t>003.8</a:t>
                      </a:r>
                    </a:p>
                  </a:txBody>
                  <a:tcPr marL="45720" marR="45720" marT="45711" marB="45711"/>
                </a:tc>
                <a:tc gridSpan="2">
                  <a:txBody>
                    <a:bodyPr/>
                    <a:lstStyle/>
                    <a:p>
                      <a:r>
                        <a:rPr lang="en-US" sz="1300" dirty="0">
                          <a:solidFill>
                            <a:srgbClr val="FF0000"/>
                          </a:solidFill>
                          <a:latin typeface="+mj-lt"/>
                          <a:ea typeface="Verdana" pitchFamily="34" charset="0"/>
                          <a:cs typeface="Verdana" pitchFamily="34" charset="0"/>
                        </a:rPr>
                        <a:t>Other Specified Salmonella Infections</a:t>
                      </a:r>
                    </a:p>
                  </a:txBody>
                  <a:tcPr marL="45720" marR="45720" marT="45711" marB="45711"/>
                </a:tc>
                <a:tc hMerge="1">
                  <a:txBody>
                    <a:bodyPr/>
                    <a:lstStyle/>
                    <a:p>
                      <a:endParaRPr lang="en-US" sz="1000" dirty="0"/>
                    </a:p>
                  </a:txBody>
                  <a:tcPr marL="21733" marR="21733" marT="10866" marB="10866">
                    <a:lnL>
                      <a:noFill/>
                    </a:lnL>
                    <a:lnR>
                      <a:noFill/>
                    </a:lnR>
                    <a:lnT>
                      <a:noFill/>
                    </a:lnT>
                    <a:lnB>
                      <a:noFill/>
                    </a:lnB>
                  </a:tcPr>
                </a:tc>
              </a:tr>
              <a:tr h="322313">
                <a:tc>
                  <a:txBody>
                    <a:bodyPr/>
                    <a:lstStyle/>
                    <a:p>
                      <a:endParaRPr lang="en-US" sz="1300">
                        <a:latin typeface="+mj-lt"/>
                        <a:ea typeface="Verdana" pitchFamily="34" charset="0"/>
                        <a:cs typeface="Verdana" pitchFamily="34" charset="0"/>
                      </a:endParaRPr>
                    </a:p>
                  </a:txBody>
                  <a:tcPr marL="45720" marR="45720" marT="45711" marB="45711"/>
                </a:tc>
                <a:tc>
                  <a:txBody>
                    <a:bodyPr/>
                    <a:lstStyle/>
                    <a:p>
                      <a:pPr algn="ctr"/>
                      <a:r>
                        <a:rPr lang="en-US" sz="1300" dirty="0">
                          <a:latin typeface="+mj-lt"/>
                          <a:ea typeface="Verdana" pitchFamily="34" charset="0"/>
                          <a:cs typeface="Verdana" pitchFamily="34" charset="0"/>
                        </a:rPr>
                        <a:t>-</a:t>
                      </a:r>
                    </a:p>
                  </a:txBody>
                  <a:tcPr marL="45720" marR="45720" marT="45711" marB="45711"/>
                </a:tc>
                <a:tc>
                  <a:txBody>
                    <a:bodyPr/>
                    <a:lstStyle/>
                    <a:p>
                      <a:pPr algn="ctr"/>
                      <a:endParaRPr lang="en-US" sz="1300" dirty="0">
                        <a:latin typeface="+mj-lt"/>
                        <a:ea typeface="Verdana" pitchFamily="34" charset="0"/>
                        <a:cs typeface="Verdana" pitchFamily="34" charset="0"/>
                      </a:endParaRPr>
                    </a:p>
                  </a:txBody>
                  <a:tcPr marL="45720" marR="45720" marT="45711" marB="45711"/>
                </a:tc>
                <a:tc>
                  <a:txBody>
                    <a:bodyPr/>
                    <a:lstStyle/>
                    <a:p>
                      <a:r>
                        <a:rPr lang="en-US" sz="1300" dirty="0">
                          <a:latin typeface="+mj-lt"/>
                          <a:ea typeface="Verdana" pitchFamily="34" charset="0"/>
                          <a:cs typeface="Verdana" pitchFamily="34" charset="0"/>
                        </a:rPr>
                        <a:t>003.9</a:t>
                      </a:r>
                    </a:p>
                  </a:txBody>
                  <a:tcPr marL="45720" marR="45720" marT="45711" marB="45711"/>
                </a:tc>
                <a:tc gridSpan="2">
                  <a:txBody>
                    <a:bodyPr/>
                    <a:lstStyle/>
                    <a:p>
                      <a:r>
                        <a:rPr lang="en-US" sz="1300" dirty="0">
                          <a:solidFill>
                            <a:srgbClr val="FF0000"/>
                          </a:solidFill>
                          <a:latin typeface="+mj-lt"/>
                          <a:ea typeface="Verdana" pitchFamily="34" charset="0"/>
                          <a:cs typeface="Verdana" pitchFamily="34" charset="0"/>
                        </a:rPr>
                        <a:t>Salmonella Infections, Unspecified</a:t>
                      </a:r>
                    </a:p>
                  </a:txBody>
                  <a:tcPr marL="45720" marR="45720" marT="45711" marB="45711"/>
                </a:tc>
                <a:tc hMerge="1">
                  <a:txBody>
                    <a:bodyPr/>
                    <a:lstStyle/>
                    <a:p>
                      <a:endParaRPr lang="en-US" sz="1000" dirty="0"/>
                    </a:p>
                  </a:txBody>
                  <a:tcPr marL="21733" marR="21733" marT="10866" marB="10866">
                    <a:lnL>
                      <a:noFill/>
                    </a:lnL>
                    <a:lnR>
                      <a:noFill/>
                    </a:lnR>
                    <a:lnT>
                      <a:noFill/>
                    </a:lnT>
                    <a:lnB>
                      <a:noFill/>
                    </a:lnB>
                  </a:tcPr>
                </a:tc>
              </a:tr>
            </a:tbl>
          </a:graphicData>
        </a:graphic>
      </p:graphicFrame>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36</a:t>
            </a:fld>
            <a:endParaRPr lang="en-US" dirty="0"/>
          </a:p>
        </p:txBody>
      </p:sp>
    </p:spTree>
    <p:custDataLst>
      <p:tags r:id="rId1"/>
    </p:custDataLst>
    <p:extLst>
      <p:ext uri="{BB962C8B-B14F-4D97-AF65-F5344CB8AC3E}">
        <p14:creationId xmlns:p14="http://schemas.microsoft.com/office/powerpoint/2010/main" val="3048105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38915" name="TextBox 5"/>
          <p:cNvSpPr txBox="1">
            <a:spLocks noChangeArrowheads="1"/>
          </p:cNvSpPr>
          <p:nvPr/>
        </p:nvSpPr>
        <p:spPr bwMode="auto">
          <a:xfrm>
            <a:off x="1066800" y="5638800"/>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ICD10 on WHO’s website</a:t>
            </a:r>
          </a:p>
        </p:txBody>
      </p:sp>
      <p:pic>
        <p:nvPicPr>
          <p:cNvPr id="38916" name="Picture 5"/>
          <p:cNvPicPr>
            <a:picLocks noChangeAspect="1" noChangeArrowheads="1"/>
          </p:cNvPicPr>
          <p:nvPr/>
        </p:nvPicPr>
        <p:blipFill>
          <a:blip r:embed="rId3">
            <a:extLst>
              <a:ext uri="{28A0092B-C50C-407E-A947-70E740481C1C}">
                <a14:useLocalDpi xmlns:a14="http://schemas.microsoft.com/office/drawing/2010/main" val="0"/>
              </a:ext>
            </a:extLst>
          </a:blip>
          <a:srcRect l="546" t="20474" r="2554" b="3571"/>
          <a:stretch>
            <a:fillRect/>
          </a:stretch>
        </p:blipFill>
        <p:spPr bwMode="auto">
          <a:xfrm>
            <a:off x="1155700" y="1244600"/>
            <a:ext cx="6743700" cy="427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37</a:t>
            </a:fld>
            <a:endParaRPr lang="en-US" dirty="0"/>
          </a:p>
        </p:txBody>
      </p:sp>
    </p:spTree>
    <p:custDataLst>
      <p:tags r:id="rId1"/>
    </p:custDataLst>
    <p:extLst>
      <p:ext uri="{BB962C8B-B14F-4D97-AF65-F5344CB8AC3E}">
        <p14:creationId xmlns:p14="http://schemas.microsoft.com/office/powerpoint/2010/main" val="213298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39939" name="TextBox 5"/>
          <p:cNvSpPr txBox="1">
            <a:spLocks noChangeArrowheads="1"/>
          </p:cNvSpPr>
          <p:nvPr/>
        </p:nvSpPr>
        <p:spPr bwMode="auto">
          <a:xfrm>
            <a:off x="1066800" y="5562600"/>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ICD9 and ICD10 on various mobile platforms</a:t>
            </a:r>
          </a:p>
        </p:txBody>
      </p:sp>
      <p:pic>
        <p:nvPicPr>
          <p:cNvPr id="399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22860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4478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22098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38</a:t>
            </a:fld>
            <a:endParaRPr lang="en-US" dirty="0"/>
          </a:p>
        </p:txBody>
      </p:sp>
    </p:spTree>
    <p:custDataLst>
      <p:tags r:id="rId1"/>
    </p:custDataLst>
    <p:extLst>
      <p:ext uri="{BB962C8B-B14F-4D97-AF65-F5344CB8AC3E}">
        <p14:creationId xmlns:p14="http://schemas.microsoft.com/office/powerpoint/2010/main" val="36613959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40963" name="Rectangle 3"/>
          <p:cNvSpPr txBox="1">
            <a:spLocks noChangeArrowheads="1"/>
          </p:cNvSpPr>
          <p:nvPr/>
        </p:nvSpPr>
        <p:spPr bwMode="auto">
          <a:xfrm>
            <a:off x="304800" y="1125538"/>
            <a:ext cx="8458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b="1">
                <a:solidFill>
                  <a:srgbClr val="000000"/>
                </a:solidFill>
                <a:latin typeface="+mj-lt"/>
              </a:rPr>
              <a:t>ICPC (International Classification of Primary Care)</a:t>
            </a:r>
          </a:p>
          <a:p>
            <a:pPr>
              <a:spcAft>
                <a:spcPts val="1200"/>
              </a:spcAft>
              <a:buSzPts val="2000"/>
            </a:pPr>
            <a:r>
              <a:rPr lang="en-US" altLang="en-US" sz="1600">
                <a:solidFill>
                  <a:srgbClr val="000000"/>
                </a:solidFill>
                <a:latin typeface="+mj-lt"/>
              </a:rPr>
              <a:t>	The World Organization of National Colleges, Academies and Academic Associations of General Practitioners (</a:t>
            </a:r>
            <a:r>
              <a:rPr lang="en-US" altLang="en-US" sz="1600">
                <a:solidFill>
                  <a:srgbClr val="FF0000"/>
                </a:solidFill>
                <a:latin typeface="+mj-lt"/>
              </a:rPr>
              <a:t>WONCA</a:t>
            </a:r>
            <a:r>
              <a:rPr lang="en-US" altLang="en-US" sz="1600">
                <a:solidFill>
                  <a:srgbClr val="000000"/>
                </a:solidFill>
                <a:latin typeface="+mj-lt"/>
              </a:rPr>
              <a:t>) </a:t>
            </a:r>
            <a:r>
              <a:rPr lang="en-US" altLang="en-US" sz="1600" u="sng">
                <a:solidFill>
                  <a:srgbClr val="000000"/>
                </a:solidFill>
                <a:latin typeface="+mj-lt"/>
              </a:rPr>
              <a:t>did not accept ICD-9</a:t>
            </a:r>
            <a:r>
              <a:rPr lang="en-US" altLang="en-US" sz="1600">
                <a:solidFill>
                  <a:srgbClr val="000000"/>
                </a:solidFill>
                <a:latin typeface="+mj-lt"/>
              </a:rPr>
              <a:t> and came up with ICPC.</a:t>
            </a:r>
          </a:p>
          <a:p>
            <a:pPr>
              <a:spcAft>
                <a:spcPts val="1200"/>
              </a:spcAft>
              <a:buSzPts val="2000"/>
            </a:pPr>
            <a:r>
              <a:rPr lang="en-US" altLang="en-US" sz="1600">
                <a:solidFill>
                  <a:srgbClr val="000000"/>
                </a:solidFill>
                <a:latin typeface="+mj-lt"/>
              </a:rPr>
              <a:t>	ICPC is </a:t>
            </a:r>
            <a:r>
              <a:rPr lang="en-US" altLang="en-US" sz="1600">
                <a:solidFill>
                  <a:srgbClr val="FF0000"/>
                </a:solidFill>
                <a:latin typeface="+mj-lt"/>
              </a:rPr>
              <a:t>less granular than ICD</a:t>
            </a:r>
            <a:r>
              <a:rPr lang="en-US" altLang="en-US" sz="1600">
                <a:solidFill>
                  <a:srgbClr val="000000"/>
                </a:solidFill>
                <a:latin typeface="+mj-lt"/>
              </a:rPr>
              <a:t>. ICPC contains not only diagnostic codes, but also </a:t>
            </a:r>
            <a:r>
              <a:rPr lang="en-US" altLang="en-US" sz="1600">
                <a:solidFill>
                  <a:srgbClr val="FF0000"/>
                </a:solidFill>
                <a:latin typeface="+mj-lt"/>
              </a:rPr>
              <a:t>codes for reasons for encounter (RfE), therapies and lab tests</a:t>
            </a:r>
            <a:r>
              <a:rPr lang="en-US" altLang="en-US" sz="1600">
                <a:solidFill>
                  <a:srgbClr val="000000"/>
                </a:solidFill>
                <a:latin typeface="+mj-lt"/>
              </a:rPr>
              <a:t>.</a:t>
            </a:r>
          </a:p>
          <a:p>
            <a:pPr>
              <a:spcAft>
                <a:spcPts val="1200"/>
              </a:spcAft>
              <a:buSzPts val="2000"/>
            </a:pPr>
            <a:r>
              <a:rPr lang="en-US" altLang="en-US" sz="1600">
                <a:solidFill>
                  <a:srgbClr val="000000"/>
                </a:solidFill>
                <a:latin typeface="+mj-lt"/>
              </a:rPr>
              <a:t>	ICPC is a </a:t>
            </a:r>
            <a:r>
              <a:rPr lang="en-US" altLang="en-US" sz="1600" u="sng">
                <a:solidFill>
                  <a:srgbClr val="000000"/>
                </a:solidFill>
                <a:latin typeface="+mj-lt"/>
              </a:rPr>
              <a:t>two-axis system</a:t>
            </a:r>
            <a:r>
              <a:rPr lang="en-US" altLang="en-US" sz="1600">
                <a:solidFill>
                  <a:srgbClr val="000000"/>
                </a:solidFill>
                <a:latin typeface="+mj-lt"/>
              </a:rPr>
              <a:t>: first one is oriented toward the </a:t>
            </a:r>
            <a:r>
              <a:rPr lang="en-US" altLang="en-US" sz="1600">
                <a:solidFill>
                  <a:srgbClr val="FF0000"/>
                </a:solidFill>
                <a:latin typeface="+mj-lt"/>
              </a:rPr>
              <a:t>body system </a:t>
            </a:r>
            <a:r>
              <a:rPr lang="en-US" altLang="en-US" sz="1600">
                <a:solidFill>
                  <a:srgbClr val="000000"/>
                </a:solidFill>
                <a:latin typeface="+mj-lt"/>
              </a:rPr>
              <a:t>(coded by letters) and the second one is the </a:t>
            </a:r>
            <a:r>
              <a:rPr lang="en-US" altLang="en-US" sz="1600">
                <a:solidFill>
                  <a:srgbClr val="FF0000"/>
                </a:solidFill>
                <a:latin typeface="+mj-lt"/>
              </a:rPr>
              <a:t>component</a:t>
            </a:r>
            <a:r>
              <a:rPr lang="en-US" altLang="en-US" sz="1600">
                <a:solidFill>
                  <a:srgbClr val="000000"/>
                </a:solidFill>
                <a:latin typeface="+mj-lt"/>
              </a:rPr>
              <a:t> (coded by two digit numbers). For example the </a:t>
            </a:r>
            <a:r>
              <a:rPr lang="en-US" altLang="en-US" sz="1600" u="sng">
                <a:solidFill>
                  <a:srgbClr val="000000"/>
                </a:solidFill>
                <a:latin typeface="+mj-lt"/>
              </a:rPr>
              <a:t>diagnosis of pneumonia is coded as R81</a:t>
            </a:r>
            <a:r>
              <a:rPr lang="en-US" altLang="en-US" sz="1600">
                <a:solidFill>
                  <a:srgbClr val="000000"/>
                </a:solidFill>
                <a:latin typeface="+mj-lt"/>
              </a:rPr>
              <a:t> (R for respiratory tract and 81 for the diagnostic component).</a:t>
            </a:r>
          </a:p>
          <a:p>
            <a:pPr>
              <a:spcAft>
                <a:spcPts val="1200"/>
              </a:spcAft>
              <a:buSzPts val="2000"/>
            </a:pPr>
            <a:r>
              <a:rPr lang="en-US" altLang="en-US" sz="1600">
                <a:solidFill>
                  <a:srgbClr val="000000"/>
                </a:solidFill>
                <a:latin typeface="+mj-lt"/>
              </a:rPr>
              <a:t>	ICPC is used to encode encounters structured according to the </a:t>
            </a:r>
            <a:r>
              <a:rPr lang="en-US" altLang="en-US" sz="1600">
                <a:solidFill>
                  <a:srgbClr val="FF0000"/>
                </a:solidFill>
                <a:latin typeface="+mj-lt"/>
              </a:rPr>
              <a:t>SOAP (Subjective, Objective, Assessment and Plan)</a:t>
            </a:r>
            <a:r>
              <a:rPr lang="en-US" altLang="en-US" sz="1600">
                <a:solidFill>
                  <a:srgbClr val="000000"/>
                </a:solidFill>
                <a:latin typeface="+mj-lt"/>
              </a:rPr>
              <a:t> which helps it to organize patient-oriented information by disease episodes.</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39</a:t>
            </a:fld>
            <a:endParaRPr lang="en-US" dirty="0"/>
          </a:p>
        </p:txBody>
      </p:sp>
    </p:spTree>
    <p:custDataLst>
      <p:tags r:id="rId1"/>
    </p:custDataLst>
    <p:extLst>
      <p:ext uri="{BB962C8B-B14F-4D97-AF65-F5344CB8AC3E}">
        <p14:creationId xmlns:p14="http://schemas.microsoft.com/office/powerpoint/2010/main" val="230234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fade">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fade">
                                      <p:cBhvr>
                                        <p:cTn id="22" dur="500"/>
                                        <p:tgtEl>
                                          <p:spTgt spid="4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fade">
                                      <p:cBhvr>
                                        <p:cTn id="27"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000" b="1" dirty="0" smtClean="0"/>
              <a:t>Introduction </a:t>
            </a:r>
          </a:p>
        </p:txBody>
      </p:sp>
      <p:sp>
        <p:nvSpPr>
          <p:cNvPr id="7171" name="Rectangle 3"/>
          <p:cNvSpPr txBox="1">
            <a:spLocks noChangeArrowheads="1"/>
          </p:cNvSpPr>
          <p:nvPr/>
        </p:nvSpPr>
        <p:spPr bwMode="auto">
          <a:xfrm>
            <a:off x="304800" y="1189038"/>
            <a:ext cx="487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dirty="0">
                <a:solidFill>
                  <a:srgbClr val="000000"/>
                </a:solidFill>
                <a:latin typeface="+mj-lt"/>
              </a:rPr>
              <a:t>In the traditional </a:t>
            </a:r>
            <a:r>
              <a:rPr lang="en-US" altLang="en-US" sz="1600" dirty="0">
                <a:solidFill>
                  <a:srgbClr val="FF0000"/>
                </a:solidFill>
                <a:latin typeface="+mj-lt"/>
              </a:rPr>
              <a:t>patient record</a:t>
            </a:r>
            <a:r>
              <a:rPr lang="en-US" altLang="en-US" sz="1600" dirty="0">
                <a:solidFill>
                  <a:srgbClr val="000000"/>
                </a:solidFill>
                <a:latin typeface="+mj-lt"/>
              </a:rPr>
              <a:t>, </a:t>
            </a:r>
            <a:r>
              <a:rPr lang="en-US" altLang="en-US" sz="1600" u="sng" dirty="0">
                <a:solidFill>
                  <a:srgbClr val="000000"/>
                </a:solidFill>
                <a:latin typeface="+mj-lt"/>
              </a:rPr>
              <a:t>data are available in written format</a:t>
            </a:r>
            <a:r>
              <a:rPr lang="en-US" altLang="en-US" sz="1600" dirty="0">
                <a:solidFill>
                  <a:srgbClr val="000000"/>
                </a:solidFill>
                <a:latin typeface="+mj-lt"/>
              </a:rPr>
              <a:t> (free text and sometimes numeric)</a:t>
            </a:r>
          </a:p>
          <a:p>
            <a:pPr>
              <a:spcAft>
                <a:spcPts val="1200"/>
              </a:spcAft>
              <a:buSzPts val="2000"/>
              <a:buFont typeface="Wingdings" pitchFamily="2" charset="2"/>
              <a:buChar char="§"/>
            </a:pPr>
            <a:r>
              <a:rPr lang="en-US" altLang="en-US" sz="1600" dirty="0">
                <a:solidFill>
                  <a:srgbClr val="000000"/>
                </a:solidFill>
                <a:latin typeface="+mj-lt"/>
              </a:rPr>
              <a:t>Usually many </a:t>
            </a:r>
            <a:r>
              <a:rPr lang="en-US" altLang="en-US" sz="1600" u="sng" dirty="0">
                <a:solidFill>
                  <a:srgbClr val="000000"/>
                </a:solidFill>
                <a:latin typeface="+mj-lt"/>
              </a:rPr>
              <a:t>medical terms are</a:t>
            </a:r>
            <a:r>
              <a:rPr lang="en-US" altLang="en-US" sz="1600" dirty="0">
                <a:solidFill>
                  <a:srgbClr val="000000"/>
                </a:solidFill>
                <a:latin typeface="+mj-lt"/>
              </a:rPr>
              <a:t> </a:t>
            </a:r>
            <a:r>
              <a:rPr lang="en-US" altLang="en-US" sz="1600" dirty="0">
                <a:solidFill>
                  <a:srgbClr val="FF0000"/>
                </a:solidFill>
                <a:latin typeface="+mj-lt"/>
              </a:rPr>
              <a:t>ill-defined</a:t>
            </a:r>
            <a:r>
              <a:rPr lang="en-US" altLang="en-US" sz="1600" dirty="0">
                <a:solidFill>
                  <a:srgbClr val="000000"/>
                </a:solidFill>
                <a:latin typeface="+mj-lt"/>
              </a:rPr>
              <a:t> and are perhaps even ambiguous except for the author of the patient record</a:t>
            </a:r>
          </a:p>
          <a:p>
            <a:pPr>
              <a:spcAft>
                <a:spcPts val="1200"/>
              </a:spcAft>
              <a:buSzPts val="2000"/>
              <a:buFont typeface="Wingdings" pitchFamily="2" charset="2"/>
              <a:buChar char="§"/>
            </a:pPr>
            <a:r>
              <a:rPr lang="en-US" altLang="en-US" sz="1600" dirty="0">
                <a:solidFill>
                  <a:srgbClr val="000000"/>
                </a:solidFill>
                <a:latin typeface="+mj-lt"/>
              </a:rPr>
              <a:t>Many patient data are becoming available in </a:t>
            </a:r>
            <a:r>
              <a:rPr lang="en-US" altLang="en-US" sz="1600" dirty="0">
                <a:solidFill>
                  <a:srgbClr val="FF0000"/>
                </a:solidFill>
                <a:latin typeface="+mj-lt"/>
              </a:rPr>
              <a:t>computer based patient records (CPRs) </a:t>
            </a:r>
            <a:r>
              <a:rPr lang="en-US" altLang="en-US" sz="1600" dirty="0">
                <a:solidFill>
                  <a:srgbClr val="000000"/>
                </a:solidFill>
                <a:latin typeface="+mj-lt"/>
              </a:rPr>
              <a:t>and the use of these data for purposes other than traditional archiving is becoming feasible.</a:t>
            </a:r>
          </a:p>
          <a:p>
            <a:pPr>
              <a:spcAft>
                <a:spcPts val="1200"/>
              </a:spcAft>
              <a:buSzPts val="2000"/>
              <a:buFont typeface="Wingdings" pitchFamily="2" charset="2"/>
              <a:buChar char="§"/>
            </a:pPr>
            <a:r>
              <a:rPr lang="en-US" altLang="en-US" sz="1600" dirty="0">
                <a:solidFill>
                  <a:srgbClr val="FF0000"/>
                </a:solidFill>
                <a:latin typeface="+mj-lt"/>
              </a:rPr>
              <a:t>Decision Support Systems</a:t>
            </a:r>
            <a:r>
              <a:rPr lang="en-US" altLang="en-US" sz="1600" dirty="0">
                <a:solidFill>
                  <a:srgbClr val="000000"/>
                </a:solidFill>
                <a:latin typeface="+mj-lt"/>
              </a:rPr>
              <a:t> may support care such as </a:t>
            </a:r>
            <a:r>
              <a:rPr lang="en-US" altLang="en-US" sz="1600" u="sng" dirty="0">
                <a:solidFill>
                  <a:srgbClr val="000000"/>
                </a:solidFill>
                <a:latin typeface="+mj-lt"/>
              </a:rPr>
              <a:t>checking for drug interactions</a:t>
            </a:r>
            <a:r>
              <a:rPr lang="en-US" altLang="en-US" sz="1600" dirty="0">
                <a:solidFill>
                  <a:srgbClr val="000000"/>
                </a:solidFill>
                <a:latin typeface="+mj-lt"/>
              </a:rPr>
              <a:t> and contraindications </a:t>
            </a:r>
            <a:r>
              <a:rPr lang="en-US" altLang="en-US" sz="1600" dirty="0">
                <a:solidFill>
                  <a:srgbClr val="000000"/>
                </a:solidFill>
                <a:latin typeface="+mj-lt"/>
                <a:sym typeface="Wingdings" pitchFamily="2" charset="2"/>
              </a:rPr>
              <a:t> however, many of them will not be feasible </a:t>
            </a:r>
            <a:r>
              <a:rPr lang="en-US" altLang="en-US" sz="1600" dirty="0">
                <a:solidFill>
                  <a:srgbClr val="FF0000"/>
                </a:solidFill>
                <a:latin typeface="+mj-lt"/>
                <a:sym typeface="Wingdings" pitchFamily="2" charset="2"/>
              </a:rPr>
              <a:t>unless the free text has a certain structure</a:t>
            </a:r>
            <a:r>
              <a:rPr lang="en-US" altLang="en-US" sz="1600" dirty="0">
                <a:solidFill>
                  <a:srgbClr val="000000"/>
                </a:solidFill>
                <a:latin typeface="+mj-lt"/>
                <a:sym typeface="Wingdings" pitchFamily="2" charset="2"/>
              </a:rPr>
              <a:t>.</a:t>
            </a:r>
            <a:r>
              <a:rPr lang="en-US" altLang="en-US" sz="1600" dirty="0">
                <a:solidFill>
                  <a:srgbClr val="000000"/>
                </a:solidFill>
                <a:latin typeface="+mj-lt"/>
              </a:rPr>
              <a:t/>
            </a:r>
            <a:br>
              <a:rPr lang="en-US" altLang="en-US" sz="1600" dirty="0">
                <a:solidFill>
                  <a:srgbClr val="000000"/>
                </a:solidFill>
                <a:latin typeface="+mj-lt"/>
              </a:rPr>
            </a:br>
            <a:endParaRPr lang="en-US" altLang="en-US" sz="1600" dirty="0">
              <a:solidFill>
                <a:srgbClr val="000000"/>
              </a:solidFill>
              <a:latin typeface="+mj-lt"/>
            </a:endParaRPr>
          </a:p>
        </p:txBody>
      </p:sp>
      <p:pic>
        <p:nvPicPr>
          <p:cNvPr id="7172" name="Picture 6"/>
          <p:cNvPicPr>
            <a:picLocks noChangeAspect="1" noChangeArrowheads="1"/>
          </p:cNvPicPr>
          <p:nvPr/>
        </p:nvPicPr>
        <p:blipFill>
          <a:blip r:embed="rId3">
            <a:extLst>
              <a:ext uri="{28A0092B-C50C-407E-A947-70E740481C1C}">
                <a14:useLocalDpi xmlns:a14="http://schemas.microsoft.com/office/drawing/2010/main" val="0"/>
              </a:ext>
            </a:extLst>
          </a:blip>
          <a:srcRect l="4863" t="1971" r="2487" b="30215"/>
          <a:stretch>
            <a:fillRect/>
          </a:stretch>
        </p:blipFill>
        <p:spPr bwMode="auto">
          <a:xfrm>
            <a:off x="5237163" y="1143000"/>
            <a:ext cx="3602037"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454400"/>
            <a:ext cx="35814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4</a:t>
            </a:fld>
            <a:endParaRPr lang="en-US" dirty="0"/>
          </a:p>
        </p:txBody>
      </p:sp>
    </p:spTree>
    <p:custDataLst>
      <p:tags r:id="rId1"/>
    </p:custDataLst>
    <p:extLst>
      <p:ext uri="{BB962C8B-B14F-4D97-AF65-F5344CB8AC3E}">
        <p14:creationId xmlns:p14="http://schemas.microsoft.com/office/powerpoint/2010/main" val="20482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graphicFrame>
        <p:nvGraphicFramePr>
          <p:cNvPr id="5" name="Table 4"/>
          <p:cNvGraphicFramePr>
            <a:graphicFrameLocks noGrp="1"/>
          </p:cNvGraphicFramePr>
          <p:nvPr>
            <p:extLst>
              <p:ext uri="{D42A27DB-BD31-4B8C-83A1-F6EECF244321}">
                <p14:modId xmlns:p14="http://schemas.microsoft.com/office/powerpoint/2010/main" val="390370491"/>
              </p:ext>
            </p:extLst>
          </p:nvPr>
        </p:nvGraphicFramePr>
        <p:xfrm>
          <a:off x="457200" y="1295400"/>
          <a:ext cx="3200400" cy="4937400"/>
        </p:xfrm>
        <a:graphic>
          <a:graphicData uri="http://schemas.openxmlformats.org/drawingml/2006/table">
            <a:tbl>
              <a:tblPr firstRow="1">
                <a:tableStyleId>{72833802-FEF1-4C79-8D5D-14CF1EAF98D9}</a:tableStyleId>
              </a:tblPr>
              <a:tblGrid>
                <a:gridCol w="562074"/>
                <a:gridCol w="2638326"/>
              </a:tblGrid>
              <a:tr h="274285">
                <a:tc>
                  <a:txBody>
                    <a:bodyPr/>
                    <a:lstStyle/>
                    <a:p>
                      <a:r>
                        <a:rPr lang="en-US" sz="1200" dirty="0">
                          <a:latin typeface="+mj-lt"/>
                          <a:ea typeface="Verdana" pitchFamily="34" charset="0"/>
                          <a:cs typeface="Verdana" pitchFamily="34" charset="0"/>
                        </a:rPr>
                        <a:t>Code</a:t>
                      </a:r>
                    </a:p>
                  </a:txBody>
                  <a:tcPr marL="45720" marR="45720" marT="45710" marB="45710" anchor="ctr"/>
                </a:tc>
                <a:tc>
                  <a:txBody>
                    <a:bodyPr/>
                    <a:lstStyle/>
                    <a:p>
                      <a:r>
                        <a:rPr lang="en-US" sz="1200" dirty="0">
                          <a:latin typeface="+mj-lt"/>
                          <a:ea typeface="Verdana" pitchFamily="34" charset="0"/>
                          <a:cs typeface="Verdana" pitchFamily="34" charset="0"/>
                        </a:rPr>
                        <a:t>Organ System</a:t>
                      </a:r>
                    </a:p>
                  </a:txBody>
                  <a:tcPr marL="45720" marR="45720" marT="45710" marB="45710"/>
                </a:tc>
              </a:tr>
              <a:tr h="274285">
                <a:tc>
                  <a:txBody>
                    <a:bodyPr/>
                    <a:lstStyle/>
                    <a:p>
                      <a:r>
                        <a:rPr lang="en-US" sz="1200" dirty="0">
                          <a:latin typeface="+mj-lt"/>
                          <a:ea typeface="Verdana" pitchFamily="34" charset="0"/>
                          <a:cs typeface="Verdana" pitchFamily="34" charset="0"/>
                        </a:rPr>
                        <a:t>A</a:t>
                      </a:r>
                    </a:p>
                  </a:txBody>
                  <a:tcPr marL="45720" marR="45720" marT="45710" marB="45710"/>
                </a:tc>
                <a:tc>
                  <a:txBody>
                    <a:bodyPr/>
                    <a:lstStyle/>
                    <a:p>
                      <a:r>
                        <a:rPr lang="en-US" sz="1200" dirty="0">
                          <a:latin typeface="+mj-lt"/>
                          <a:ea typeface="Verdana" pitchFamily="34" charset="0"/>
                          <a:cs typeface="Verdana" pitchFamily="34" charset="0"/>
                        </a:rPr>
                        <a:t>General and unspecified</a:t>
                      </a:r>
                    </a:p>
                  </a:txBody>
                  <a:tcPr marL="45720" marR="45720" marT="45710" marB="45710"/>
                </a:tc>
              </a:tr>
              <a:tr h="274285">
                <a:tc>
                  <a:txBody>
                    <a:bodyPr/>
                    <a:lstStyle/>
                    <a:p>
                      <a:r>
                        <a:rPr lang="en-US" sz="1200">
                          <a:latin typeface="+mj-lt"/>
                          <a:ea typeface="Verdana" pitchFamily="34" charset="0"/>
                          <a:cs typeface="Verdana" pitchFamily="34" charset="0"/>
                        </a:rPr>
                        <a:t>B</a:t>
                      </a:r>
                    </a:p>
                  </a:txBody>
                  <a:tcPr marL="45720" marR="45720" marT="45710" marB="45710"/>
                </a:tc>
                <a:tc>
                  <a:txBody>
                    <a:bodyPr/>
                    <a:lstStyle/>
                    <a:p>
                      <a:r>
                        <a:rPr lang="en-US" sz="1200" dirty="0">
                          <a:latin typeface="+mj-lt"/>
                          <a:ea typeface="Verdana" pitchFamily="34" charset="0"/>
                          <a:cs typeface="Verdana" pitchFamily="34" charset="0"/>
                        </a:rPr>
                        <a:t>Blood</a:t>
                      </a:r>
                    </a:p>
                  </a:txBody>
                  <a:tcPr marL="45720" marR="45720" marT="45710" marB="45710"/>
                </a:tc>
              </a:tr>
              <a:tr h="274285">
                <a:tc>
                  <a:txBody>
                    <a:bodyPr/>
                    <a:lstStyle/>
                    <a:p>
                      <a:r>
                        <a:rPr lang="en-US" sz="1200">
                          <a:latin typeface="+mj-lt"/>
                          <a:ea typeface="Verdana" pitchFamily="34" charset="0"/>
                          <a:cs typeface="Verdana" pitchFamily="34" charset="0"/>
                        </a:rPr>
                        <a:t>D</a:t>
                      </a:r>
                    </a:p>
                  </a:txBody>
                  <a:tcPr marL="45720" marR="45720" marT="45710" marB="45710"/>
                </a:tc>
                <a:tc>
                  <a:txBody>
                    <a:bodyPr/>
                    <a:lstStyle/>
                    <a:p>
                      <a:r>
                        <a:rPr lang="en-US" sz="1200" dirty="0">
                          <a:latin typeface="+mj-lt"/>
                          <a:ea typeface="Verdana" pitchFamily="34" charset="0"/>
                          <a:cs typeface="Verdana" pitchFamily="34" charset="0"/>
                        </a:rPr>
                        <a:t>Digestive</a:t>
                      </a:r>
                    </a:p>
                  </a:txBody>
                  <a:tcPr marL="45720" marR="45720" marT="45710" marB="45710"/>
                </a:tc>
              </a:tr>
              <a:tr h="274285">
                <a:tc>
                  <a:txBody>
                    <a:bodyPr/>
                    <a:lstStyle/>
                    <a:p>
                      <a:r>
                        <a:rPr lang="en-US" sz="1200">
                          <a:latin typeface="+mj-lt"/>
                          <a:ea typeface="Verdana" pitchFamily="34" charset="0"/>
                          <a:cs typeface="Verdana" pitchFamily="34" charset="0"/>
                        </a:rPr>
                        <a:t>F</a:t>
                      </a:r>
                    </a:p>
                  </a:txBody>
                  <a:tcPr marL="45720" marR="45720" marT="45710" marB="45710"/>
                </a:tc>
                <a:tc>
                  <a:txBody>
                    <a:bodyPr/>
                    <a:lstStyle/>
                    <a:p>
                      <a:r>
                        <a:rPr lang="en-US" sz="1200" dirty="0">
                          <a:latin typeface="+mj-lt"/>
                          <a:ea typeface="Verdana" pitchFamily="34" charset="0"/>
                          <a:cs typeface="Verdana" pitchFamily="34" charset="0"/>
                        </a:rPr>
                        <a:t>Eye</a:t>
                      </a:r>
                    </a:p>
                  </a:txBody>
                  <a:tcPr marL="45720" marR="45720" marT="45710" marB="45710"/>
                </a:tc>
              </a:tr>
              <a:tr h="274285">
                <a:tc>
                  <a:txBody>
                    <a:bodyPr/>
                    <a:lstStyle/>
                    <a:p>
                      <a:r>
                        <a:rPr lang="en-US" sz="1200">
                          <a:latin typeface="+mj-lt"/>
                          <a:ea typeface="Verdana" pitchFamily="34" charset="0"/>
                          <a:cs typeface="Verdana" pitchFamily="34" charset="0"/>
                        </a:rPr>
                        <a:t>H</a:t>
                      </a:r>
                    </a:p>
                  </a:txBody>
                  <a:tcPr marL="45720" marR="45720" marT="45710" marB="45710"/>
                </a:tc>
                <a:tc>
                  <a:txBody>
                    <a:bodyPr/>
                    <a:lstStyle/>
                    <a:p>
                      <a:r>
                        <a:rPr lang="en-US" sz="1200" dirty="0">
                          <a:latin typeface="+mj-lt"/>
                          <a:ea typeface="Verdana" pitchFamily="34" charset="0"/>
                          <a:cs typeface="Verdana" pitchFamily="34" charset="0"/>
                        </a:rPr>
                        <a:t>Ear</a:t>
                      </a:r>
                    </a:p>
                  </a:txBody>
                  <a:tcPr marL="45720" marR="45720" marT="45710" marB="45710"/>
                </a:tc>
              </a:tr>
              <a:tr h="274285">
                <a:tc>
                  <a:txBody>
                    <a:bodyPr/>
                    <a:lstStyle/>
                    <a:p>
                      <a:r>
                        <a:rPr lang="en-US" sz="1200">
                          <a:latin typeface="+mj-lt"/>
                          <a:ea typeface="Verdana" pitchFamily="34" charset="0"/>
                          <a:cs typeface="Verdana" pitchFamily="34" charset="0"/>
                        </a:rPr>
                        <a:t>K</a:t>
                      </a:r>
                    </a:p>
                  </a:txBody>
                  <a:tcPr marL="45720" marR="45720" marT="45710" marB="45710"/>
                </a:tc>
                <a:tc>
                  <a:txBody>
                    <a:bodyPr/>
                    <a:lstStyle/>
                    <a:p>
                      <a:r>
                        <a:rPr lang="en-US" sz="1200" dirty="0">
                          <a:latin typeface="+mj-lt"/>
                          <a:ea typeface="Verdana" pitchFamily="34" charset="0"/>
                          <a:cs typeface="Verdana" pitchFamily="34" charset="0"/>
                        </a:rPr>
                        <a:t>Circulatory</a:t>
                      </a:r>
                    </a:p>
                  </a:txBody>
                  <a:tcPr marL="45720" marR="45720" marT="45710" marB="45710"/>
                </a:tc>
              </a:tr>
              <a:tr h="274285">
                <a:tc>
                  <a:txBody>
                    <a:bodyPr/>
                    <a:lstStyle/>
                    <a:p>
                      <a:r>
                        <a:rPr lang="en-US" sz="1200">
                          <a:latin typeface="+mj-lt"/>
                          <a:ea typeface="Verdana" pitchFamily="34" charset="0"/>
                          <a:cs typeface="Verdana" pitchFamily="34" charset="0"/>
                        </a:rPr>
                        <a:t>L</a:t>
                      </a:r>
                    </a:p>
                  </a:txBody>
                  <a:tcPr marL="45720" marR="45720" marT="45710" marB="45710"/>
                </a:tc>
                <a:tc>
                  <a:txBody>
                    <a:bodyPr/>
                    <a:lstStyle/>
                    <a:p>
                      <a:r>
                        <a:rPr lang="en-US" sz="1200" dirty="0">
                          <a:latin typeface="+mj-lt"/>
                          <a:ea typeface="Verdana" pitchFamily="34" charset="0"/>
                          <a:cs typeface="Verdana" pitchFamily="34" charset="0"/>
                        </a:rPr>
                        <a:t>Musculoskeletal</a:t>
                      </a:r>
                    </a:p>
                  </a:txBody>
                  <a:tcPr marL="45720" marR="45720" marT="45710" marB="45710"/>
                </a:tc>
              </a:tr>
              <a:tr h="274285">
                <a:tc>
                  <a:txBody>
                    <a:bodyPr/>
                    <a:lstStyle/>
                    <a:p>
                      <a:r>
                        <a:rPr lang="en-US" sz="1200">
                          <a:latin typeface="+mj-lt"/>
                          <a:ea typeface="Verdana" pitchFamily="34" charset="0"/>
                          <a:cs typeface="Verdana" pitchFamily="34" charset="0"/>
                        </a:rPr>
                        <a:t>N</a:t>
                      </a:r>
                    </a:p>
                  </a:txBody>
                  <a:tcPr marL="45720" marR="45720" marT="45710" marB="45710"/>
                </a:tc>
                <a:tc>
                  <a:txBody>
                    <a:bodyPr/>
                    <a:lstStyle/>
                    <a:p>
                      <a:r>
                        <a:rPr lang="en-US" sz="1200" dirty="0">
                          <a:latin typeface="+mj-lt"/>
                          <a:ea typeface="Verdana" pitchFamily="34" charset="0"/>
                          <a:cs typeface="Verdana" pitchFamily="34" charset="0"/>
                        </a:rPr>
                        <a:t>Neurological</a:t>
                      </a:r>
                    </a:p>
                  </a:txBody>
                  <a:tcPr marL="45720" marR="45720" marT="45710" marB="45710"/>
                </a:tc>
              </a:tr>
              <a:tr h="274285">
                <a:tc>
                  <a:txBody>
                    <a:bodyPr/>
                    <a:lstStyle/>
                    <a:p>
                      <a:r>
                        <a:rPr lang="en-US" sz="1200">
                          <a:latin typeface="+mj-lt"/>
                          <a:ea typeface="Verdana" pitchFamily="34" charset="0"/>
                          <a:cs typeface="Verdana" pitchFamily="34" charset="0"/>
                        </a:rPr>
                        <a:t>P</a:t>
                      </a:r>
                    </a:p>
                  </a:txBody>
                  <a:tcPr marL="45720" marR="45720" marT="45710" marB="45710"/>
                </a:tc>
                <a:tc>
                  <a:txBody>
                    <a:bodyPr/>
                    <a:lstStyle/>
                    <a:p>
                      <a:r>
                        <a:rPr lang="en-US" sz="1200" dirty="0">
                          <a:latin typeface="+mj-lt"/>
                          <a:ea typeface="Verdana" pitchFamily="34" charset="0"/>
                          <a:cs typeface="Verdana" pitchFamily="34" charset="0"/>
                        </a:rPr>
                        <a:t>Psychological</a:t>
                      </a:r>
                    </a:p>
                  </a:txBody>
                  <a:tcPr marL="45720" marR="45720" marT="45710" marB="45710"/>
                </a:tc>
              </a:tr>
              <a:tr h="274285">
                <a:tc>
                  <a:txBody>
                    <a:bodyPr/>
                    <a:lstStyle/>
                    <a:p>
                      <a:r>
                        <a:rPr lang="en-US" sz="1200">
                          <a:latin typeface="+mj-lt"/>
                          <a:ea typeface="Verdana" pitchFamily="34" charset="0"/>
                          <a:cs typeface="Verdana" pitchFamily="34" charset="0"/>
                        </a:rPr>
                        <a:t>R</a:t>
                      </a:r>
                    </a:p>
                  </a:txBody>
                  <a:tcPr marL="45720" marR="45720" marT="45710" marB="45710"/>
                </a:tc>
                <a:tc>
                  <a:txBody>
                    <a:bodyPr/>
                    <a:lstStyle/>
                    <a:p>
                      <a:r>
                        <a:rPr lang="en-US" sz="1200" dirty="0">
                          <a:latin typeface="+mj-lt"/>
                          <a:ea typeface="Verdana" pitchFamily="34" charset="0"/>
                          <a:cs typeface="Verdana" pitchFamily="34" charset="0"/>
                        </a:rPr>
                        <a:t>Respiratory</a:t>
                      </a:r>
                    </a:p>
                  </a:txBody>
                  <a:tcPr marL="45720" marR="45720" marT="45710" marB="45710"/>
                </a:tc>
              </a:tr>
              <a:tr h="274285">
                <a:tc>
                  <a:txBody>
                    <a:bodyPr/>
                    <a:lstStyle/>
                    <a:p>
                      <a:r>
                        <a:rPr lang="en-US" sz="1200">
                          <a:latin typeface="+mj-lt"/>
                          <a:ea typeface="Verdana" pitchFamily="34" charset="0"/>
                          <a:cs typeface="Verdana" pitchFamily="34" charset="0"/>
                        </a:rPr>
                        <a:t>S</a:t>
                      </a:r>
                    </a:p>
                  </a:txBody>
                  <a:tcPr marL="45720" marR="45720" marT="45710" marB="45710"/>
                </a:tc>
                <a:tc>
                  <a:txBody>
                    <a:bodyPr/>
                    <a:lstStyle/>
                    <a:p>
                      <a:r>
                        <a:rPr lang="en-US" sz="1200" dirty="0">
                          <a:latin typeface="+mj-lt"/>
                          <a:ea typeface="Verdana" pitchFamily="34" charset="0"/>
                          <a:cs typeface="Verdana" pitchFamily="34" charset="0"/>
                        </a:rPr>
                        <a:t>Skin</a:t>
                      </a:r>
                    </a:p>
                  </a:txBody>
                  <a:tcPr marL="45720" marR="45720" marT="45710" marB="45710"/>
                </a:tc>
              </a:tr>
              <a:tr h="274285">
                <a:tc>
                  <a:txBody>
                    <a:bodyPr/>
                    <a:lstStyle/>
                    <a:p>
                      <a:r>
                        <a:rPr lang="en-US" sz="1200">
                          <a:latin typeface="+mj-lt"/>
                          <a:ea typeface="Verdana" pitchFamily="34" charset="0"/>
                          <a:cs typeface="Verdana" pitchFamily="34" charset="0"/>
                        </a:rPr>
                        <a:t>T</a:t>
                      </a:r>
                    </a:p>
                  </a:txBody>
                  <a:tcPr marL="45720" marR="45720" marT="45710" marB="45710"/>
                </a:tc>
                <a:tc>
                  <a:txBody>
                    <a:bodyPr/>
                    <a:lstStyle/>
                    <a:p>
                      <a:r>
                        <a:rPr lang="en-US" sz="1200" dirty="0">
                          <a:latin typeface="+mj-lt"/>
                          <a:ea typeface="Verdana" pitchFamily="34" charset="0"/>
                          <a:cs typeface="Verdana" pitchFamily="34" charset="0"/>
                        </a:rPr>
                        <a:t>Endocrine and metabolic</a:t>
                      </a:r>
                    </a:p>
                  </a:txBody>
                  <a:tcPr marL="45720" marR="45720" marT="45710" marB="45710"/>
                </a:tc>
              </a:tr>
              <a:tr h="274285">
                <a:tc>
                  <a:txBody>
                    <a:bodyPr/>
                    <a:lstStyle/>
                    <a:p>
                      <a:r>
                        <a:rPr lang="en-US" sz="1200">
                          <a:latin typeface="+mj-lt"/>
                          <a:ea typeface="Verdana" pitchFamily="34" charset="0"/>
                          <a:cs typeface="Verdana" pitchFamily="34" charset="0"/>
                        </a:rPr>
                        <a:t>U</a:t>
                      </a:r>
                    </a:p>
                  </a:txBody>
                  <a:tcPr marL="45720" marR="45720" marT="45710" marB="45710"/>
                </a:tc>
                <a:tc>
                  <a:txBody>
                    <a:bodyPr/>
                    <a:lstStyle/>
                    <a:p>
                      <a:r>
                        <a:rPr lang="en-US" sz="1200" dirty="0">
                          <a:latin typeface="+mj-lt"/>
                          <a:ea typeface="Verdana" pitchFamily="34" charset="0"/>
                          <a:cs typeface="Verdana" pitchFamily="34" charset="0"/>
                        </a:rPr>
                        <a:t>Urology</a:t>
                      </a:r>
                    </a:p>
                  </a:txBody>
                  <a:tcPr marL="45720" marR="45720" marT="45710" marB="45710"/>
                </a:tc>
              </a:tr>
              <a:tr h="274285">
                <a:tc>
                  <a:txBody>
                    <a:bodyPr/>
                    <a:lstStyle/>
                    <a:p>
                      <a:r>
                        <a:rPr lang="en-US" sz="1200">
                          <a:latin typeface="+mj-lt"/>
                          <a:ea typeface="Verdana" pitchFamily="34" charset="0"/>
                          <a:cs typeface="Verdana" pitchFamily="34" charset="0"/>
                        </a:rPr>
                        <a:t>W</a:t>
                      </a:r>
                    </a:p>
                  </a:txBody>
                  <a:tcPr marL="45720" marR="45720" marT="45710" marB="45710"/>
                </a:tc>
                <a:tc>
                  <a:txBody>
                    <a:bodyPr/>
                    <a:lstStyle/>
                    <a:p>
                      <a:r>
                        <a:rPr lang="en-US" sz="1200" dirty="0">
                          <a:latin typeface="+mj-lt"/>
                          <a:ea typeface="Verdana" pitchFamily="34" charset="0"/>
                          <a:cs typeface="Verdana" pitchFamily="34" charset="0"/>
                        </a:rPr>
                        <a:t>Pregnancy and family planning</a:t>
                      </a:r>
                    </a:p>
                  </a:txBody>
                  <a:tcPr marL="45720" marR="45720" marT="45710" marB="45710"/>
                </a:tc>
              </a:tr>
              <a:tr h="274285">
                <a:tc>
                  <a:txBody>
                    <a:bodyPr/>
                    <a:lstStyle/>
                    <a:p>
                      <a:r>
                        <a:rPr lang="en-US" sz="1200">
                          <a:latin typeface="+mj-lt"/>
                          <a:ea typeface="Verdana" pitchFamily="34" charset="0"/>
                          <a:cs typeface="Verdana" pitchFamily="34" charset="0"/>
                        </a:rPr>
                        <a:t>X</a:t>
                      </a:r>
                    </a:p>
                  </a:txBody>
                  <a:tcPr marL="45720" marR="45720" marT="45710" marB="45710"/>
                </a:tc>
                <a:tc>
                  <a:txBody>
                    <a:bodyPr/>
                    <a:lstStyle/>
                    <a:p>
                      <a:r>
                        <a:rPr lang="en-US" sz="1200" dirty="0">
                          <a:latin typeface="+mj-lt"/>
                          <a:ea typeface="Verdana" pitchFamily="34" charset="0"/>
                          <a:cs typeface="Verdana" pitchFamily="34" charset="0"/>
                        </a:rPr>
                        <a:t>Female genital system</a:t>
                      </a:r>
                    </a:p>
                  </a:txBody>
                  <a:tcPr marL="45720" marR="45720" marT="45710" marB="45710"/>
                </a:tc>
              </a:tr>
              <a:tr h="274285">
                <a:tc>
                  <a:txBody>
                    <a:bodyPr/>
                    <a:lstStyle/>
                    <a:p>
                      <a:r>
                        <a:rPr lang="en-US" sz="1200">
                          <a:latin typeface="+mj-lt"/>
                          <a:ea typeface="Verdana" pitchFamily="34" charset="0"/>
                          <a:cs typeface="Verdana" pitchFamily="34" charset="0"/>
                        </a:rPr>
                        <a:t>Y</a:t>
                      </a:r>
                    </a:p>
                  </a:txBody>
                  <a:tcPr marL="45720" marR="45720" marT="45710" marB="45710"/>
                </a:tc>
                <a:tc>
                  <a:txBody>
                    <a:bodyPr/>
                    <a:lstStyle/>
                    <a:p>
                      <a:r>
                        <a:rPr lang="en-US" sz="1200" dirty="0">
                          <a:latin typeface="+mj-lt"/>
                          <a:ea typeface="Verdana" pitchFamily="34" charset="0"/>
                          <a:cs typeface="Verdana" pitchFamily="34" charset="0"/>
                        </a:rPr>
                        <a:t>Male genital system</a:t>
                      </a:r>
                    </a:p>
                  </a:txBody>
                  <a:tcPr marL="45720" marR="45720" marT="45710" marB="45710"/>
                </a:tc>
              </a:tr>
              <a:tr h="274285">
                <a:tc>
                  <a:txBody>
                    <a:bodyPr/>
                    <a:lstStyle/>
                    <a:p>
                      <a:r>
                        <a:rPr lang="en-US" sz="1200">
                          <a:latin typeface="+mj-lt"/>
                          <a:ea typeface="Verdana" pitchFamily="34" charset="0"/>
                          <a:cs typeface="Verdana" pitchFamily="34" charset="0"/>
                        </a:rPr>
                        <a:t>Z</a:t>
                      </a:r>
                    </a:p>
                  </a:txBody>
                  <a:tcPr marL="45720" marR="45720" marT="45710" marB="45710"/>
                </a:tc>
                <a:tc>
                  <a:txBody>
                    <a:bodyPr/>
                    <a:lstStyle/>
                    <a:p>
                      <a:r>
                        <a:rPr lang="en-US" sz="1200" dirty="0">
                          <a:latin typeface="+mj-lt"/>
                          <a:ea typeface="Verdana" pitchFamily="34" charset="0"/>
                          <a:cs typeface="Verdana" pitchFamily="34" charset="0"/>
                        </a:rPr>
                        <a:t>Social problems</a:t>
                      </a:r>
                    </a:p>
                  </a:txBody>
                  <a:tcPr marL="45720" marR="45720" marT="45710" marB="4571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25228691"/>
              </p:ext>
            </p:extLst>
          </p:nvPr>
        </p:nvGraphicFramePr>
        <p:xfrm>
          <a:off x="3962400" y="1279525"/>
          <a:ext cx="4572000" cy="2194208"/>
        </p:xfrm>
        <a:graphic>
          <a:graphicData uri="http://schemas.openxmlformats.org/drawingml/2006/table">
            <a:tbl>
              <a:tblPr firstRow="1">
                <a:tableStyleId>{72833802-FEF1-4C79-8D5D-14CF1EAF98D9}</a:tableStyleId>
              </a:tblPr>
              <a:tblGrid>
                <a:gridCol w="1498909"/>
                <a:gridCol w="3073091"/>
              </a:tblGrid>
              <a:tr h="274241">
                <a:tc>
                  <a:txBody>
                    <a:bodyPr/>
                    <a:lstStyle/>
                    <a:p>
                      <a:pPr marL="0" algn="l" defTabSz="914400" rtl="0" eaLnBrk="1" latinLnBrk="0" hangingPunct="1"/>
                      <a:r>
                        <a:rPr lang="en-US" sz="1200" kern="1200" dirty="0">
                          <a:latin typeface="+mj-lt"/>
                          <a:ea typeface="Verdana" pitchFamily="34" charset="0"/>
                          <a:cs typeface="Verdana" pitchFamily="34" charset="0"/>
                        </a:rPr>
                        <a:t>Code</a:t>
                      </a:r>
                      <a:endParaRPr lang="en-US" sz="1200" kern="1200" dirty="0">
                        <a:solidFill>
                          <a:schemeClr val="tx1"/>
                        </a:solidFill>
                        <a:latin typeface="+mj-lt"/>
                        <a:ea typeface="Verdana" pitchFamily="34" charset="0"/>
                        <a:cs typeface="Verdana" pitchFamily="34" charset="0"/>
                      </a:endParaRPr>
                    </a:p>
                  </a:txBody>
                  <a:tcPr marL="45720" marR="45720" marT="45698" marB="45698" anchor="ctr"/>
                </a:tc>
                <a:tc>
                  <a:txBody>
                    <a:bodyPr/>
                    <a:lstStyle/>
                    <a:p>
                      <a:pPr marL="0" algn="l" defTabSz="914400" rtl="0" eaLnBrk="1" latinLnBrk="0" hangingPunct="1"/>
                      <a:r>
                        <a:rPr lang="en-US" sz="1200" kern="1200" dirty="0">
                          <a:latin typeface="+mj-lt"/>
                          <a:ea typeface="Verdana" pitchFamily="34" charset="0"/>
                          <a:cs typeface="Verdana" pitchFamily="34" charset="0"/>
                        </a:rPr>
                        <a:t>Component</a:t>
                      </a:r>
                      <a:endParaRPr lang="en-US" sz="1200" kern="1200" dirty="0">
                        <a:solidFill>
                          <a:schemeClr val="tx1"/>
                        </a:solidFill>
                        <a:latin typeface="+mj-lt"/>
                        <a:ea typeface="Verdana" pitchFamily="34" charset="0"/>
                        <a:cs typeface="Verdana" pitchFamily="34" charset="0"/>
                      </a:endParaRPr>
                    </a:p>
                  </a:txBody>
                  <a:tcPr marL="45720" marR="45720" marT="45698" marB="45698"/>
                </a:tc>
              </a:tr>
              <a:tr h="274241">
                <a:tc>
                  <a:txBody>
                    <a:bodyPr/>
                    <a:lstStyle/>
                    <a:p>
                      <a:pPr marL="0" algn="l" defTabSz="914400" rtl="0" eaLnBrk="1" latinLnBrk="0" hangingPunct="1"/>
                      <a:r>
                        <a:rPr lang="en-US" sz="1200" kern="1200" dirty="0">
                          <a:latin typeface="+mj-lt"/>
                          <a:ea typeface="Verdana" pitchFamily="34" charset="0"/>
                          <a:cs typeface="Verdana" pitchFamily="34" charset="0"/>
                        </a:rPr>
                        <a:t>1 - 29</a:t>
                      </a:r>
                      <a:endParaRPr lang="en-US" sz="1200" kern="1200" dirty="0">
                        <a:solidFill>
                          <a:schemeClr val="tx1"/>
                        </a:solidFill>
                        <a:latin typeface="+mj-lt"/>
                        <a:ea typeface="Verdana" pitchFamily="34" charset="0"/>
                        <a:cs typeface="Verdana" pitchFamily="34" charset="0"/>
                      </a:endParaRPr>
                    </a:p>
                  </a:txBody>
                  <a:tcPr marL="45720" marR="45720" marT="45698" marB="45698"/>
                </a:tc>
                <a:tc>
                  <a:txBody>
                    <a:bodyPr/>
                    <a:lstStyle/>
                    <a:p>
                      <a:pPr marL="0" algn="l" defTabSz="914400" rtl="0" eaLnBrk="1" latinLnBrk="0" hangingPunct="1"/>
                      <a:r>
                        <a:rPr lang="en-US" sz="1200" kern="1200" dirty="0">
                          <a:latin typeface="+mj-lt"/>
                          <a:ea typeface="Verdana" pitchFamily="34" charset="0"/>
                          <a:cs typeface="Verdana" pitchFamily="34" charset="0"/>
                        </a:rPr>
                        <a:t>Symptoms and complaints</a:t>
                      </a:r>
                      <a:endParaRPr lang="en-US" sz="1200" kern="1200" dirty="0">
                        <a:solidFill>
                          <a:schemeClr val="tx1"/>
                        </a:solidFill>
                        <a:latin typeface="+mj-lt"/>
                        <a:ea typeface="Verdana" pitchFamily="34" charset="0"/>
                        <a:cs typeface="Verdana" pitchFamily="34" charset="0"/>
                      </a:endParaRPr>
                    </a:p>
                  </a:txBody>
                  <a:tcPr marL="45720" marR="45720" marT="45698" marB="45698"/>
                </a:tc>
              </a:tr>
              <a:tr h="274241">
                <a:tc>
                  <a:txBody>
                    <a:bodyPr/>
                    <a:lstStyle/>
                    <a:p>
                      <a:pPr marL="0" algn="l" defTabSz="914400" rtl="0" eaLnBrk="1" latinLnBrk="0" hangingPunct="1"/>
                      <a:r>
                        <a:rPr lang="en-US" sz="1200" kern="1200" dirty="0">
                          <a:latin typeface="+mj-lt"/>
                          <a:ea typeface="Verdana" pitchFamily="34" charset="0"/>
                          <a:cs typeface="Verdana" pitchFamily="34" charset="0"/>
                        </a:rPr>
                        <a:t>30 - 49</a:t>
                      </a:r>
                      <a:endParaRPr lang="en-US" sz="1200" kern="1200" dirty="0">
                        <a:solidFill>
                          <a:schemeClr val="tx1"/>
                        </a:solidFill>
                        <a:latin typeface="+mj-lt"/>
                        <a:ea typeface="Verdana" pitchFamily="34" charset="0"/>
                        <a:cs typeface="Verdana" pitchFamily="34" charset="0"/>
                      </a:endParaRPr>
                    </a:p>
                  </a:txBody>
                  <a:tcPr marL="45720" marR="45720" marT="45698" marB="45698"/>
                </a:tc>
                <a:tc>
                  <a:txBody>
                    <a:bodyPr/>
                    <a:lstStyle/>
                    <a:p>
                      <a:pPr marL="0" algn="l" defTabSz="914400" rtl="0" eaLnBrk="1" latinLnBrk="0" hangingPunct="1"/>
                      <a:r>
                        <a:rPr lang="en-US" sz="1200" kern="1200" dirty="0">
                          <a:latin typeface="+mj-lt"/>
                          <a:ea typeface="Verdana" pitchFamily="34" charset="0"/>
                          <a:cs typeface="Verdana" pitchFamily="34" charset="0"/>
                        </a:rPr>
                        <a:t>Diagnostic screening and prevention</a:t>
                      </a:r>
                      <a:endParaRPr lang="en-US" sz="1200" kern="1200" dirty="0">
                        <a:solidFill>
                          <a:schemeClr val="tx1"/>
                        </a:solidFill>
                        <a:latin typeface="+mj-lt"/>
                        <a:ea typeface="Verdana" pitchFamily="34" charset="0"/>
                        <a:cs typeface="Verdana" pitchFamily="34" charset="0"/>
                      </a:endParaRPr>
                    </a:p>
                  </a:txBody>
                  <a:tcPr marL="45720" marR="45720" marT="45698" marB="45698"/>
                </a:tc>
              </a:tr>
              <a:tr h="274241">
                <a:tc>
                  <a:txBody>
                    <a:bodyPr/>
                    <a:lstStyle/>
                    <a:p>
                      <a:pPr marL="0" algn="l" defTabSz="914400" rtl="0" eaLnBrk="1" latinLnBrk="0" hangingPunct="1"/>
                      <a:r>
                        <a:rPr lang="en-US" sz="1200" kern="1200" dirty="0">
                          <a:latin typeface="+mj-lt"/>
                          <a:ea typeface="Verdana" pitchFamily="34" charset="0"/>
                          <a:cs typeface="Verdana" pitchFamily="34" charset="0"/>
                        </a:rPr>
                        <a:t>50 - 59</a:t>
                      </a:r>
                      <a:endParaRPr lang="en-US" sz="1200" kern="1200" dirty="0">
                        <a:solidFill>
                          <a:schemeClr val="tx1"/>
                        </a:solidFill>
                        <a:latin typeface="+mj-lt"/>
                        <a:ea typeface="Verdana" pitchFamily="34" charset="0"/>
                        <a:cs typeface="Verdana" pitchFamily="34" charset="0"/>
                      </a:endParaRPr>
                    </a:p>
                  </a:txBody>
                  <a:tcPr marL="45720" marR="45720" marT="45698" marB="45698"/>
                </a:tc>
                <a:tc>
                  <a:txBody>
                    <a:bodyPr/>
                    <a:lstStyle/>
                    <a:p>
                      <a:pPr marL="0" algn="l" defTabSz="914400" rtl="0" eaLnBrk="1" latinLnBrk="0" hangingPunct="1"/>
                      <a:r>
                        <a:rPr lang="en-US" sz="1200" kern="1200" dirty="0">
                          <a:latin typeface="+mj-lt"/>
                          <a:ea typeface="Verdana" pitchFamily="34" charset="0"/>
                          <a:cs typeface="Verdana" pitchFamily="34" charset="0"/>
                        </a:rPr>
                        <a:t>Treatment and medication</a:t>
                      </a:r>
                      <a:endParaRPr lang="en-US" sz="1200" kern="1200" dirty="0">
                        <a:solidFill>
                          <a:schemeClr val="tx1"/>
                        </a:solidFill>
                        <a:latin typeface="+mj-lt"/>
                        <a:ea typeface="Verdana" pitchFamily="34" charset="0"/>
                        <a:cs typeface="Verdana" pitchFamily="34" charset="0"/>
                      </a:endParaRPr>
                    </a:p>
                  </a:txBody>
                  <a:tcPr marL="45720" marR="45720" marT="45698" marB="45698"/>
                </a:tc>
              </a:tr>
              <a:tr h="274241">
                <a:tc>
                  <a:txBody>
                    <a:bodyPr/>
                    <a:lstStyle/>
                    <a:p>
                      <a:pPr marL="0" algn="l" defTabSz="914400" rtl="0" eaLnBrk="1" latinLnBrk="0" hangingPunct="1"/>
                      <a:r>
                        <a:rPr lang="en-US" sz="1200" kern="1200" dirty="0">
                          <a:latin typeface="+mj-lt"/>
                          <a:ea typeface="Verdana" pitchFamily="34" charset="0"/>
                          <a:cs typeface="Verdana" pitchFamily="34" charset="0"/>
                        </a:rPr>
                        <a:t>61 - 61</a:t>
                      </a:r>
                      <a:endParaRPr lang="en-US" sz="1200" kern="1200" dirty="0">
                        <a:solidFill>
                          <a:schemeClr val="tx1"/>
                        </a:solidFill>
                        <a:latin typeface="+mj-lt"/>
                        <a:ea typeface="Verdana" pitchFamily="34" charset="0"/>
                        <a:cs typeface="Verdana" pitchFamily="34" charset="0"/>
                      </a:endParaRPr>
                    </a:p>
                  </a:txBody>
                  <a:tcPr marL="45720" marR="45720" marT="45698" marB="45698"/>
                </a:tc>
                <a:tc>
                  <a:txBody>
                    <a:bodyPr/>
                    <a:lstStyle/>
                    <a:p>
                      <a:pPr marL="0" algn="l" defTabSz="914400" rtl="0" eaLnBrk="1" latinLnBrk="0" hangingPunct="1"/>
                      <a:r>
                        <a:rPr lang="en-US" sz="1200" kern="1200" dirty="0">
                          <a:latin typeface="+mj-lt"/>
                          <a:ea typeface="Verdana" pitchFamily="34" charset="0"/>
                          <a:cs typeface="Verdana" pitchFamily="34" charset="0"/>
                        </a:rPr>
                        <a:t>Test results</a:t>
                      </a:r>
                      <a:endParaRPr lang="en-US" sz="1200" kern="1200" dirty="0">
                        <a:solidFill>
                          <a:schemeClr val="tx1"/>
                        </a:solidFill>
                        <a:latin typeface="+mj-lt"/>
                        <a:ea typeface="Verdana" pitchFamily="34" charset="0"/>
                        <a:cs typeface="Verdana" pitchFamily="34" charset="0"/>
                      </a:endParaRPr>
                    </a:p>
                  </a:txBody>
                  <a:tcPr marL="45720" marR="45720" marT="45698" marB="45698"/>
                </a:tc>
              </a:tr>
              <a:tr h="274241">
                <a:tc>
                  <a:txBody>
                    <a:bodyPr/>
                    <a:lstStyle/>
                    <a:p>
                      <a:pPr marL="0" algn="l" defTabSz="914400" rtl="0" eaLnBrk="1" latinLnBrk="0" hangingPunct="1"/>
                      <a:r>
                        <a:rPr lang="en-US" sz="1200" kern="1200" dirty="0">
                          <a:latin typeface="+mj-lt"/>
                          <a:ea typeface="Verdana" pitchFamily="34" charset="0"/>
                          <a:cs typeface="Verdana" pitchFamily="34" charset="0"/>
                        </a:rPr>
                        <a:t>62</a:t>
                      </a:r>
                      <a:endParaRPr lang="en-US" sz="1200" kern="1200" dirty="0">
                        <a:solidFill>
                          <a:schemeClr val="tx1"/>
                        </a:solidFill>
                        <a:latin typeface="+mj-lt"/>
                        <a:ea typeface="Verdana" pitchFamily="34" charset="0"/>
                        <a:cs typeface="Verdana" pitchFamily="34" charset="0"/>
                      </a:endParaRPr>
                    </a:p>
                  </a:txBody>
                  <a:tcPr marL="45720" marR="45720" marT="45698" marB="45698"/>
                </a:tc>
                <a:tc>
                  <a:txBody>
                    <a:bodyPr/>
                    <a:lstStyle/>
                    <a:p>
                      <a:pPr marL="0" algn="l" defTabSz="914400" rtl="0" eaLnBrk="1" latinLnBrk="0" hangingPunct="1"/>
                      <a:r>
                        <a:rPr lang="en-US" sz="1200" kern="1200" dirty="0">
                          <a:latin typeface="+mj-lt"/>
                          <a:ea typeface="Verdana" pitchFamily="34" charset="0"/>
                          <a:cs typeface="Verdana" pitchFamily="34" charset="0"/>
                        </a:rPr>
                        <a:t>Administrative</a:t>
                      </a:r>
                      <a:endParaRPr lang="en-US" sz="1200" kern="1200" dirty="0">
                        <a:solidFill>
                          <a:schemeClr val="tx1"/>
                        </a:solidFill>
                        <a:latin typeface="+mj-lt"/>
                        <a:ea typeface="Verdana" pitchFamily="34" charset="0"/>
                        <a:cs typeface="Verdana" pitchFamily="34" charset="0"/>
                      </a:endParaRPr>
                    </a:p>
                  </a:txBody>
                  <a:tcPr marL="45720" marR="45720" marT="45698" marB="45698"/>
                </a:tc>
              </a:tr>
              <a:tr h="274241">
                <a:tc>
                  <a:txBody>
                    <a:bodyPr/>
                    <a:lstStyle/>
                    <a:p>
                      <a:pPr marL="0" algn="l" defTabSz="914400" rtl="0" eaLnBrk="1" latinLnBrk="0" hangingPunct="1"/>
                      <a:r>
                        <a:rPr lang="en-US" sz="1200" kern="1200" dirty="0">
                          <a:latin typeface="+mj-lt"/>
                          <a:ea typeface="Verdana" pitchFamily="34" charset="0"/>
                          <a:cs typeface="Verdana" pitchFamily="34" charset="0"/>
                        </a:rPr>
                        <a:t>63 - 69</a:t>
                      </a:r>
                      <a:endParaRPr lang="en-US" sz="1200" kern="1200" dirty="0">
                        <a:solidFill>
                          <a:schemeClr val="tx1"/>
                        </a:solidFill>
                        <a:latin typeface="+mj-lt"/>
                        <a:ea typeface="Verdana" pitchFamily="34" charset="0"/>
                        <a:cs typeface="Verdana" pitchFamily="34" charset="0"/>
                      </a:endParaRPr>
                    </a:p>
                  </a:txBody>
                  <a:tcPr marL="45720" marR="45720" marT="45698" marB="45698"/>
                </a:tc>
                <a:tc>
                  <a:txBody>
                    <a:bodyPr/>
                    <a:lstStyle/>
                    <a:p>
                      <a:pPr marL="0" algn="l" defTabSz="914400" rtl="0" eaLnBrk="1" latinLnBrk="0" hangingPunct="1"/>
                      <a:r>
                        <a:rPr lang="en-US" sz="1200" kern="1200" dirty="0">
                          <a:latin typeface="+mj-lt"/>
                          <a:ea typeface="Verdana" pitchFamily="34" charset="0"/>
                          <a:cs typeface="Verdana" pitchFamily="34" charset="0"/>
                        </a:rPr>
                        <a:t>Other</a:t>
                      </a:r>
                      <a:endParaRPr lang="en-US" sz="1200" kern="1200" dirty="0">
                        <a:solidFill>
                          <a:schemeClr val="tx1"/>
                        </a:solidFill>
                        <a:latin typeface="+mj-lt"/>
                        <a:ea typeface="Verdana" pitchFamily="34" charset="0"/>
                        <a:cs typeface="Verdana" pitchFamily="34" charset="0"/>
                      </a:endParaRPr>
                    </a:p>
                  </a:txBody>
                  <a:tcPr marL="45720" marR="45720" marT="45698" marB="45698"/>
                </a:tc>
              </a:tr>
              <a:tr h="274241">
                <a:tc>
                  <a:txBody>
                    <a:bodyPr/>
                    <a:lstStyle/>
                    <a:p>
                      <a:pPr marL="0" algn="l" defTabSz="914400" rtl="0" eaLnBrk="1" latinLnBrk="0" hangingPunct="1"/>
                      <a:r>
                        <a:rPr lang="en-US" sz="1200" kern="1200" dirty="0">
                          <a:latin typeface="+mj-lt"/>
                          <a:ea typeface="Verdana" pitchFamily="34" charset="0"/>
                          <a:cs typeface="Verdana" pitchFamily="34" charset="0"/>
                        </a:rPr>
                        <a:t>70 - 99</a:t>
                      </a:r>
                      <a:endParaRPr lang="en-US" sz="1200" kern="1200" dirty="0">
                        <a:solidFill>
                          <a:schemeClr val="tx1"/>
                        </a:solidFill>
                        <a:latin typeface="+mj-lt"/>
                        <a:ea typeface="Verdana" pitchFamily="34" charset="0"/>
                        <a:cs typeface="Verdana" pitchFamily="34" charset="0"/>
                      </a:endParaRPr>
                    </a:p>
                  </a:txBody>
                  <a:tcPr marL="45720" marR="45720" marT="45698" marB="45698"/>
                </a:tc>
                <a:tc>
                  <a:txBody>
                    <a:bodyPr/>
                    <a:lstStyle/>
                    <a:p>
                      <a:pPr marL="0" algn="l" defTabSz="914400" rtl="0" eaLnBrk="1" latinLnBrk="0" hangingPunct="1"/>
                      <a:r>
                        <a:rPr lang="en-US" sz="1200" kern="1200" dirty="0">
                          <a:latin typeface="+mj-lt"/>
                          <a:ea typeface="Verdana" pitchFamily="34" charset="0"/>
                          <a:cs typeface="Verdana" pitchFamily="34" charset="0"/>
                        </a:rPr>
                        <a:t>Diagnoses</a:t>
                      </a:r>
                      <a:endParaRPr lang="en-US" sz="1200" kern="1200" dirty="0">
                        <a:solidFill>
                          <a:schemeClr val="tx1"/>
                        </a:solidFill>
                        <a:latin typeface="+mj-lt"/>
                        <a:ea typeface="Verdana" pitchFamily="34" charset="0"/>
                        <a:cs typeface="Verdana" pitchFamily="34" charset="0"/>
                      </a:endParaRPr>
                    </a:p>
                  </a:txBody>
                  <a:tcPr marL="45720" marR="45720" marT="45698" marB="45698"/>
                </a:tc>
              </a:tr>
            </a:tbl>
          </a:graphicData>
        </a:graphic>
      </p:graphicFrame>
      <p:sp>
        <p:nvSpPr>
          <p:cNvPr id="42049" name="TextBox 9"/>
          <p:cNvSpPr txBox="1">
            <a:spLocks noChangeArrowheads="1"/>
          </p:cNvSpPr>
          <p:nvPr/>
        </p:nvSpPr>
        <p:spPr bwMode="auto">
          <a:xfrm>
            <a:off x="381000" y="990600"/>
            <a:ext cx="312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200">
                <a:latin typeface="+mj-lt"/>
                <a:ea typeface="Verdana" pitchFamily="34" charset="0"/>
                <a:cs typeface="Verdana" pitchFamily="34" charset="0"/>
              </a:rPr>
              <a:t>First axis: organ systems</a:t>
            </a:r>
          </a:p>
        </p:txBody>
      </p:sp>
      <p:sp>
        <p:nvSpPr>
          <p:cNvPr id="42050" name="TextBox 11"/>
          <p:cNvSpPr txBox="1">
            <a:spLocks noChangeArrowheads="1"/>
          </p:cNvSpPr>
          <p:nvPr/>
        </p:nvSpPr>
        <p:spPr bwMode="auto">
          <a:xfrm>
            <a:off x="3886200" y="990600"/>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200">
                <a:latin typeface="+mj-lt"/>
                <a:ea typeface="Verdana" pitchFamily="34" charset="0"/>
                <a:cs typeface="Verdana" pitchFamily="34" charset="0"/>
              </a:rPr>
              <a:t>Second axis: components</a:t>
            </a:r>
          </a:p>
        </p:txBody>
      </p:sp>
      <p:sp>
        <p:nvSpPr>
          <p:cNvPr id="42051" name="TextBox 12"/>
          <p:cNvSpPr txBox="1">
            <a:spLocks noChangeArrowheads="1"/>
          </p:cNvSpPr>
          <p:nvPr/>
        </p:nvSpPr>
        <p:spPr bwMode="auto">
          <a:xfrm>
            <a:off x="5880100" y="5816600"/>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400">
                <a:latin typeface="+mj-lt"/>
                <a:ea typeface="Verdana" pitchFamily="34" charset="0"/>
                <a:cs typeface="Verdana" pitchFamily="34" charset="0"/>
              </a:rPr>
              <a:t>The Two-Axial ICPC</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40</a:t>
            </a:fld>
            <a:endParaRPr lang="en-US" dirty="0"/>
          </a:p>
        </p:txBody>
      </p:sp>
    </p:spTree>
    <p:custDataLst>
      <p:tags r:id="rId1"/>
    </p:custDataLst>
    <p:extLst>
      <p:ext uri="{BB962C8B-B14F-4D97-AF65-F5344CB8AC3E}">
        <p14:creationId xmlns:p14="http://schemas.microsoft.com/office/powerpoint/2010/main" val="41462538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43011" name="Rectangle 3"/>
          <p:cNvSpPr txBox="1">
            <a:spLocks noChangeArrowheads="1"/>
          </p:cNvSpPr>
          <p:nvPr/>
        </p:nvSpPr>
        <p:spPr bwMode="auto">
          <a:xfrm>
            <a:off x="304800" y="1125538"/>
            <a:ext cx="6705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b="1">
                <a:solidFill>
                  <a:srgbClr val="000000"/>
                </a:solidFill>
                <a:latin typeface="+mj-lt"/>
              </a:rPr>
              <a:t>DSM </a:t>
            </a:r>
            <a:r>
              <a:rPr lang="en-US" altLang="en-US" sz="1400" b="1">
                <a:solidFill>
                  <a:srgbClr val="000000"/>
                </a:solidFill>
                <a:latin typeface="+mj-lt"/>
              </a:rPr>
              <a:t>(Diagnostic and Statistical Manual for Mental Disorder)</a:t>
            </a:r>
            <a:endParaRPr lang="en-US" altLang="en-US" sz="1600" b="1">
              <a:solidFill>
                <a:srgbClr val="000000"/>
              </a:solidFill>
              <a:latin typeface="+mj-lt"/>
            </a:endParaRPr>
          </a:p>
          <a:p>
            <a:pPr>
              <a:spcAft>
                <a:spcPts val="1200"/>
              </a:spcAft>
              <a:buSzPts val="2000"/>
            </a:pPr>
            <a:r>
              <a:rPr lang="en-US" altLang="en-US" sz="1600">
                <a:solidFill>
                  <a:srgbClr val="000000"/>
                </a:solidFill>
                <a:latin typeface="+mj-lt"/>
              </a:rPr>
              <a:t>	DSM was published by </a:t>
            </a:r>
            <a:r>
              <a:rPr lang="en-US" altLang="en-US" sz="1600">
                <a:solidFill>
                  <a:srgbClr val="FF0000"/>
                </a:solidFill>
                <a:latin typeface="+mj-lt"/>
              </a:rPr>
              <a:t>American Psychiatric Association (APA)</a:t>
            </a:r>
            <a:r>
              <a:rPr lang="en-US" altLang="en-US" sz="1600">
                <a:solidFill>
                  <a:srgbClr val="000000"/>
                </a:solidFill>
                <a:latin typeface="+mj-lt"/>
              </a:rPr>
              <a:t> in 1952. The latest version (at the time of the slide creation) </a:t>
            </a:r>
            <a:r>
              <a:rPr lang="en-US" altLang="en-US" sz="1600" b="1">
                <a:solidFill>
                  <a:srgbClr val="FF0000"/>
                </a:solidFill>
                <a:latin typeface="+mj-lt"/>
              </a:rPr>
              <a:t>DSM-V</a:t>
            </a:r>
            <a:r>
              <a:rPr lang="en-US" altLang="en-US" sz="1600">
                <a:solidFill>
                  <a:srgbClr val="000000"/>
                </a:solidFill>
                <a:latin typeface="+mj-lt"/>
              </a:rPr>
              <a:t> has been </a:t>
            </a:r>
            <a:r>
              <a:rPr lang="en-US" altLang="en-US" sz="1600" u="sng">
                <a:solidFill>
                  <a:srgbClr val="000000"/>
                </a:solidFill>
                <a:latin typeface="+mj-lt"/>
              </a:rPr>
              <a:t>coordinated with the development of ICD-10</a:t>
            </a:r>
            <a:r>
              <a:rPr lang="en-US" altLang="en-US" sz="1600">
                <a:solidFill>
                  <a:srgbClr val="000000"/>
                </a:solidFill>
                <a:latin typeface="+mj-lt"/>
              </a:rPr>
              <a:t>. The classification is intended to be used by psychiatrists.</a:t>
            </a:r>
          </a:p>
          <a:p>
            <a:pPr>
              <a:spcAft>
                <a:spcPts val="1200"/>
              </a:spcAft>
              <a:buSzPts val="2000"/>
            </a:pPr>
            <a:r>
              <a:rPr lang="en-US" altLang="en-US" sz="1600">
                <a:solidFill>
                  <a:srgbClr val="000000"/>
                </a:solidFill>
                <a:latin typeface="+mj-lt"/>
              </a:rPr>
              <a:t>	The etiology or the pathophysiological processes are only known for some mental disorders. Therefore </a:t>
            </a:r>
            <a:r>
              <a:rPr lang="en-US" altLang="en-US" sz="1600">
                <a:solidFill>
                  <a:srgbClr val="FF0000"/>
                </a:solidFill>
                <a:latin typeface="+mj-lt"/>
              </a:rPr>
              <a:t>DSM-V is non-theoretical with regard to etiology or the pathophysiological process</a:t>
            </a:r>
            <a:r>
              <a:rPr lang="en-US" altLang="en-US" sz="1600">
                <a:solidFill>
                  <a:srgbClr val="000000"/>
                </a:solidFill>
                <a:latin typeface="+mj-lt"/>
              </a:rPr>
              <a:t> except for disorders with an established etiology.</a:t>
            </a:r>
          </a:p>
          <a:p>
            <a:pPr>
              <a:spcAft>
                <a:spcPts val="1200"/>
              </a:spcAft>
              <a:buSzPts val="2000"/>
            </a:pPr>
            <a:r>
              <a:rPr lang="en-US" altLang="en-US" sz="1600">
                <a:solidFill>
                  <a:srgbClr val="000000"/>
                </a:solidFill>
                <a:latin typeface="+mj-lt"/>
              </a:rPr>
              <a:t>	DSM is designed to describe the </a:t>
            </a:r>
            <a:r>
              <a:rPr lang="en-US" altLang="en-US" sz="1600">
                <a:solidFill>
                  <a:srgbClr val="FF0000"/>
                </a:solidFill>
                <a:latin typeface="+mj-lt"/>
              </a:rPr>
              <a:t>clinical manifestation of the disease along several axes</a:t>
            </a:r>
            <a:r>
              <a:rPr lang="en-US" altLang="en-US" sz="1600">
                <a:solidFill>
                  <a:srgbClr val="000000"/>
                </a:solidFill>
                <a:latin typeface="+mj-lt"/>
              </a:rPr>
              <a:t>. Therefore DSM is a </a:t>
            </a:r>
            <a:r>
              <a:rPr lang="en-US" altLang="en-US" sz="1600" u="sng">
                <a:solidFill>
                  <a:srgbClr val="000000"/>
                </a:solidFill>
                <a:latin typeface="+mj-lt"/>
              </a:rPr>
              <a:t>multiaxial classification system</a:t>
            </a:r>
            <a:r>
              <a:rPr lang="en-US" altLang="en-US" sz="1600">
                <a:solidFill>
                  <a:srgbClr val="000000"/>
                </a:solidFill>
                <a:latin typeface="+mj-lt"/>
              </a:rPr>
              <a:t> based on the following axes: </a:t>
            </a:r>
            <a:br>
              <a:rPr lang="en-US" altLang="en-US" sz="1600">
                <a:solidFill>
                  <a:srgbClr val="000000"/>
                </a:solidFill>
                <a:latin typeface="+mj-lt"/>
              </a:rPr>
            </a:br>
            <a:r>
              <a:rPr lang="en-US" altLang="en-US" sz="400">
                <a:solidFill>
                  <a:srgbClr val="000000"/>
                </a:solidFill>
                <a:latin typeface="+mj-lt"/>
              </a:rPr>
              <a:t/>
            </a:r>
            <a:br>
              <a:rPr lang="en-US" altLang="en-US" sz="400">
                <a:solidFill>
                  <a:srgbClr val="000000"/>
                </a:solidFill>
                <a:latin typeface="+mj-lt"/>
              </a:rPr>
            </a:br>
            <a:r>
              <a:rPr lang="en-US" altLang="en-US" sz="1600">
                <a:solidFill>
                  <a:srgbClr val="000000"/>
                </a:solidFill>
                <a:latin typeface="+mj-lt"/>
              </a:rPr>
              <a:t>(1) clinical syndromes, (2) personality disorders and special developmental disorders, (3) relevant physical conditions, (4) severity of psychological stressors and (5) overall psychological functioning.</a:t>
            </a:r>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663" y="1676400"/>
            <a:ext cx="168433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41</a:t>
            </a:fld>
            <a:endParaRPr lang="en-US" dirty="0"/>
          </a:p>
        </p:txBody>
      </p:sp>
    </p:spTree>
    <p:custDataLst>
      <p:tags r:id="rId1"/>
    </p:custDataLst>
    <p:extLst>
      <p:ext uri="{BB962C8B-B14F-4D97-AF65-F5344CB8AC3E}">
        <p14:creationId xmlns:p14="http://schemas.microsoft.com/office/powerpoint/2010/main" val="18294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fade">
                                      <p:cBhvr>
                                        <p:cTn id="22"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44035" name="TextBox 12"/>
          <p:cNvSpPr txBox="1">
            <a:spLocks noChangeArrowheads="1"/>
          </p:cNvSpPr>
          <p:nvPr/>
        </p:nvSpPr>
        <p:spPr bwMode="auto">
          <a:xfrm>
            <a:off x="2362200" y="6007100"/>
            <a:ext cx="454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DSM IV diagnostic criteria for ADHD</a:t>
            </a:r>
          </a:p>
        </p:txBody>
      </p:sp>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t="4375"/>
          <a:stretch>
            <a:fillRect/>
          </a:stretch>
        </p:blipFill>
        <p:spPr bwMode="auto">
          <a:xfrm>
            <a:off x="1701800" y="1165225"/>
            <a:ext cx="57404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42</a:t>
            </a:fld>
            <a:endParaRPr lang="en-US" dirty="0"/>
          </a:p>
        </p:txBody>
      </p:sp>
    </p:spTree>
    <p:custDataLst>
      <p:tags r:id="rId1"/>
    </p:custDataLst>
    <p:extLst>
      <p:ext uri="{BB962C8B-B14F-4D97-AF65-F5344CB8AC3E}">
        <p14:creationId xmlns:p14="http://schemas.microsoft.com/office/powerpoint/2010/main" val="2235838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45059" name="Rectangle 3"/>
          <p:cNvSpPr txBox="1">
            <a:spLocks noChangeArrowheads="1"/>
          </p:cNvSpPr>
          <p:nvPr/>
        </p:nvSpPr>
        <p:spPr bwMode="auto">
          <a:xfrm>
            <a:off x="304800" y="11255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b="1">
                <a:solidFill>
                  <a:srgbClr val="000000"/>
                </a:solidFill>
                <a:latin typeface="+mj-lt"/>
              </a:rPr>
              <a:t>SNOMED </a:t>
            </a:r>
            <a:r>
              <a:rPr lang="en-US" altLang="en-US" sz="1400" b="1">
                <a:solidFill>
                  <a:srgbClr val="000000"/>
                </a:solidFill>
                <a:latin typeface="+mj-lt"/>
              </a:rPr>
              <a:t>(Systematized Nomenclature of Human and Veterinary Medicine)</a:t>
            </a:r>
            <a:endParaRPr lang="en-US" altLang="en-US" sz="1600" b="1">
              <a:solidFill>
                <a:srgbClr val="000000"/>
              </a:solidFill>
              <a:latin typeface="+mj-lt"/>
            </a:endParaRPr>
          </a:p>
          <a:p>
            <a:pPr>
              <a:spcAft>
                <a:spcPts val="1200"/>
              </a:spcAft>
              <a:buSzPts val="2000"/>
            </a:pPr>
            <a:r>
              <a:rPr lang="en-US" altLang="en-US" sz="1600">
                <a:solidFill>
                  <a:srgbClr val="000000"/>
                </a:solidFill>
                <a:latin typeface="+mj-lt"/>
              </a:rPr>
              <a:t>	SNOMED allows for the coding of </a:t>
            </a:r>
            <a:r>
              <a:rPr lang="en-US" altLang="en-US" sz="1600">
                <a:solidFill>
                  <a:srgbClr val="FF0000"/>
                </a:solidFill>
                <a:latin typeface="+mj-lt"/>
              </a:rPr>
              <a:t>several aspects</a:t>
            </a:r>
            <a:r>
              <a:rPr lang="en-US" altLang="en-US" sz="1600">
                <a:solidFill>
                  <a:srgbClr val="000000"/>
                </a:solidFill>
                <a:latin typeface="+mj-lt"/>
              </a:rPr>
              <a:t> of a disease and therefore it is a multiaxial system.</a:t>
            </a:r>
          </a:p>
          <a:p>
            <a:pPr>
              <a:spcAft>
                <a:spcPts val="1200"/>
              </a:spcAft>
              <a:buSzPts val="2000"/>
            </a:pPr>
            <a:r>
              <a:rPr lang="en-US" altLang="en-US" sz="1600">
                <a:solidFill>
                  <a:srgbClr val="000000"/>
                </a:solidFill>
                <a:latin typeface="+mj-lt"/>
              </a:rPr>
              <a:t>	SNOMED II had </a:t>
            </a:r>
            <a:r>
              <a:rPr lang="en-US" altLang="en-US" sz="1600" u="sng">
                <a:solidFill>
                  <a:srgbClr val="000000"/>
                </a:solidFill>
                <a:latin typeface="+mj-lt"/>
              </a:rPr>
              <a:t>7 axes</a:t>
            </a:r>
            <a:r>
              <a:rPr lang="en-US" altLang="en-US" sz="1600">
                <a:solidFill>
                  <a:srgbClr val="000000"/>
                </a:solidFill>
                <a:latin typeface="+mj-lt"/>
              </a:rPr>
              <a:t> but SNOMED international has </a:t>
            </a:r>
            <a:r>
              <a:rPr lang="en-US" altLang="en-US" sz="1600" u="sng">
                <a:solidFill>
                  <a:srgbClr val="000000"/>
                </a:solidFill>
                <a:latin typeface="+mj-lt"/>
              </a:rPr>
              <a:t>11 axes</a:t>
            </a:r>
            <a:r>
              <a:rPr lang="en-US" altLang="en-US" sz="1600">
                <a:solidFill>
                  <a:srgbClr val="000000"/>
                </a:solidFill>
                <a:latin typeface="+mj-lt"/>
              </a:rPr>
              <a:t>. Each of these axes </a:t>
            </a:r>
            <a:r>
              <a:rPr lang="en-US" altLang="en-US" sz="1600">
                <a:solidFill>
                  <a:srgbClr val="FF0000"/>
                </a:solidFill>
                <a:latin typeface="+mj-lt"/>
              </a:rPr>
              <a:t>forms a complete hierarchical classification systems</a:t>
            </a:r>
            <a:r>
              <a:rPr lang="en-US" altLang="en-US" sz="1600">
                <a:solidFill>
                  <a:srgbClr val="000000"/>
                </a:solidFill>
                <a:latin typeface="+mj-lt"/>
              </a:rPr>
              <a:t>.</a:t>
            </a:r>
          </a:p>
          <a:p>
            <a:pPr>
              <a:spcAft>
                <a:spcPts val="1200"/>
              </a:spcAft>
              <a:buSzPts val="2000"/>
            </a:pPr>
            <a:r>
              <a:rPr lang="en-US" altLang="en-US" sz="1600">
                <a:solidFill>
                  <a:srgbClr val="000000"/>
                </a:solidFill>
                <a:latin typeface="+mj-lt"/>
              </a:rPr>
              <a:t>	A diagnosis in SNOMED </a:t>
            </a:r>
            <a:r>
              <a:rPr lang="en-US" altLang="en-US" sz="1600" u="sng">
                <a:solidFill>
                  <a:srgbClr val="000000"/>
                </a:solidFill>
                <a:latin typeface="+mj-lt"/>
              </a:rPr>
              <a:t>may consist of four codes</a:t>
            </a:r>
            <a:r>
              <a:rPr lang="en-US" altLang="en-US" sz="1600">
                <a:solidFill>
                  <a:srgbClr val="000000"/>
                </a:solidFill>
                <a:latin typeface="+mj-lt"/>
              </a:rPr>
              <a:t>. For example the disease code </a:t>
            </a:r>
            <a:r>
              <a:rPr lang="en-US" altLang="en-US" sz="1600">
                <a:solidFill>
                  <a:srgbClr val="FF0000"/>
                </a:solidFill>
                <a:latin typeface="+mj-lt"/>
              </a:rPr>
              <a:t>D-13510</a:t>
            </a:r>
            <a:r>
              <a:rPr lang="en-US" altLang="en-US" sz="1600">
                <a:solidFill>
                  <a:srgbClr val="000000"/>
                </a:solidFill>
                <a:latin typeface="+mj-lt"/>
              </a:rPr>
              <a:t> (Pneumococcal pneumonia) is equivalent to the combination of: </a:t>
            </a:r>
            <a:r>
              <a:rPr lang="en-US" altLang="en-US" sz="1600">
                <a:solidFill>
                  <a:srgbClr val="FF0000"/>
                </a:solidFill>
                <a:latin typeface="+mj-lt"/>
              </a:rPr>
              <a:t>T-28000</a:t>
            </a:r>
            <a:r>
              <a:rPr lang="en-US" altLang="en-US" sz="1600">
                <a:solidFill>
                  <a:srgbClr val="000000"/>
                </a:solidFill>
                <a:latin typeface="+mj-lt"/>
              </a:rPr>
              <a:t> (topology code for Lung), </a:t>
            </a:r>
            <a:r>
              <a:rPr lang="en-US" altLang="en-US" sz="1600">
                <a:solidFill>
                  <a:srgbClr val="FF0000"/>
                </a:solidFill>
                <a:latin typeface="+mj-lt"/>
              </a:rPr>
              <a:t>M-40000</a:t>
            </a:r>
            <a:r>
              <a:rPr lang="en-US" altLang="en-US" sz="1600">
                <a:solidFill>
                  <a:srgbClr val="000000"/>
                </a:solidFill>
                <a:latin typeface="+mj-lt"/>
              </a:rPr>
              <a:t> (morphology code for inflammation) and </a:t>
            </a:r>
            <a:r>
              <a:rPr lang="en-US" altLang="en-US" sz="1600">
                <a:solidFill>
                  <a:srgbClr val="FF0000"/>
                </a:solidFill>
                <a:latin typeface="+mj-lt"/>
              </a:rPr>
              <a:t>L-25116</a:t>
            </a:r>
            <a:r>
              <a:rPr lang="en-US" altLang="en-US" sz="1600">
                <a:solidFill>
                  <a:srgbClr val="000000"/>
                </a:solidFill>
                <a:latin typeface="+mj-lt"/>
              </a:rPr>
              <a:t> (Living organism axis for Streptococcus pneumonia).</a:t>
            </a:r>
          </a:p>
          <a:p>
            <a:pPr>
              <a:spcAft>
                <a:spcPts val="1200"/>
              </a:spcAft>
              <a:buSzPts val="2000"/>
            </a:pPr>
            <a:r>
              <a:rPr lang="en-US" altLang="en-US" sz="1600">
                <a:solidFill>
                  <a:srgbClr val="000000"/>
                </a:solidFill>
                <a:latin typeface="+mj-lt"/>
              </a:rPr>
              <a:t>	In SNOMED international almost </a:t>
            </a:r>
            <a:r>
              <a:rPr lang="en-US" altLang="en-US" sz="1600" u="sng">
                <a:solidFill>
                  <a:srgbClr val="000000"/>
                </a:solidFill>
                <a:latin typeface="+mj-lt"/>
              </a:rPr>
              <a:t>all diagnostic terms of ICD-9-CM are incorporated in the disease module (D-codes)</a:t>
            </a:r>
            <a:r>
              <a:rPr lang="en-US" altLang="en-US" sz="1600">
                <a:solidFill>
                  <a:srgbClr val="000000"/>
                </a:solidFill>
                <a:latin typeface="+mj-lt"/>
              </a:rPr>
              <a:t>. </a:t>
            </a:r>
          </a:p>
          <a:p>
            <a:pPr>
              <a:spcAft>
                <a:spcPts val="1200"/>
              </a:spcAft>
              <a:buSzPts val="2000"/>
            </a:pPr>
            <a:r>
              <a:rPr lang="en-US" altLang="en-US" sz="1600">
                <a:solidFill>
                  <a:srgbClr val="000000"/>
                </a:solidFill>
                <a:latin typeface="+mj-lt"/>
              </a:rPr>
              <a:t>	SNOMED </a:t>
            </a:r>
            <a:r>
              <a:rPr lang="en-US" altLang="en-US" sz="1600">
                <a:solidFill>
                  <a:srgbClr val="FF0000"/>
                </a:solidFill>
                <a:latin typeface="+mj-lt"/>
              </a:rPr>
              <a:t>can be combined</a:t>
            </a:r>
            <a:r>
              <a:rPr lang="en-US" altLang="en-US" sz="1600">
                <a:solidFill>
                  <a:srgbClr val="000000"/>
                </a:solidFill>
                <a:latin typeface="+mj-lt"/>
              </a:rPr>
              <a:t> however the results are </a:t>
            </a:r>
            <a:r>
              <a:rPr lang="en-US" altLang="en-US" sz="1600" u="sng">
                <a:solidFill>
                  <a:srgbClr val="000000"/>
                </a:solidFill>
                <a:latin typeface="+mj-lt"/>
              </a:rPr>
              <a:t>not always meaningful</a:t>
            </a:r>
            <a:r>
              <a:rPr lang="en-US" altLang="en-US" sz="1600">
                <a:solidFill>
                  <a:srgbClr val="000000"/>
                </a:solidFill>
                <a:latin typeface="+mj-lt"/>
              </a:rPr>
              <a:t>.</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43</a:t>
            </a:fld>
            <a:endParaRPr lang="en-US" dirty="0"/>
          </a:p>
        </p:txBody>
      </p:sp>
    </p:spTree>
    <p:custDataLst>
      <p:tags r:id="rId1"/>
    </p:custDataLst>
    <p:extLst>
      <p:ext uri="{BB962C8B-B14F-4D97-AF65-F5344CB8AC3E}">
        <p14:creationId xmlns:p14="http://schemas.microsoft.com/office/powerpoint/2010/main" val="150218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fade">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fade">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fade">
                                      <p:cBhvr>
                                        <p:cTn id="27" dur="500"/>
                                        <p:tgtEl>
                                          <p:spTgt spid="45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059">
                                            <p:txEl>
                                              <p:pRg st="5" end="5"/>
                                            </p:txEl>
                                          </p:spTgt>
                                        </p:tgtEl>
                                        <p:attrNameLst>
                                          <p:attrName>style.visibility</p:attrName>
                                        </p:attrNameLst>
                                      </p:cBhvr>
                                      <p:to>
                                        <p:strVal val="visible"/>
                                      </p:to>
                                    </p:set>
                                    <p:animEffect transition="in" filter="fade">
                                      <p:cBhvr>
                                        <p:cTn id="32"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latin typeface="Verdana" pitchFamily="34" charset="0"/>
            </a:endParaRPr>
          </a:p>
        </p:txBody>
      </p:sp>
      <p:sp>
        <p:nvSpPr>
          <p:cNvPr id="46083" name="TextBox 5"/>
          <p:cNvSpPr txBox="1">
            <a:spLocks noChangeArrowheads="1"/>
          </p:cNvSpPr>
          <p:nvPr/>
        </p:nvSpPr>
        <p:spPr bwMode="auto">
          <a:xfrm>
            <a:off x="1066800" y="5334000"/>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The 11 Axes of SNOMED International.</a:t>
            </a:r>
          </a:p>
        </p:txBody>
      </p:sp>
      <p:graphicFrame>
        <p:nvGraphicFramePr>
          <p:cNvPr id="6" name="Table 5"/>
          <p:cNvGraphicFramePr>
            <a:graphicFrameLocks noGrp="1"/>
          </p:cNvGraphicFramePr>
          <p:nvPr>
            <p:extLst>
              <p:ext uri="{D42A27DB-BD31-4B8C-83A1-F6EECF244321}">
                <p14:modId xmlns:p14="http://schemas.microsoft.com/office/powerpoint/2010/main" val="3424500"/>
              </p:ext>
            </p:extLst>
          </p:nvPr>
        </p:nvGraphicFramePr>
        <p:xfrm>
          <a:off x="685800" y="1752600"/>
          <a:ext cx="7924800" cy="3392491"/>
        </p:xfrm>
        <a:graphic>
          <a:graphicData uri="http://schemas.openxmlformats.org/drawingml/2006/table">
            <a:tbl>
              <a:tblPr firstRow="1">
                <a:tableStyleId>{72833802-FEF1-4C79-8D5D-14CF1EAF98D9}</a:tableStyleId>
              </a:tblPr>
              <a:tblGrid>
                <a:gridCol w="720436"/>
                <a:gridCol w="2403764"/>
                <a:gridCol w="4800600"/>
              </a:tblGrid>
              <a:tr h="374388">
                <a:tc>
                  <a:txBody>
                    <a:bodyPr/>
                    <a:lstStyle/>
                    <a:p>
                      <a:r>
                        <a:rPr lang="en-US" sz="1200" dirty="0">
                          <a:latin typeface="+mj-lt"/>
                          <a:ea typeface="Verdana" pitchFamily="34" charset="0"/>
                          <a:cs typeface="Verdana" pitchFamily="34" charset="0"/>
                        </a:rPr>
                        <a:t>Axis</a:t>
                      </a:r>
                    </a:p>
                  </a:txBody>
                  <a:tcPr marL="45720" marR="45720" marT="45729" marB="45729"/>
                </a:tc>
                <a:tc>
                  <a:txBody>
                    <a:bodyPr/>
                    <a:lstStyle/>
                    <a:p>
                      <a:r>
                        <a:rPr lang="en-US" sz="1200" dirty="0">
                          <a:latin typeface="+mj-lt"/>
                          <a:ea typeface="Verdana" pitchFamily="34" charset="0"/>
                          <a:cs typeface="Verdana" pitchFamily="34" charset="0"/>
                        </a:rPr>
                        <a:t>Definition</a:t>
                      </a:r>
                    </a:p>
                  </a:txBody>
                  <a:tcPr marL="45720" marR="45720" marT="45729" marB="45729"/>
                </a:tc>
                <a:tc>
                  <a:txBody>
                    <a:bodyPr/>
                    <a:lstStyle/>
                    <a:p>
                      <a:r>
                        <a:rPr lang="en-US" sz="1200">
                          <a:latin typeface="+mj-lt"/>
                          <a:ea typeface="Verdana" pitchFamily="34" charset="0"/>
                          <a:cs typeface="Verdana" pitchFamily="34" charset="0"/>
                        </a:rPr>
                        <a:t>Description</a:t>
                      </a:r>
                    </a:p>
                  </a:txBody>
                  <a:tcPr marL="45720" marR="45720" marT="45729" marB="45729"/>
                </a:tc>
              </a:tr>
              <a:tr h="274373">
                <a:tc>
                  <a:txBody>
                    <a:bodyPr/>
                    <a:lstStyle/>
                    <a:p>
                      <a:r>
                        <a:rPr lang="en-US" sz="1200" dirty="0">
                          <a:latin typeface="+mj-lt"/>
                          <a:ea typeface="Verdana" pitchFamily="34" charset="0"/>
                          <a:cs typeface="Verdana" pitchFamily="34" charset="0"/>
                        </a:rPr>
                        <a:t>T</a:t>
                      </a:r>
                    </a:p>
                  </a:txBody>
                  <a:tcPr marL="45720" marR="45720" marT="45729" marB="45729"/>
                </a:tc>
                <a:tc>
                  <a:txBody>
                    <a:bodyPr/>
                    <a:lstStyle/>
                    <a:p>
                      <a:r>
                        <a:rPr lang="en-US" sz="1200">
                          <a:latin typeface="+mj-lt"/>
                          <a:ea typeface="Verdana" pitchFamily="34" charset="0"/>
                          <a:cs typeface="Verdana" pitchFamily="34" charset="0"/>
                        </a:rPr>
                        <a:t>Topography</a:t>
                      </a:r>
                    </a:p>
                  </a:txBody>
                  <a:tcPr marL="45720" marR="45720" marT="45729" marB="45729"/>
                </a:tc>
                <a:tc>
                  <a:txBody>
                    <a:bodyPr/>
                    <a:lstStyle/>
                    <a:p>
                      <a:r>
                        <a:rPr lang="en-US" sz="1200">
                          <a:latin typeface="+mj-lt"/>
                          <a:ea typeface="Verdana" pitchFamily="34" charset="0"/>
                          <a:cs typeface="Verdana" pitchFamily="34" charset="0"/>
                        </a:rPr>
                        <a:t>Anatomic terms</a:t>
                      </a:r>
                    </a:p>
                  </a:txBody>
                  <a:tcPr marL="45720" marR="45720" marT="45729" marB="45729"/>
                </a:tc>
              </a:tr>
              <a:tr h="274373">
                <a:tc>
                  <a:txBody>
                    <a:bodyPr/>
                    <a:lstStyle/>
                    <a:p>
                      <a:r>
                        <a:rPr lang="en-US" sz="1200">
                          <a:latin typeface="+mj-lt"/>
                          <a:ea typeface="Verdana" pitchFamily="34" charset="0"/>
                          <a:cs typeface="Verdana" pitchFamily="34" charset="0"/>
                        </a:rPr>
                        <a:t>M</a:t>
                      </a:r>
                    </a:p>
                  </a:txBody>
                  <a:tcPr marL="45720" marR="45720" marT="45729" marB="45729"/>
                </a:tc>
                <a:tc>
                  <a:txBody>
                    <a:bodyPr/>
                    <a:lstStyle/>
                    <a:p>
                      <a:r>
                        <a:rPr lang="en-US" sz="1200">
                          <a:latin typeface="+mj-lt"/>
                          <a:ea typeface="Verdana" pitchFamily="34" charset="0"/>
                          <a:cs typeface="Verdana" pitchFamily="34" charset="0"/>
                        </a:rPr>
                        <a:t>Morphology</a:t>
                      </a:r>
                    </a:p>
                  </a:txBody>
                  <a:tcPr marL="45720" marR="45720" marT="45729" marB="45729"/>
                </a:tc>
                <a:tc>
                  <a:txBody>
                    <a:bodyPr/>
                    <a:lstStyle/>
                    <a:p>
                      <a:r>
                        <a:rPr lang="en-US" sz="1200">
                          <a:latin typeface="+mj-lt"/>
                          <a:ea typeface="Verdana" pitchFamily="34" charset="0"/>
                          <a:cs typeface="Verdana" pitchFamily="34" charset="0"/>
                        </a:rPr>
                        <a:t>Changes found in cells, tissues and organs</a:t>
                      </a:r>
                    </a:p>
                  </a:txBody>
                  <a:tcPr marL="45720" marR="45720" marT="45729" marB="45729"/>
                </a:tc>
              </a:tr>
              <a:tr h="274373">
                <a:tc>
                  <a:txBody>
                    <a:bodyPr/>
                    <a:lstStyle/>
                    <a:p>
                      <a:r>
                        <a:rPr lang="en-US" sz="1200">
                          <a:latin typeface="+mj-lt"/>
                          <a:ea typeface="Verdana" pitchFamily="34" charset="0"/>
                          <a:cs typeface="Verdana" pitchFamily="34" charset="0"/>
                        </a:rPr>
                        <a:t>L </a:t>
                      </a:r>
                    </a:p>
                  </a:txBody>
                  <a:tcPr marL="45720" marR="45720" marT="45729" marB="45729"/>
                </a:tc>
                <a:tc>
                  <a:txBody>
                    <a:bodyPr/>
                    <a:lstStyle/>
                    <a:p>
                      <a:r>
                        <a:rPr lang="en-US" sz="1200">
                          <a:latin typeface="+mj-lt"/>
                          <a:ea typeface="Verdana" pitchFamily="34" charset="0"/>
                          <a:cs typeface="Verdana" pitchFamily="34" charset="0"/>
                        </a:rPr>
                        <a:t>Living organisms</a:t>
                      </a:r>
                    </a:p>
                  </a:txBody>
                  <a:tcPr marL="45720" marR="45720" marT="45729" marB="45729"/>
                </a:tc>
                <a:tc>
                  <a:txBody>
                    <a:bodyPr/>
                    <a:lstStyle/>
                    <a:p>
                      <a:r>
                        <a:rPr lang="en-US" sz="1200">
                          <a:latin typeface="+mj-lt"/>
                          <a:ea typeface="Verdana" pitchFamily="34" charset="0"/>
                          <a:cs typeface="Verdana" pitchFamily="34" charset="0"/>
                        </a:rPr>
                        <a:t>Bacteria and viruses</a:t>
                      </a:r>
                    </a:p>
                  </a:txBody>
                  <a:tcPr marL="45720" marR="45720" marT="45729" marB="45729"/>
                </a:tc>
              </a:tr>
              <a:tr h="274373">
                <a:tc>
                  <a:txBody>
                    <a:bodyPr/>
                    <a:lstStyle/>
                    <a:p>
                      <a:r>
                        <a:rPr lang="en-US" sz="1200">
                          <a:latin typeface="+mj-lt"/>
                          <a:ea typeface="Verdana" pitchFamily="34" charset="0"/>
                          <a:cs typeface="Verdana" pitchFamily="34" charset="0"/>
                        </a:rPr>
                        <a:t>C</a:t>
                      </a:r>
                    </a:p>
                  </a:txBody>
                  <a:tcPr marL="45720" marR="45720" marT="45729" marB="45729"/>
                </a:tc>
                <a:tc>
                  <a:txBody>
                    <a:bodyPr/>
                    <a:lstStyle/>
                    <a:p>
                      <a:r>
                        <a:rPr lang="en-US" sz="1200">
                          <a:latin typeface="+mj-lt"/>
                          <a:ea typeface="Verdana" pitchFamily="34" charset="0"/>
                          <a:cs typeface="Verdana" pitchFamily="34" charset="0"/>
                        </a:rPr>
                        <a:t>Chemical</a:t>
                      </a:r>
                    </a:p>
                  </a:txBody>
                  <a:tcPr marL="45720" marR="45720" marT="45729" marB="45729"/>
                </a:tc>
                <a:tc>
                  <a:txBody>
                    <a:bodyPr/>
                    <a:lstStyle/>
                    <a:p>
                      <a:r>
                        <a:rPr lang="en-US" sz="1200">
                          <a:latin typeface="+mj-lt"/>
                          <a:ea typeface="Verdana" pitchFamily="34" charset="0"/>
                          <a:cs typeface="Verdana" pitchFamily="34" charset="0"/>
                        </a:rPr>
                        <a:t>Drugs</a:t>
                      </a:r>
                    </a:p>
                  </a:txBody>
                  <a:tcPr marL="45720" marR="45720" marT="45729" marB="45729"/>
                </a:tc>
              </a:tr>
              <a:tr h="274373">
                <a:tc>
                  <a:txBody>
                    <a:bodyPr/>
                    <a:lstStyle/>
                    <a:p>
                      <a:r>
                        <a:rPr lang="en-US" sz="1200">
                          <a:latin typeface="+mj-lt"/>
                          <a:ea typeface="Verdana" pitchFamily="34" charset="0"/>
                          <a:cs typeface="Verdana" pitchFamily="34" charset="0"/>
                        </a:rPr>
                        <a:t>F</a:t>
                      </a:r>
                    </a:p>
                  </a:txBody>
                  <a:tcPr marL="45720" marR="45720" marT="45729" marB="45729"/>
                </a:tc>
                <a:tc>
                  <a:txBody>
                    <a:bodyPr/>
                    <a:lstStyle/>
                    <a:p>
                      <a:r>
                        <a:rPr lang="en-US" sz="1200">
                          <a:latin typeface="+mj-lt"/>
                          <a:ea typeface="Verdana" pitchFamily="34" charset="0"/>
                          <a:cs typeface="Verdana" pitchFamily="34" charset="0"/>
                        </a:rPr>
                        <a:t>Function</a:t>
                      </a:r>
                    </a:p>
                  </a:txBody>
                  <a:tcPr marL="45720" marR="45720" marT="45729" marB="45729"/>
                </a:tc>
                <a:tc>
                  <a:txBody>
                    <a:bodyPr/>
                    <a:lstStyle/>
                    <a:p>
                      <a:r>
                        <a:rPr lang="en-US" sz="1200" dirty="0">
                          <a:latin typeface="+mj-lt"/>
                          <a:ea typeface="Verdana" pitchFamily="34" charset="0"/>
                          <a:cs typeface="Verdana" pitchFamily="34" charset="0"/>
                        </a:rPr>
                        <a:t>Signs and symptoms</a:t>
                      </a:r>
                    </a:p>
                  </a:txBody>
                  <a:tcPr marL="45720" marR="45720" marT="45729" marB="45729"/>
                </a:tc>
              </a:tr>
              <a:tr h="274373">
                <a:tc>
                  <a:txBody>
                    <a:bodyPr/>
                    <a:lstStyle/>
                    <a:p>
                      <a:r>
                        <a:rPr lang="en-US" sz="1200">
                          <a:latin typeface="+mj-lt"/>
                          <a:ea typeface="Verdana" pitchFamily="34" charset="0"/>
                          <a:cs typeface="Verdana" pitchFamily="34" charset="0"/>
                        </a:rPr>
                        <a:t>J</a:t>
                      </a:r>
                    </a:p>
                  </a:txBody>
                  <a:tcPr marL="45720" marR="45720" marT="45729" marB="45729"/>
                </a:tc>
                <a:tc>
                  <a:txBody>
                    <a:bodyPr/>
                    <a:lstStyle/>
                    <a:p>
                      <a:r>
                        <a:rPr lang="en-US" sz="1200">
                          <a:latin typeface="+mj-lt"/>
                          <a:ea typeface="Verdana" pitchFamily="34" charset="0"/>
                          <a:cs typeface="Verdana" pitchFamily="34" charset="0"/>
                        </a:rPr>
                        <a:t>Occupation</a:t>
                      </a:r>
                    </a:p>
                  </a:txBody>
                  <a:tcPr marL="45720" marR="45720" marT="45729" marB="45729"/>
                </a:tc>
                <a:tc>
                  <a:txBody>
                    <a:bodyPr/>
                    <a:lstStyle/>
                    <a:p>
                      <a:r>
                        <a:rPr lang="en-US" sz="1200">
                          <a:latin typeface="+mj-lt"/>
                          <a:ea typeface="Verdana" pitchFamily="34" charset="0"/>
                          <a:cs typeface="Verdana" pitchFamily="34" charset="0"/>
                        </a:rPr>
                        <a:t>Terms that describe the occupation</a:t>
                      </a:r>
                    </a:p>
                  </a:txBody>
                  <a:tcPr marL="45720" marR="45720" marT="45729" marB="45729"/>
                </a:tc>
              </a:tr>
              <a:tr h="274373">
                <a:tc>
                  <a:txBody>
                    <a:bodyPr/>
                    <a:lstStyle/>
                    <a:p>
                      <a:r>
                        <a:rPr lang="en-US" sz="1200">
                          <a:latin typeface="+mj-lt"/>
                          <a:ea typeface="Verdana" pitchFamily="34" charset="0"/>
                          <a:cs typeface="Verdana" pitchFamily="34" charset="0"/>
                        </a:rPr>
                        <a:t>D</a:t>
                      </a:r>
                    </a:p>
                  </a:txBody>
                  <a:tcPr marL="45720" marR="45720" marT="45729" marB="45729"/>
                </a:tc>
                <a:tc>
                  <a:txBody>
                    <a:bodyPr/>
                    <a:lstStyle/>
                    <a:p>
                      <a:r>
                        <a:rPr lang="en-US" sz="1200">
                          <a:latin typeface="+mj-lt"/>
                          <a:ea typeface="Verdana" pitchFamily="34" charset="0"/>
                          <a:cs typeface="Verdana" pitchFamily="34" charset="0"/>
                        </a:rPr>
                        <a:t>Diagnosis</a:t>
                      </a:r>
                    </a:p>
                  </a:txBody>
                  <a:tcPr marL="45720" marR="45720" marT="45729" marB="45729"/>
                </a:tc>
                <a:tc>
                  <a:txBody>
                    <a:bodyPr/>
                    <a:lstStyle/>
                    <a:p>
                      <a:r>
                        <a:rPr lang="en-US" sz="1200">
                          <a:latin typeface="+mj-lt"/>
                          <a:ea typeface="Verdana" pitchFamily="34" charset="0"/>
                          <a:cs typeface="Verdana" pitchFamily="34" charset="0"/>
                        </a:rPr>
                        <a:t>Diagnostic terms</a:t>
                      </a:r>
                    </a:p>
                  </a:txBody>
                  <a:tcPr marL="45720" marR="45720" marT="45729" marB="45729"/>
                </a:tc>
              </a:tr>
              <a:tr h="274373">
                <a:tc>
                  <a:txBody>
                    <a:bodyPr/>
                    <a:lstStyle/>
                    <a:p>
                      <a:r>
                        <a:rPr lang="en-US" sz="1200">
                          <a:latin typeface="+mj-lt"/>
                          <a:ea typeface="Verdana" pitchFamily="34" charset="0"/>
                          <a:cs typeface="Verdana" pitchFamily="34" charset="0"/>
                        </a:rPr>
                        <a:t>P</a:t>
                      </a:r>
                    </a:p>
                  </a:txBody>
                  <a:tcPr marL="45720" marR="45720" marT="45729" marB="45729"/>
                </a:tc>
                <a:tc>
                  <a:txBody>
                    <a:bodyPr/>
                    <a:lstStyle/>
                    <a:p>
                      <a:r>
                        <a:rPr lang="en-US" sz="1200">
                          <a:latin typeface="+mj-lt"/>
                          <a:ea typeface="Verdana" pitchFamily="34" charset="0"/>
                          <a:cs typeface="Verdana" pitchFamily="34" charset="0"/>
                        </a:rPr>
                        <a:t>Procedure</a:t>
                      </a:r>
                    </a:p>
                  </a:txBody>
                  <a:tcPr marL="45720" marR="45720" marT="45729" marB="45729"/>
                </a:tc>
                <a:tc>
                  <a:txBody>
                    <a:bodyPr/>
                    <a:lstStyle/>
                    <a:p>
                      <a:r>
                        <a:rPr lang="en-US" sz="1200" dirty="0">
                          <a:latin typeface="+mj-lt"/>
                          <a:ea typeface="Verdana" pitchFamily="34" charset="0"/>
                          <a:cs typeface="Verdana" pitchFamily="34" charset="0"/>
                        </a:rPr>
                        <a:t>Administrative, diagnostic and therapeutic procedures</a:t>
                      </a:r>
                    </a:p>
                  </a:txBody>
                  <a:tcPr marL="45720" marR="45720" marT="45729" marB="45729"/>
                </a:tc>
              </a:tr>
              <a:tr h="274373">
                <a:tc>
                  <a:txBody>
                    <a:bodyPr/>
                    <a:lstStyle/>
                    <a:p>
                      <a:r>
                        <a:rPr lang="en-US" sz="1200">
                          <a:latin typeface="+mj-lt"/>
                          <a:ea typeface="Verdana" pitchFamily="34" charset="0"/>
                          <a:cs typeface="Verdana" pitchFamily="34" charset="0"/>
                        </a:rPr>
                        <a:t>A</a:t>
                      </a:r>
                    </a:p>
                  </a:txBody>
                  <a:tcPr marL="45720" marR="45720" marT="45729" marB="45729"/>
                </a:tc>
                <a:tc>
                  <a:txBody>
                    <a:bodyPr/>
                    <a:lstStyle/>
                    <a:p>
                      <a:r>
                        <a:rPr lang="en-US" sz="1200" dirty="0">
                          <a:latin typeface="+mj-lt"/>
                          <a:ea typeface="Verdana" pitchFamily="34" charset="0"/>
                          <a:cs typeface="Verdana" pitchFamily="34" charset="0"/>
                        </a:rPr>
                        <a:t>Physical </a:t>
                      </a:r>
                      <a:r>
                        <a:rPr lang="en-US" sz="1200" dirty="0" smtClean="0">
                          <a:latin typeface="+mj-lt"/>
                          <a:ea typeface="Verdana" pitchFamily="34" charset="0"/>
                          <a:cs typeface="Verdana" pitchFamily="34" charset="0"/>
                        </a:rPr>
                        <a:t>agents and forces</a:t>
                      </a:r>
                      <a:endParaRPr lang="en-US" sz="1200" dirty="0">
                        <a:latin typeface="+mj-lt"/>
                        <a:ea typeface="Verdana" pitchFamily="34" charset="0"/>
                        <a:cs typeface="Verdana" pitchFamily="34" charset="0"/>
                      </a:endParaRPr>
                    </a:p>
                  </a:txBody>
                  <a:tcPr marL="45720" marR="45720" marT="45729" marB="45729"/>
                </a:tc>
                <a:tc>
                  <a:txBody>
                    <a:bodyPr/>
                    <a:lstStyle/>
                    <a:p>
                      <a:r>
                        <a:rPr lang="en-US" sz="1200">
                          <a:latin typeface="+mj-lt"/>
                          <a:ea typeface="Verdana" pitchFamily="34" charset="0"/>
                          <a:cs typeface="Verdana" pitchFamily="34" charset="0"/>
                        </a:rPr>
                        <a:t>Devices and activities associated with the disease</a:t>
                      </a:r>
                    </a:p>
                  </a:txBody>
                  <a:tcPr marL="45720" marR="45720" marT="45729" marB="45729"/>
                </a:tc>
              </a:tr>
              <a:tr h="274373">
                <a:tc>
                  <a:txBody>
                    <a:bodyPr/>
                    <a:lstStyle/>
                    <a:p>
                      <a:r>
                        <a:rPr lang="en-US" sz="1200">
                          <a:latin typeface="+mj-lt"/>
                          <a:ea typeface="Verdana" pitchFamily="34" charset="0"/>
                          <a:cs typeface="Verdana" pitchFamily="34" charset="0"/>
                        </a:rPr>
                        <a:t>S</a:t>
                      </a:r>
                    </a:p>
                  </a:txBody>
                  <a:tcPr marL="45720" marR="45720" marT="45729" marB="45729"/>
                </a:tc>
                <a:tc>
                  <a:txBody>
                    <a:bodyPr/>
                    <a:lstStyle/>
                    <a:p>
                      <a:r>
                        <a:rPr lang="en-US" sz="1200">
                          <a:latin typeface="+mj-lt"/>
                          <a:ea typeface="Verdana" pitchFamily="34" charset="0"/>
                          <a:cs typeface="Verdana" pitchFamily="34" charset="0"/>
                        </a:rPr>
                        <a:t>Social context </a:t>
                      </a:r>
                    </a:p>
                  </a:txBody>
                  <a:tcPr marL="45720" marR="45720" marT="45729" marB="45729"/>
                </a:tc>
                <a:tc>
                  <a:txBody>
                    <a:bodyPr/>
                    <a:lstStyle/>
                    <a:p>
                      <a:r>
                        <a:rPr lang="en-US" sz="1200">
                          <a:latin typeface="+mj-lt"/>
                          <a:ea typeface="Verdana" pitchFamily="34" charset="0"/>
                          <a:cs typeface="Verdana" pitchFamily="34" charset="0"/>
                        </a:rPr>
                        <a:t>Social conditions and important relationships in medicine</a:t>
                      </a:r>
                    </a:p>
                  </a:txBody>
                  <a:tcPr marL="45720" marR="45720" marT="45729" marB="45729"/>
                </a:tc>
              </a:tr>
              <a:tr h="274373">
                <a:tc>
                  <a:txBody>
                    <a:bodyPr/>
                    <a:lstStyle/>
                    <a:p>
                      <a:r>
                        <a:rPr lang="en-US" sz="1200">
                          <a:latin typeface="+mj-lt"/>
                          <a:ea typeface="Verdana" pitchFamily="34" charset="0"/>
                          <a:cs typeface="Verdana" pitchFamily="34" charset="0"/>
                        </a:rPr>
                        <a:t>G</a:t>
                      </a:r>
                    </a:p>
                  </a:txBody>
                  <a:tcPr marL="45720" marR="45720" marT="45729" marB="45729"/>
                </a:tc>
                <a:tc>
                  <a:txBody>
                    <a:bodyPr/>
                    <a:lstStyle/>
                    <a:p>
                      <a:r>
                        <a:rPr lang="en-US" sz="1200">
                          <a:latin typeface="+mj-lt"/>
                          <a:ea typeface="Verdana" pitchFamily="34" charset="0"/>
                          <a:cs typeface="Verdana" pitchFamily="34" charset="0"/>
                        </a:rPr>
                        <a:t>General</a:t>
                      </a:r>
                    </a:p>
                  </a:txBody>
                  <a:tcPr marL="45720" marR="45720" marT="45729" marB="45729"/>
                </a:tc>
                <a:tc>
                  <a:txBody>
                    <a:bodyPr/>
                    <a:lstStyle/>
                    <a:p>
                      <a:r>
                        <a:rPr lang="en-US" sz="1200" dirty="0">
                          <a:latin typeface="+mj-lt"/>
                          <a:ea typeface="Verdana" pitchFamily="34" charset="0"/>
                          <a:cs typeface="Verdana" pitchFamily="34" charset="0"/>
                        </a:rPr>
                        <a:t>Syntactic linkages and qualifiers</a:t>
                      </a:r>
                    </a:p>
                  </a:txBody>
                  <a:tcPr marL="45720" marR="45720" marT="45729" marB="45729"/>
                </a:tc>
              </a:tr>
            </a:tbl>
          </a:graphicData>
        </a:graphic>
      </p:graphicFrame>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44</a:t>
            </a:fld>
            <a:endParaRPr lang="en-US" dirty="0"/>
          </a:p>
        </p:txBody>
      </p:sp>
    </p:spTree>
    <p:custDataLst>
      <p:tags r:id="rId1"/>
    </p:custDataLst>
    <p:extLst>
      <p:ext uri="{BB962C8B-B14F-4D97-AF65-F5344CB8AC3E}">
        <p14:creationId xmlns:p14="http://schemas.microsoft.com/office/powerpoint/2010/main" val="16300880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47107" name="TextBox 7"/>
          <p:cNvSpPr txBox="1">
            <a:spLocks noChangeArrowheads="1"/>
          </p:cNvSpPr>
          <p:nvPr/>
        </p:nvSpPr>
        <p:spPr bwMode="auto">
          <a:xfrm>
            <a:off x="5956300" y="37846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a:latin typeface="+mj-lt"/>
              </a:rPr>
              <a:t>The SNOMED International modules (or axes).</a:t>
            </a:r>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812800"/>
            <a:ext cx="29337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1346200"/>
            <a:ext cx="33162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7"/>
          <p:cNvSpPr txBox="1">
            <a:spLocks noChangeArrowheads="1"/>
          </p:cNvSpPr>
          <p:nvPr/>
        </p:nvSpPr>
        <p:spPr bwMode="auto">
          <a:xfrm>
            <a:off x="546100" y="3784600"/>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200">
                <a:latin typeface="+mj-lt"/>
              </a:rPr>
              <a:t>SNOMED codes are hierarchically structured. Implicit in the code, tuberculosis is an infectious bacterial disease.</a:t>
            </a:r>
          </a:p>
        </p:txBody>
      </p:sp>
      <p:pic>
        <p:nvPicPr>
          <p:cNvPr id="471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0" y="4622800"/>
            <a:ext cx="701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Box 7"/>
          <p:cNvSpPr txBox="1">
            <a:spLocks noChangeArrowheads="1"/>
          </p:cNvSpPr>
          <p:nvPr/>
        </p:nvSpPr>
        <p:spPr bwMode="auto">
          <a:xfrm>
            <a:off x="165100" y="5802313"/>
            <a:ext cx="883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a:latin typeface="+mj-lt"/>
              </a:rPr>
              <a:t>An example of SNOMED's nomenclature and classification. Some terms (e.g. tuberculosis) can be cross-referenced to others, to give the term a richer clinical context.</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45</a:t>
            </a:fld>
            <a:endParaRPr lang="en-US" dirty="0"/>
          </a:p>
        </p:txBody>
      </p:sp>
    </p:spTree>
    <p:custDataLst>
      <p:tags r:id="rId1"/>
    </p:custDataLst>
    <p:extLst>
      <p:ext uri="{BB962C8B-B14F-4D97-AF65-F5344CB8AC3E}">
        <p14:creationId xmlns:p14="http://schemas.microsoft.com/office/powerpoint/2010/main" val="25186534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48131" name="TextBox 5"/>
          <p:cNvSpPr txBox="1">
            <a:spLocks noChangeArrowheads="1"/>
          </p:cNvSpPr>
          <p:nvPr/>
        </p:nvSpPr>
        <p:spPr bwMode="auto">
          <a:xfrm>
            <a:off x="1066800" y="6005741"/>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dirty="0">
                <a:latin typeface="+mj-lt"/>
                <a:ea typeface="Verdana" pitchFamily="34" charset="0"/>
                <a:cs typeface="Verdana" pitchFamily="34" charset="0"/>
              </a:rPr>
              <a:t>SNOMED browser</a:t>
            </a:r>
          </a:p>
        </p:txBody>
      </p:sp>
      <p:pic>
        <p:nvPicPr>
          <p:cNvPr id="48132" name="Picture 6"/>
          <p:cNvPicPr>
            <a:picLocks noChangeAspect="1" noChangeArrowheads="1"/>
          </p:cNvPicPr>
          <p:nvPr/>
        </p:nvPicPr>
        <p:blipFill>
          <a:blip r:embed="rId3">
            <a:extLst>
              <a:ext uri="{28A0092B-C50C-407E-A947-70E740481C1C}">
                <a14:useLocalDpi xmlns:a14="http://schemas.microsoft.com/office/drawing/2010/main" val="0"/>
              </a:ext>
            </a:extLst>
          </a:blip>
          <a:srcRect l="8887" t="1794" r="17094" b="5190"/>
          <a:stretch>
            <a:fillRect/>
          </a:stretch>
        </p:blipFill>
        <p:spPr bwMode="auto">
          <a:xfrm>
            <a:off x="1422400" y="1230766"/>
            <a:ext cx="5969000"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46</a:t>
            </a:fld>
            <a:endParaRPr lang="en-US" dirty="0"/>
          </a:p>
        </p:txBody>
      </p:sp>
    </p:spTree>
    <p:custDataLst>
      <p:tags r:id="rId1"/>
    </p:custDataLst>
    <p:extLst>
      <p:ext uri="{BB962C8B-B14F-4D97-AF65-F5344CB8AC3E}">
        <p14:creationId xmlns:p14="http://schemas.microsoft.com/office/powerpoint/2010/main" val="23918304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49155" name="Rectangle 3"/>
          <p:cNvSpPr txBox="1">
            <a:spLocks noChangeArrowheads="1"/>
          </p:cNvSpPr>
          <p:nvPr/>
        </p:nvSpPr>
        <p:spPr bwMode="auto">
          <a:xfrm>
            <a:off x="304800" y="1125538"/>
            <a:ext cx="5791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b="1">
                <a:solidFill>
                  <a:srgbClr val="000000"/>
                </a:solidFill>
                <a:latin typeface="+mj-lt"/>
              </a:rPr>
              <a:t>ICD-O </a:t>
            </a:r>
            <a:r>
              <a:rPr lang="en-US" altLang="en-US" sz="1400" b="1">
                <a:solidFill>
                  <a:srgbClr val="000000"/>
                </a:solidFill>
                <a:latin typeface="+mj-lt"/>
              </a:rPr>
              <a:t>(ICD for Oncology)</a:t>
            </a:r>
            <a:endParaRPr lang="en-US" altLang="en-US" sz="1600" b="1">
              <a:solidFill>
                <a:srgbClr val="000000"/>
              </a:solidFill>
              <a:latin typeface="+mj-lt"/>
            </a:endParaRPr>
          </a:p>
          <a:p>
            <a:pPr>
              <a:spcAft>
                <a:spcPts val="1200"/>
              </a:spcAft>
              <a:buSzPts val="2000"/>
            </a:pPr>
            <a:r>
              <a:rPr lang="en-US" altLang="en-US" sz="1600">
                <a:solidFill>
                  <a:srgbClr val="000000"/>
                </a:solidFill>
                <a:latin typeface="+mj-lt"/>
              </a:rPr>
              <a:t>	The second edition published in 1990 is an </a:t>
            </a:r>
            <a:r>
              <a:rPr lang="en-US" altLang="en-US" sz="1600" u="sng">
                <a:solidFill>
                  <a:srgbClr val="000000"/>
                </a:solidFill>
                <a:latin typeface="+mj-lt"/>
              </a:rPr>
              <a:t>extension of the draft neoplasm chapter of ICD-10</a:t>
            </a:r>
            <a:r>
              <a:rPr lang="en-US" altLang="en-US" sz="1600">
                <a:solidFill>
                  <a:srgbClr val="000000"/>
                </a:solidFill>
                <a:latin typeface="+mj-lt"/>
              </a:rPr>
              <a:t>.</a:t>
            </a:r>
          </a:p>
          <a:p>
            <a:pPr>
              <a:spcAft>
                <a:spcPts val="1200"/>
              </a:spcAft>
              <a:buSzPts val="2000"/>
            </a:pPr>
            <a:r>
              <a:rPr lang="en-US" altLang="en-US" sz="1600">
                <a:solidFill>
                  <a:srgbClr val="000000"/>
                </a:solidFill>
                <a:latin typeface="+mj-lt"/>
              </a:rPr>
              <a:t>	ICD-O </a:t>
            </a:r>
            <a:r>
              <a:rPr lang="en-US" altLang="en-US" sz="1600">
                <a:solidFill>
                  <a:srgbClr val="FF0000"/>
                </a:solidFill>
                <a:latin typeface="+mj-lt"/>
              </a:rPr>
              <a:t>combines a four-digit topography code based on ICD with a morphological code</a:t>
            </a:r>
            <a:r>
              <a:rPr lang="en-US" altLang="en-US" sz="1600">
                <a:solidFill>
                  <a:srgbClr val="000000"/>
                </a:solidFill>
                <a:latin typeface="+mj-lt"/>
              </a:rPr>
              <a:t> that includes a </a:t>
            </a:r>
            <a:r>
              <a:rPr lang="en-US" altLang="en-US" sz="1600" u="sng">
                <a:solidFill>
                  <a:srgbClr val="000000"/>
                </a:solidFill>
                <a:latin typeface="+mj-lt"/>
              </a:rPr>
              <a:t>neoplasm behavior</a:t>
            </a:r>
            <a:r>
              <a:rPr lang="en-US" altLang="en-US" sz="1600">
                <a:solidFill>
                  <a:srgbClr val="000000"/>
                </a:solidFill>
                <a:latin typeface="+mj-lt"/>
              </a:rPr>
              <a:t> code and a code for </a:t>
            </a:r>
            <a:r>
              <a:rPr lang="en-US" altLang="en-US" sz="1600" u="sng">
                <a:solidFill>
                  <a:srgbClr val="000000"/>
                </a:solidFill>
                <a:latin typeface="+mj-lt"/>
              </a:rPr>
              <a:t>histological grading</a:t>
            </a:r>
            <a:r>
              <a:rPr lang="en-US" altLang="en-US" sz="1600">
                <a:solidFill>
                  <a:srgbClr val="000000"/>
                </a:solidFill>
                <a:latin typeface="+mj-lt"/>
              </a:rPr>
              <a:t> and differentiation.</a:t>
            </a:r>
          </a:p>
          <a:p>
            <a:pPr>
              <a:spcAft>
                <a:spcPts val="1200"/>
              </a:spcAft>
              <a:buSzPts val="2000"/>
            </a:pPr>
            <a:r>
              <a:rPr lang="en-US" altLang="en-US" sz="1600">
                <a:solidFill>
                  <a:srgbClr val="000000"/>
                </a:solidFill>
                <a:latin typeface="+mj-lt"/>
              </a:rPr>
              <a:t>	ICD-O codes have been adopted in the </a:t>
            </a:r>
            <a:r>
              <a:rPr lang="en-US" altLang="en-US" sz="1600">
                <a:solidFill>
                  <a:srgbClr val="FF0000"/>
                </a:solidFill>
                <a:latin typeface="+mj-lt"/>
              </a:rPr>
              <a:t>morphology axes of SNOMED</a:t>
            </a:r>
            <a:r>
              <a:rPr lang="en-US" altLang="en-US" sz="1600">
                <a:solidFill>
                  <a:srgbClr val="000000"/>
                </a:solidFill>
                <a:latin typeface="+mj-lt"/>
              </a:rPr>
              <a:t>. ICD-O is widely used for cancer registration.</a:t>
            </a:r>
          </a:p>
          <a:p>
            <a:pPr>
              <a:spcAft>
                <a:spcPts val="1200"/>
              </a:spcAft>
              <a:buSzPts val="2000"/>
              <a:buFont typeface="Wingdings" pitchFamily="2" charset="2"/>
              <a:buChar char="§"/>
            </a:pPr>
            <a:r>
              <a:rPr lang="en-US" altLang="en-US" sz="1600" b="1">
                <a:solidFill>
                  <a:srgbClr val="000000"/>
                </a:solidFill>
                <a:latin typeface="+mj-lt"/>
              </a:rPr>
              <a:t>CPT </a:t>
            </a:r>
            <a:r>
              <a:rPr lang="en-US" altLang="en-US" sz="1400" b="1">
                <a:solidFill>
                  <a:srgbClr val="000000"/>
                </a:solidFill>
                <a:latin typeface="+mj-lt"/>
              </a:rPr>
              <a:t>(Current Procedural Terminology)</a:t>
            </a:r>
            <a:endParaRPr lang="en-US" altLang="en-US" sz="1600" b="1">
              <a:solidFill>
                <a:srgbClr val="000000"/>
              </a:solidFill>
              <a:latin typeface="+mj-lt"/>
            </a:endParaRPr>
          </a:p>
          <a:p>
            <a:pPr>
              <a:spcAft>
                <a:spcPts val="1200"/>
              </a:spcAft>
              <a:buSzPts val="2000"/>
            </a:pPr>
            <a:r>
              <a:rPr lang="en-US" altLang="en-US" sz="1600">
                <a:solidFill>
                  <a:srgbClr val="000000"/>
                </a:solidFill>
                <a:latin typeface="+mj-lt"/>
              </a:rPr>
              <a:t>	CPT is mainly in </a:t>
            </a:r>
            <a:r>
              <a:rPr lang="en-US" altLang="en-US" sz="1600">
                <a:solidFill>
                  <a:srgbClr val="FF0000"/>
                </a:solidFill>
                <a:latin typeface="+mj-lt"/>
              </a:rPr>
              <a:t>U.S. for billing and reimbursement</a:t>
            </a:r>
            <a:r>
              <a:rPr lang="en-US" altLang="en-US" sz="1600">
                <a:solidFill>
                  <a:srgbClr val="000000"/>
                </a:solidFill>
                <a:latin typeface="+mj-lt"/>
              </a:rPr>
              <a:t>.</a:t>
            </a:r>
          </a:p>
          <a:p>
            <a:pPr>
              <a:spcAft>
                <a:spcPts val="1200"/>
              </a:spcAft>
              <a:buSzPts val="2000"/>
            </a:pPr>
            <a:r>
              <a:rPr lang="en-US" altLang="en-US" sz="1600">
                <a:solidFill>
                  <a:srgbClr val="000000"/>
                </a:solidFill>
                <a:latin typeface="+mj-lt"/>
              </a:rPr>
              <a:t>	It provides a coding scheme for diagnostic and therapeutic procedures that </a:t>
            </a:r>
            <a:r>
              <a:rPr lang="en-US" altLang="en-US" sz="1600">
                <a:solidFill>
                  <a:srgbClr val="FF0000"/>
                </a:solidFill>
                <a:latin typeface="+mj-lt"/>
              </a:rPr>
              <a:t>define procedures with codes based on the cost</a:t>
            </a:r>
            <a:r>
              <a:rPr lang="en-US" altLang="en-US" sz="1600">
                <a:solidFill>
                  <a:srgbClr val="000000"/>
                </a:solidFill>
                <a:latin typeface="+mj-lt"/>
              </a:rPr>
              <a:t>.</a:t>
            </a:r>
          </a:p>
        </p:txBody>
      </p:sp>
      <p:pic>
        <p:nvPicPr>
          <p:cNvPr id="49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95400"/>
            <a:ext cx="25146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47</a:t>
            </a:fld>
            <a:endParaRPr lang="en-US" dirty="0"/>
          </a:p>
        </p:txBody>
      </p:sp>
    </p:spTree>
    <p:custDataLst>
      <p:tags r:id="rId1"/>
    </p:custDataLst>
    <p:extLst>
      <p:ext uri="{BB962C8B-B14F-4D97-AF65-F5344CB8AC3E}">
        <p14:creationId xmlns:p14="http://schemas.microsoft.com/office/powerpoint/2010/main" val="10442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fade">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fade">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fade">
                                      <p:cBhvr>
                                        <p:cTn id="22" dur="500"/>
                                        <p:tgtEl>
                                          <p:spTgt spid="49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fade">
                                      <p:cBhvr>
                                        <p:cTn id="27" dur="500"/>
                                        <p:tgtEl>
                                          <p:spTgt spid="491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Effect transition="in" filter="fade">
                                      <p:cBhvr>
                                        <p:cTn id="32" dur="500"/>
                                        <p:tgtEl>
                                          <p:spTgt spid="491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9155">
                                            <p:txEl>
                                              <p:pRg st="6" end="6"/>
                                            </p:txEl>
                                          </p:spTgt>
                                        </p:tgtEl>
                                        <p:attrNameLst>
                                          <p:attrName>style.visibility</p:attrName>
                                        </p:attrNameLst>
                                      </p:cBhvr>
                                      <p:to>
                                        <p:strVal val="visible"/>
                                      </p:to>
                                    </p:set>
                                    <p:animEffect transition="in" filter="fade">
                                      <p:cBhvr>
                                        <p:cTn id="37" dur="500"/>
                                        <p:tgtEl>
                                          <p:spTgt spid="49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50179" name="Rectangle 3"/>
          <p:cNvSpPr txBox="1">
            <a:spLocks noChangeArrowheads="1"/>
          </p:cNvSpPr>
          <p:nvPr/>
        </p:nvSpPr>
        <p:spPr bwMode="auto">
          <a:xfrm>
            <a:off x="304800" y="1125538"/>
            <a:ext cx="8458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b="1">
                <a:solidFill>
                  <a:srgbClr val="000000"/>
                </a:solidFill>
                <a:latin typeface="+mj-lt"/>
              </a:rPr>
              <a:t>ICPM </a:t>
            </a:r>
            <a:r>
              <a:rPr lang="en-US" altLang="en-US" sz="1400" b="1">
                <a:solidFill>
                  <a:srgbClr val="000000"/>
                </a:solidFill>
                <a:latin typeface="+mj-lt"/>
              </a:rPr>
              <a:t>(International Classification of Procedures in Medicine)</a:t>
            </a:r>
            <a:endParaRPr lang="en-US" altLang="en-US" sz="1600" b="1">
              <a:solidFill>
                <a:srgbClr val="000000"/>
              </a:solidFill>
              <a:latin typeface="+mj-lt"/>
            </a:endParaRPr>
          </a:p>
          <a:p>
            <a:pPr>
              <a:spcAft>
                <a:spcPts val="1200"/>
              </a:spcAft>
              <a:buSzPts val="2000"/>
            </a:pPr>
            <a:r>
              <a:rPr lang="en-US" altLang="en-US" sz="1600">
                <a:solidFill>
                  <a:srgbClr val="000000"/>
                </a:solidFill>
                <a:latin typeface="+mj-lt"/>
              </a:rPr>
              <a:t>	ICPM was published in 1976 by WHO for </a:t>
            </a:r>
            <a:r>
              <a:rPr lang="en-US" altLang="en-US" sz="1600">
                <a:solidFill>
                  <a:srgbClr val="FF0000"/>
                </a:solidFill>
                <a:latin typeface="+mj-lt"/>
              </a:rPr>
              <a:t>trial purposes</a:t>
            </a:r>
            <a:r>
              <a:rPr lang="en-US" altLang="en-US" sz="1600">
                <a:solidFill>
                  <a:srgbClr val="000000"/>
                </a:solidFill>
                <a:latin typeface="+mj-lt"/>
              </a:rPr>
              <a:t>. It contained chapters on diagnostic, laboratory, preventive, surgical and other procedures. </a:t>
            </a:r>
          </a:p>
          <a:p>
            <a:pPr>
              <a:spcAft>
                <a:spcPts val="1200"/>
              </a:spcAft>
              <a:buSzPts val="2000"/>
            </a:pPr>
            <a:r>
              <a:rPr lang="en-US" altLang="en-US" sz="1600">
                <a:solidFill>
                  <a:srgbClr val="000000"/>
                </a:solidFill>
                <a:latin typeface="+mj-lt"/>
              </a:rPr>
              <a:t>	Unfortunately </a:t>
            </a:r>
            <a:r>
              <a:rPr lang="en-US" altLang="en-US" sz="1600" u="sng">
                <a:solidFill>
                  <a:srgbClr val="000000"/>
                </a:solidFill>
                <a:latin typeface="+mj-lt"/>
              </a:rPr>
              <a:t>it was not continued</a:t>
            </a:r>
            <a:r>
              <a:rPr lang="en-US" altLang="en-US" sz="1600">
                <a:solidFill>
                  <a:srgbClr val="000000"/>
                </a:solidFill>
                <a:latin typeface="+mj-lt"/>
              </a:rPr>
              <a:t>. The </a:t>
            </a:r>
            <a:r>
              <a:rPr lang="en-US" altLang="en-US" sz="1600">
                <a:solidFill>
                  <a:srgbClr val="FF0000"/>
                </a:solidFill>
                <a:latin typeface="+mj-lt"/>
              </a:rPr>
              <a:t>procedural part of ICD-9-CM is based on ICPM</a:t>
            </a:r>
            <a:r>
              <a:rPr lang="en-US" altLang="en-US" sz="1600">
                <a:solidFill>
                  <a:srgbClr val="000000"/>
                </a:solidFill>
                <a:latin typeface="+mj-lt"/>
              </a:rPr>
              <a:t>. ICPM is mandatory in Germany and Netherlands for reimbursement and administration purposes.</a:t>
            </a:r>
          </a:p>
          <a:p>
            <a:pPr>
              <a:spcAft>
                <a:spcPts val="1200"/>
              </a:spcAft>
              <a:buSzPts val="2000"/>
              <a:buFont typeface="Wingdings" pitchFamily="2" charset="2"/>
              <a:buChar char="§"/>
            </a:pPr>
            <a:r>
              <a:rPr lang="en-US" altLang="en-US" sz="1600" b="1">
                <a:solidFill>
                  <a:srgbClr val="000000"/>
                </a:solidFill>
                <a:latin typeface="+mj-lt"/>
              </a:rPr>
              <a:t>RCC </a:t>
            </a:r>
            <a:r>
              <a:rPr lang="en-US" altLang="en-US" sz="1400" b="1">
                <a:solidFill>
                  <a:srgbClr val="000000"/>
                </a:solidFill>
                <a:latin typeface="+mj-lt"/>
              </a:rPr>
              <a:t>(Read Clinical Classifications)</a:t>
            </a:r>
            <a:endParaRPr lang="en-US" altLang="en-US" sz="1600" b="1">
              <a:solidFill>
                <a:srgbClr val="000000"/>
              </a:solidFill>
              <a:latin typeface="+mj-lt"/>
            </a:endParaRPr>
          </a:p>
          <a:p>
            <a:pPr>
              <a:spcAft>
                <a:spcPts val="1200"/>
              </a:spcAft>
              <a:buSzPts val="2000"/>
            </a:pPr>
            <a:r>
              <a:rPr lang="en-US" altLang="en-US" sz="1600">
                <a:solidFill>
                  <a:srgbClr val="000000"/>
                </a:solidFill>
                <a:latin typeface="+mj-lt"/>
              </a:rPr>
              <a:t>	RCC or Read Code was developed privately by a </a:t>
            </a:r>
            <a:br>
              <a:rPr lang="en-US" altLang="en-US" sz="1600">
                <a:solidFill>
                  <a:srgbClr val="000000"/>
                </a:solidFill>
                <a:latin typeface="+mj-lt"/>
              </a:rPr>
            </a:br>
            <a:r>
              <a:rPr lang="en-US" altLang="en-US" sz="1600" u="sng">
                <a:solidFill>
                  <a:srgbClr val="000000"/>
                </a:solidFill>
                <a:latin typeface="+mj-lt"/>
              </a:rPr>
              <a:t>British GP (James Read)</a:t>
            </a:r>
            <a:r>
              <a:rPr lang="en-US" altLang="en-US" sz="1600">
                <a:solidFill>
                  <a:srgbClr val="000000"/>
                </a:solidFill>
                <a:latin typeface="+mj-lt"/>
              </a:rPr>
              <a:t> in the early 1980s. </a:t>
            </a:r>
          </a:p>
          <a:p>
            <a:pPr>
              <a:spcAft>
                <a:spcPts val="1200"/>
              </a:spcAft>
              <a:buSzPts val="2000"/>
            </a:pPr>
            <a:r>
              <a:rPr lang="en-US" altLang="en-US" sz="1600">
                <a:solidFill>
                  <a:srgbClr val="000000"/>
                </a:solidFill>
                <a:latin typeface="+mj-lt"/>
              </a:rPr>
              <a:t>	The British National Health Service (</a:t>
            </a:r>
            <a:r>
              <a:rPr lang="en-US" altLang="en-US" sz="1600">
                <a:solidFill>
                  <a:srgbClr val="FF0000"/>
                </a:solidFill>
                <a:latin typeface="+mj-lt"/>
              </a:rPr>
              <a:t>NHS</a:t>
            </a:r>
            <a:r>
              <a:rPr lang="en-US" altLang="en-US" sz="1600">
                <a:solidFill>
                  <a:srgbClr val="000000"/>
                </a:solidFill>
                <a:latin typeface="+mj-lt"/>
              </a:rPr>
              <a:t>) adopted it in 1990.</a:t>
            </a:r>
          </a:p>
          <a:p>
            <a:pPr>
              <a:spcAft>
                <a:spcPts val="1200"/>
              </a:spcAft>
              <a:buSzPts val="2000"/>
            </a:pPr>
            <a:r>
              <a:rPr lang="en-US" altLang="en-US" sz="1600">
                <a:solidFill>
                  <a:srgbClr val="000000"/>
                </a:solidFill>
                <a:latin typeface="+mj-lt"/>
              </a:rPr>
              <a:t>	RCC is specially designed to </a:t>
            </a:r>
            <a:r>
              <a:rPr lang="en-US" altLang="en-US" sz="1600">
                <a:solidFill>
                  <a:srgbClr val="FF0000"/>
                </a:solidFill>
                <a:latin typeface="+mj-lt"/>
              </a:rPr>
              <a:t>include all of the possible terms used in a CPR </a:t>
            </a:r>
            <a:r>
              <a:rPr lang="en-US" altLang="en-US" sz="1600">
                <a:solidFill>
                  <a:srgbClr val="000000"/>
                </a:solidFill>
                <a:latin typeface="+mj-lt"/>
              </a:rPr>
              <a:t>(Computerized Patient Record). Synonym, acronym and eponym equivalents are also available. </a:t>
            </a:r>
          </a:p>
          <a:p>
            <a:pPr>
              <a:spcAft>
                <a:spcPts val="1200"/>
              </a:spcAft>
              <a:buSzPts val="2000"/>
            </a:pPr>
            <a:r>
              <a:rPr lang="en-US" altLang="en-US" sz="1600">
                <a:solidFill>
                  <a:srgbClr val="000000"/>
                </a:solidFill>
                <a:latin typeface="+mj-lt"/>
              </a:rPr>
              <a:t>	RCC has a </a:t>
            </a:r>
            <a:r>
              <a:rPr lang="en-US" altLang="en-US" sz="1600" u="sng">
                <a:solidFill>
                  <a:srgbClr val="000000"/>
                </a:solidFill>
                <a:latin typeface="+mj-lt"/>
              </a:rPr>
              <a:t>hierarchical structure with a five digit alphanumeric code</a:t>
            </a:r>
            <a:r>
              <a:rPr lang="en-US" altLang="en-US" sz="1600">
                <a:solidFill>
                  <a:srgbClr val="000000"/>
                </a:solidFill>
                <a:latin typeface="+mj-lt"/>
              </a:rPr>
              <a:t>. RCC is also </a:t>
            </a:r>
            <a:r>
              <a:rPr lang="en-US" altLang="en-US" sz="1600">
                <a:solidFill>
                  <a:srgbClr val="FF0000"/>
                </a:solidFill>
                <a:latin typeface="+mj-lt"/>
              </a:rPr>
              <a:t>cross referenced with ICD-9 and ICD-9-CM</a:t>
            </a:r>
            <a:r>
              <a:rPr lang="en-US" altLang="en-US" sz="1600">
                <a:solidFill>
                  <a:srgbClr val="000000"/>
                </a:solidFill>
                <a:latin typeface="+mj-lt"/>
              </a:rPr>
              <a:t>.</a:t>
            </a:r>
          </a:p>
        </p:txBody>
      </p:sp>
      <p:pic>
        <p:nvPicPr>
          <p:cNvPr id="501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124200"/>
            <a:ext cx="13604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48</a:t>
            </a:fld>
            <a:endParaRPr lang="en-US" dirty="0"/>
          </a:p>
        </p:txBody>
      </p:sp>
    </p:spTree>
    <p:custDataLst>
      <p:tags r:id="rId1"/>
    </p:custDataLst>
    <p:extLst>
      <p:ext uri="{BB962C8B-B14F-4D97-AF65-F5344CB8AC3E}">
        <p14:creationId xmlns:p14="http://schemas.microsoft.com/office/powerpoint/2010/main" val="284681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fade">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fade">
                                      <p:cBhvr>
                                        <p:cTn id="17" dur="500"/>
                                        <p:tgtEl>
                                          <p:spTgt spid="5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fade">
                                      <p:cBhvr>
                                        <p:cTn id="22" dur="500"/>
                                        <p:tgtEl>
                                          <p:spTgt spid="50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animEffect transition="in" filter="fade">
                                      <p:cBhvr>
                                        <p:cTn id="27" dur="500"/>
                                        <p:tgtEl>
                                          <p:spTgt spid="501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180"/>
                                        </p:tgtEl>
                                        <p:attrNameLst>
                                          <p:attrName>style.visibility</p:attrName>
                                        </p:attrNameLst>
                                      </p:cBhvr>
                                      <p:to>
                                        <p:strVal val="visible"/>
                                      </p:to>
                                    </p:set>
                                    <p:animEffect transition="in" filter="fade">
                                      <p:cBhvr>
                                        <p:cTn id="32" dur="500"/>
                                        <p:tgtEl>
                                          <p:spTgt spid="5018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179">
                                            <p:txEl>
                                              <p:pRg st="5" end="5"/>
                                            </p:txEl>
                                          </p:spTgt>
                                        </p:tgtEl>
                                        <p:attrNameLst>
                                          <p:attrName>style.visibility</p:attrName>
                                        </p:attrNameLst>
                                      </p:cBhvr>
                                      <p:to>
                                        <p:strVal val="visible"/>
                                      </p:to>
                                    </p:set>
                                    <p:animEffect transition="in" filter="fade">
                                      <p:cBhvr>
                                        <p:cTn id="37" dur="500"/>
                                        <p:tgtEl>
                                          <p:spTgt spid="5017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0179">
                                            <p:txEl>
                                              <p:pRg st="6" end="6"/>
                                            </p:txEl>
                                          </p:spTgt>
                                        </p:tgtEl>
                                        <p:attrNameLst>
                                          <p:attrName>style.visibility</p:attrName>
                                        </p:attrNameLst>
                                      </p:cBhvr>
                                      <p:to>
                                        <p:strVal val="visible"/>
                                      </p:to>
                                    </p:set>
                                    <p:animEffect transition="in" filter="fade">
                                      <p:cBhvr>
                                        <p:cTn id="42" dur="500"/>
                                        <p:tgtEl>
                                          <p:spTgt spid="5017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0179">
                                            <p:txEl>
                                              <p:pRg st="7" end="7"/>
                                            </p:txEl>
                                          </p:spTgt>
                                        </p:tgtEl>
                                        <p:attrNameLst>
                                          <p:attrName>style.visibility</p:attrName>
                                        </p:attrNameLst>
                                      </p:cBhvr>
                                      <p:to>
                                        <p:strVal val="visible"/>
                                      </p:to>
                                    </p:set>
                                    <p:animEffect transition="in" filter="fade">
                                      <p:cBhvr>
                                        <p:cTn id="47" dur="500"/>
                                        <p:tgtEl>
                                          <p:spTgt spid="50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51203" name="TextBox 5"/>
          <p:cNvSpPr txBox="1">
            <a:spLocks noChangeArrowheads="1"/>
          </p:cNvSpPr>
          <p:nvPr/>
        </p:nvSpPr>
        <p:spPr bwMode="auto">
          <a:xfrm>
            <a:off x="1066800" y="5788025"/>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Domains Covered by the British RCC</a:t>
            </a:r>
          </a:p>
        </p:txBody>
      </p:sp>
      <p:graphicFrame>
        <p:nvGraphicFramePr>
          <p:cNvPr id="9" name="Table 8"/>
          <p:cNvGraphicFramePr>
            <a:graphicFrameLocks noGrp="1"/>
          </p:cNvGraphicFramePr>
          <p:nvPr>
            <p:extLst>
              <p:ext uri="{D42A27DB-BD31-4B8C-83A1-F6EECF244321}">
                <p14:modId xmlns:p14="http://schemas.microsoft.com/office/powerpoint/2010/main" val="2222724212"/>
              </p:ext>
            </p:extLst>
          </p:nvPr>
        </p:nvGraphicFramePr>
        <p:xfrm>
          <a:off x="2327275" y="1358900"/>
          <a:ext cx="4314825" cy="4240210"/>
        </p:xfrm>
        <a:graphic>
          <a:graphicData uri="http://schemas.openxmlformats.org/drawingml/2006/table">
            <a:tbl>
              <a:tblPr firstRow="1">
                <a:tableStyleId>{72833802-FEF1-4C79-8D5D-14CF1EAF98D9}</a:tableStyleId>
              </a:tblPr>
              <a:tblGrid>
                <a:gridCol w="4314825"/>
              </a:tblGrid>
              <a:tr h="326170">
                <a:tc>
                  <a:txBody>
                    <a:bodyPr/>
                    <a:lstStyle/>
                    <a:p>
                      <a:r>
                        <a:rPr lang="en-US" sz="1300" dirty="0">
                          <a:latin typeface="+mj-lt"/>
                          <a:ea typeface="Verdana" pitchFamily="34" charset="0"/>
                          <a:cs typeface="Verdana" pitchFamily="34" charset="0"/>
                        </a:rPr>
                        <a:t>Diseases</a:t>
                      </a:r>
                    </a:p>
                  </a:txBody>
                  <a:tcPr marL="45716" marR="45716" marT="64015" marB="64015"/>
                </a:tc>
              </a:tr>
              <a:tr h="326170">
                <a:tc>
                  <a:txBody>
                    <a:bodyPr/>
                    <a:lstStyle/>
                    <a:p>
                      <a:r>
                        <a:rPr lang="en-US" sz="1300" dirty="0">
                          <a:latin typeface="+mj-lt"/>
                          <a:ea typeface="Verdana" pitchFamily="34" charset="0"/>
                          <a:cs typeface="Verdana" pitchFamily="34" charset="0"/>
                        </a:rPr>
                        <a:t>Occupations</a:t>
                      </a:r>
                    </a:p>
                  </a:txBody>
                  <a:tcPr marL="45716" marR="45716" marT="64015" marB="64015"/>
                </a:tc>
              </a:tr>
              <a:tr h="326170">
                <a:tc>
                  <a:txBody>
                    <a:bodyPr/>
                    <a:lstStyle/>
                    <a:p>
                      <a:r>
                        <a:rPr lang="en-US" sz="1300">
                          <a:latin typeface="+mj-lt"/>
                          <a:ea typeface="Verdana" pitchFamily="34" charset="0"/>
                          <a:cs typeface="Verdana" pitchFamily="34" charset="0"/>
                        </a:rPr>
                        <a:t>History/symptoms</a:t>
                      </a:r>
                    </a:p>
                  </a:txBody>
                  <a:tcPr marL="45716" marR="45716" marT="64015" marB="64015"/>
                </a:tc>
              </a:tr>
              <a:tr h="326170">
                <a:tc>
                  <a:txBody>
                    <a:bodyPr/>
                    <a:lstStyle/>
                    <a:p>
                      <a:r>
                        <a:rPr lang="en-US" sz="1300">
                          <a:latin typeface="+mj-lt"/>
                          <a:ea typeface="Verdana" pitchFamily="34" charset="0"/>
                          <a:cs typeface="Verdana" pitchFamily="34" charset="0"/>
                        </a:rPr>
                        <a:t>Examinations/signs</a:t>
                      </a:r>
                    </a:p>
                  </a:txBody>
                  <a:tcPr marL="45716" marR="45716" marT="64015" marB="64015"/>
                </a:tc>
              </a:tr>
              <a:tr h="326170">
                <a:tc>
                  <a:txBody>
                    <a:bodyPr/>
                    <a:lstStyle/>
                    <a:p>
                      <a:r>
                        <a:rPr lang="en-US" sz="1300">
                          <a:latin typeface="+mj-lt"/>
                          <a:ea typeface="Verdana" pitchFamily="34" charset="0"/>
                          <a:cs typeface="Verdana" pitchFamily="34" charset="0"/>
                        </a:rPr>
                        <a:t>Diagnostic procedures</a:t>
                      </a:r>
                    </a:p>
                  </a:txBody>
                  <a:tcPr marL="45716" marR="45716" marT="64015" marB="64015"/>
                </a:tc>
              </a:tr>
              <a:tr h="326170">
                <a:tc>
                  <a:txBody>
                    <a:bodyPr/>
                    <a:lstStyle/>
                    <a:p>
                      <a:r>
                        <a:rPr lang="en-US" sz="1300">
                          <a:latin typeface="+mj-lt"/>
                          <a:ea typeface="Verdana" pitchFamily="34" charset="0"/>
                          <a:cs typeface="Verdana" pitchFamily="34" charset="0"/>
                        </a:rPr>
                        <a:t>Radiology/diagnostic imaging</a:t>
                      </a:r>
                    </a:p>
                  </a:txBody>
                  <a:tcPr marL="45716" marR="45716" marT="64015" marB="64015"/>
                </a:tc>
              </a:tr>
              <a:tr h="326170">
                <a:tc>
                  <a:txBody>
                    <a:bodyPr/>
                    <a:lstStyle/>
                    <a:p>
                      <a:r>
                        <a:rPr lang="en-US" sz="1300">
                          <a:latin typeface="+mj-lt"/>
                          <a:ea typeface="Verdana" pitchFamily="34" charset="0"/>
                          <a:cs typeface="Verdana" pitchFamily="34" charset="0"/>
                        </a:rPr>
                        <a:t>Preventive procedures</a:t>
                      </a:r>
                    </a:p>
                  </a:txBody>
                  <a:tcPr marL="45716" marR="45716" marT="64015" marB="64015"/>
                </a:tc>
              </a:tr>
              <a:tr h="326170">
                <a:tc>
                  <a:txBody>
                    <a:bodyPr/>
                    <a:lstStyle/>
                    <a:p>
                      <a:r>
                        <a:rPr lang="en-US" sz="1300">
                          <a:latin typeface="+mj-lt"/>
                          <a:ea typeface="Verdana" pitchFamily="34" charset="0"/>
                          <a:cs typeface="Verdana" pitchFamily="34" charset="0"/>
                        </a:rPr>
                        <a:t>Operative procedures</a:t>
                      </a:r>
                    </a:p>
                  </a:txBody>
                  <a:tcPr marL="45716" marR="45716" marT="64015" marB="64015"/>
                </a:tc>
              </a:tr>
              <a:tr h="326170">
                <a:tc>
                  <a:txBody>
                    <a:bodyPr/>
                    <a:lstStyle/>
                    <a:p>
                      <a:r>
                        <a:rPr lang="en-US" sz="1300">
                          <a:latin typeface="+mj-lt"/>
                          <a:ea typeface="Verdana" pitchFamily="34" charset="0"/>
                          <a:cs typeface="Verdana" pitchFamily="34" charset="0"/>
                        </a:rPr>
                        <a:t>Other therapeutic procedures</a:t>
                      </a:r>
                    </a:p>
                  </a:txBody>
                  <a:tcPr marL="45716" marR="45716" marT="64015" marB="64015"/>
                </a:tc>
              </a:tr>
              <a:tr h="326170">
                <a:tc>
                  <a:txBody>
                    <a:bodyPr/>
                    <a:lstStyle/>
                    <a:p>
                      <a:r>
                        <a:rPr lang="en-US" sz="1300">
                          <a:latin typeface="+mj-lt"/>
                          <a:ea typeface="Verdana" pitchFamily="34" charset="0"/>
                          <a:cs typeface="Verdana" pitchFamily="34" charset="0"/>
                        </a:rPr>
                        <a:t>Administration</a:t>
                      </a:r>
                    </a:p>
                  </a:txBody>
                  <a:tcPr marL="45716" marR="45716" marT="64015" marB="64015"/>
                </a:tc>
              </a:tr>
              <a:tr h="326170">
                <a:tc>
                  <a:txBody>
                    <a:bodyPr/>
                    <a:lstStyle/>
                    <a:p>
                      <a:r>
                        <a:rPr lang="en-US" sz="1300">
                          <a:latin typeface="+mj-lt"/>
                          <a:ea typeface="Verdana" pitchFamily="34" charset="0"/>
                          <a:cs typeface="Verdana" pitchFamily="34" charset="0"/>
                        </a:rPr>
                        <a:t>Drugs/appliances</a:t>
                      </a:r>
                    </a:p>
                  </a:txBody>
                  <a:tcPr marL="45716" marR="45716" marT="64015" marB="64015"/>
                </a:tc>
              </a:tr>
              <a:tr h="326170">
                <a:tc>
                  <a:txBody>
                    <a:bodyPr/>
                    <a:lstStyle/>
                    <a:p>
                      <a:r>
                        <a:rPr lang="en-US" sz="1300">
                          <a:latin typeface="+mj-lt"/>
                          <a:ea typeface="Verdana" pitchFamily="34" charset="0"/>
                          <a:cs typeface="Verdana" pitchFamily="34" charset="0"/>
                        </a:rPr>
                        <a:t>Health status measurements</a:t>
                      </a:r>
                    </a:p>
                  </a:txBody>
                  <a:tcPr marL="45716" marR="45716" marT="64015" marB="64015"/>
                </a:tc>
              </a:tr>
              <a:tr h="326170">
                <a:tc>
                  <a:txBody>
                    <a:bodyPr/>
                    <a:lstStyle/>
                    <a:p>
                      <a:r>
                        <a:rPr lang="en-US" sz="1300" dirty="0">
                          <a:latin typeface="+mj-lt"/>
                          <a:ea typeface="Verdana" pitchFamily="34" charset="0"/>
                          <a:cs typeface="Verdana" pitchFamily="34" charset="0"/>
                        </a:rPr>
                        <a:t>Diagnosis Related Groups (DRGs)</a:t>
                      </a:r>
                    </a:p>
                  </a:txBody>
                  <a:tcPr marL="45716" marR="45716" marT="64015" marB="64015"/>
                </a:tc>
              </a:tr>
            </a:tbl>
          </a:graphicData>
        </a:graphic>
      </p:graphicFrame>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49</a:t>
            </a:fld>
            <a:endParaRPr lang="en-US" dirty="0"/>
          </a:p>
        </p:txBody>
      </p:sp>
    </p:spTree>
    <p:custDataLst>
      <p:tags r:id="rId1"/>
    </p:custDataLst>
    <p:extLst>
      <p:ext uri="{BB962C8B-B14F-4D97-AF65-F5344CB8AC3E}">
        <p14:creationId xmlns:p14="http://schemas.microsoft.com/office/powerpoint/2010/main" val="4047593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1600" b="1" dirty="0" smtClean="0"/>
              <a:t>Introduction </a:t>
            </a:r>
            <a:r>
              <a:rPr lang="en-US" altLang="en-US" sz="1400" b="0" dirty="0" smtClean="0"/>
              <a:t>(cont.)</a:t>
            </a:r>
          </a:p>
        </p:txBody>
      </p:sp>
      <p:graphicFrame>
        <p:nvGraphicFramePr>
          <p:cNvPr id="4" name="Table 3"/>
          <p:cNvGraphicFramePr>
            <a:graphicFrameLocks noGrp="1"/>
          </p:cNvGraphicFramePr>
          <p:nvPr>
            <p:extLst>
              <p:ext uri="{D42A27DB-BD31-4B8C-83A1-F6EECF244321}">
                <p14:modId xmlns:p14="http://schemas.microsoft.com/office/powerpoint/2010/main" val="3125382475"/>
              </p:ext>
            </p:extLst>
          </p:nvPr>
        </p:nvGraphicFramePr>
        <p:xfrm>
          <a:off x="533400" y="1589315"/>
          <a:ext cx="8077200" cy="3803688"/>
        </p:xfrm>
        <a:graphic>
          <a:graphicData uri="http://schemas.openxmlformats.org/drawingml/2006/table">
            <a:tbl>
              <a:tblPr firstRow="1">
                <a:tableStyleId>{72833802-FEF1-4C79-8D5D-14CF1EAF98D9}</a:tableStyleId>
              </a:tblPr>
              <a:tblGrid>
                <a:gridCol w="4038600"/>
                <a:gridCol w="4038600"/>
              </a:tblGrid>
              <a:tr h="533386">
                <a:tc>
                  <a:txBody>
                    <a:bodyPr/>
                    <a:lstStyle/>
                    <a:p>
                      <a:pPr algn="ctr"/>
                      <a:r>
                        <a:rPr lang="en-US" sz="1400" dirty="0">
                          <a:latin typeface="+mj-lt"/>
                          <a:ea typeface="Verdana" pitchFamily="34" charset="0"/>
                          <a:cs typeface="Verdana" pitchFamily="34" charset="0"/>
                        </a:rPr>
                        <a:t>Application </a:t>
                      </a:r>
                      <a:r>
                        <a:rPr lang="en-US" sz="1400" dirty="0" smtClean="0">
                          <a:latin typeface="+mj-lt"/>
                          <a:ea typeface="Verdana" pitchFamily="34" charset="0"/>
                          <a:cs typeface="Verdana" pitchFamily="34" charset="0"/>
                        </a:rPr>
                        <a:t>Areas</a:t>
                      </a:r>
                      <a:endParaRPr lang="en-US" sz="1400" b="1" i="0" dirty="0">
                        <a:latin typeface="+mj-lt"/>
                        <a:ea typeface="Verdana" pitchFamily="34" charset="0"/>
                        <a:cs typeface="Verdana" pitchFamily="34" charset="0"/>
                      </a:endParaRPr>
                    </a:p>
                  </a:txBody>
                  <a:tcPr marL="100385" marR="100385" marT="50191" marB="50191" anchor="ctr"/>
                </a:tc>
                <a:tc>
                  <a:txBody>
                    <a:bodyPr/>
                    <a:lstStyle/>
                    <a:p>
                      <a:pPr algn="ctr"/>
                      <a:r>
                        <a:rPr lang="en-US" sz="1400" dirty="0">
                          <a:latin typeface="+mj-lt"/>
                          <a:ea typeface="Verdana" pitchFamily="34" charset="0"/>
                          <a:cs typeface="Verdana" pitchFamily="34" charset="0"/>
                        </a:rPr>
                        <a:t>Advantages of </a:t>
                      </a:r>
                      <a:r>
                        <a:rPr lang="en-US" sz="1400" dirty="0" smtClean="0">
                          <a:latin typeface="+mj-lt"/>
                          <a:ea typeface="Verdana" pitchFamily="34" charset="0"/>
                          <a:cs typeface="Verdana" pitchFamily="34" charset="0"/>
                        </a:rPr>
                        <a:t>Coding Medical Data</a:t>
                      </a:r>
                      <a:endParaRPr lang="en-US" sz="1400" b="1" i="0" dirty="0">
                        <a:latin typeface="+mj-lt"/>
                        <a:ea typeface="Verdana" pitchFamily="34" charset="0"/>
                        <a:cs typeface="Verdana" pitchFamily="34" charset="0"/>
                      </a:endParaRPr>
                    </a:p>
                  </a:txBody>
                  <a:tcPr marL="100385" marR="100385" marT="50191" marB="50191" anchor="ctr"/>
                </a:tc>
              </a:tr>
              <a:tr h="3270264">
                <a:tc>
                  <a:txBody>
                    <a:bodyPr/>
                    <a:lstStyle/>
                    <a:p>
                      <a:pPr marL="177800" indent="-177800">
                        <a:buFont typeface="Arial" pitchFamily="34" charset="0"/>
                        <a:buChar char="•"/>
                      </a:pPr>
                      <a:r>
                        <a:rPr lang="en-US" sz="1600" kern="1200" dirty="0" smtClean="0">
                          <a:latin typeface="+mj-lt"/>
                          <a:ea typeface="Verdana" pitchFamily="34" charset="0"/>
                          <a:cs typeface="Verdana" pitchFamily="34" charset="0"/>
                        </a:rPr>
                        <a:t>Patient care</a:t>
                      </a:r>
                    </a:p>
                    <a:p>
                      <a:pPr marL="177800" indent="-177800">
                        <a:buFont typeface="Arial" pitchFamily="34" charset="0"/>
                        <a:buNone/>
                      </a:pPr>
                      <a:r>
                        <a:rPr lang="en-US" sz="1600" kern="1200" dirty="0" smtClean="0">
                          <a:latin typeface="+mj-lt"/>
                          <a:ea typeface="Verdana" pitchFamily="34" charset="0"/>
                          <a:cs typeface="Verdana" pitchFamily="34" charset="0"/>
                        </a:rPr>
                        <a:t> </a:t>
                      </a:r>
                    </a:p>
                    <a:p>
                      <a:pPr marL="177800" indent="-177800">
                        <a:buFont typeface="Arial" pitchFamily="34" charset="0"/>
                        <a:buChar char="•"/>
                      </a:pPr>
                      <a:r>
                        <a:rPr lang="en-US" sz="1600" kern="1200" dirty="0" smtClean="0">
                          <a:latin typeface="+mj-lt"/>
                          <a:ea typeface="Verdana" pitchFamily="34" charset="0"/>
                          <a:cs typeface="Verdana" pitchFamily="34" charset="0"/>
                        </a:rPr>
                        <a:t>Quality control by:</a:t>
                      </a:r>
                    </a:p>
                    <a:p>
                      <a:pPr marL="635000" lvl="1" indent="-177800">
                        <a:buFont typeface="Courier New" pitchFamily="49" charset="0"/>
                        <a:buChar char="o"/>
                      </a:pPr>
                      <a:r>
                        <a:rPr lang="en-US" sz="1600" kern="1200" dirty="0" smtClean="0">
                          <a:latin typeface="+mj-lt"/>
                          <a:ea typeface="Verdana" pitchFamily="34" charset="0"/>
                          <a:cs typeface="Verdana" pitchFamily="34" charset="0"/>
                        </a:rPr>
                        <a:t>uniform reporting of results</a:t>
                      </a:r>
                    </a:p>
                    <a:p>
                      <a:pPr marL="635000" lvl="1" indent="-177800">
                        <a:buFont typeface="Courier New" pitchFamily="49" charset="0"/>
                        <a:buChar char="o"/>
                      </a:pPr>
                      <a:r>
                        <a:rPr lang="en-US" sz="1600" kern="1200" dirty="0" smtClean="0">
                          <a:latin typeface="+mj-lt"/>
                          <a:ea typeface="Verdana" pitchFamily="34" charset="0"/>
                          <a:cs typeface="Verdana" pitchFamily="34" charset="0"/>
                        </a:rPr>
                        <a:t>comparing data with those from other units or centers </a:t>
                      </a:r>
                    </a:p>
                    <a:p>
                      <a:pPr marL="635000" lvl="1" indent="-177800">
                        <a:buFont typeface="Courier New" pitchFamily="49" charset="0"/>
                        <a:buChar char="o"/>
                      </a:pPr>
                      <a:r>
                        <a:rPr lang="en-US" sz="1600" kern="1200" dirty="0" smtClean="0">
                          <a:latin typeface="+mj-lt"/>
                          <a:ea typeface="Verdana" pitchFamily="34" charset="0"/>
                          <a:cs typeface="Verdana" pitchFamily="34" charset="0"/>
                        </a:rPr>
                        <a:t>protocol management </a:t>
                      </a:r>
                    </a:p>
                    <a:p>
                      <a:pPr marL="635000" lvl="1" indent="-177800">
                        <a:buFont typeface="Courier New" pitchFamily="49" charset="0"/>
                        <a:buChar char="o"/>
                      </a:pPr>
                      <a:r>
                        <a:rPr lang="en-US" sz="1600" kern="1200" dirty="0" smtClean="0">
                          <a:latin typeface="+mj-lt"/>
                          <a:ea typeface="Verdana" pitchFamily="34" charset="0"/>
                          <a:cs typeface="Verdana" pitchFamily="34" charset="0"/>
                        </a:rPr>
                        <a:t>increased insight </a:t>
                      </a:r>
                    </a:p>
                    <a:p>
                      <a:pPr marL="635000" lvl="1" indent="-177800">
                        <a:buFont typeface="Courier New" pitchFamily="49" charset="0"/>
                        <a:buNone/>
                      </a:pPr>
                      <a:endParaRPr lang="en-US" sz="1600" kern="1200" dirty="0" smtClean="0">
                        <a:latin typeface="+mj-lt"/>
                        <a:ea typeface="Verdana" pitchFamily="34" charset="0"/>
                        <a:cs typeface="Verdana" pitchFamily="34" charset="0"/>
                      </a:endParaRPr>
                    </a:p>
                    <a:p>
                      <a:pPr marL="177800" indent="-177800">
                        <a:buFont typeface="Arial" pitchFamily="34" charset="0"/>
                        <a:buChar char="•"/>
                      </a:pPr>
                      <a:r>
                        <a:rPr lang="en-US" sz="1600" kern="1200" dirty="0" smtClean="0">
                          <a:latin typeface="+mj-lt"/>
                          <a:ea typeface="Verdana" pitchFamily="34" charset="0"/>
                          <a:cs typeface="Verdana" pitchFamily="34" charset="0"/>
                        </a:rPr>
                        <a:t>Medical research, including epidemiology</a:t>
                      </a:r>
                    </a:p>
                    <a:p>
                      <a:pPr marL="177800" indent="-177800">
                        <a:buFont typeface="Arial" pitchFamily="34" charset="0"/>
                        <a:buNone/>
                      </a:pPr>
                      <a:endParaRPr lang="en-US" sz="1600" kern="1200" dirty="0" smtClean="0">
                        <a:latin typeface="+mj-lt"/>
                        <a:ea typeface="Verdana" pitchFamily="34" charset="0"/>
                        <a:cs typeface="Verdana" pitchFamily="34" charset="0"/>
                      </a:endParaRPr>
                    </a:p>
                    <a:p>
                      <a:pPr marL="177800" indent="-177800">
                        <a:buFont typeface="Arial" pitchFamily="34" charset="0"/>
                        <a:buChar char="•"/>
                      </a:pPr>
                      <a:r>
                        <a:rPr lang="en-US" sz="1600" kern="1200" dirty="0" smtClean="0">
                          <a:latin typeface="+mj-lt"/>
                          <a:ea typeface="Verdana" pitchFamily="34" charset="0"/>
                          <a:cs typeface="Verdana" pitchFamily="34" charset="0"/>
                        </a:rPr>
                        <a:t>Planning and management </a:t>
                      </a:r>
                      <a:endParaRPr lang="en-US" sz="1600" kern="1200" dirty="0" smtClean="0">
                        <a:solidFill>
                          <a:schemeClr val="tx1"/>
                        </a:solidFill>
                        <a:latin typeface="+mj-lt"/>
                        <a:ea typeface="Verdana" pitchFamily="34" charset="0"/>
                        <a:cs typeface="Verdana" pitchFamily="34" charset="0"/>
                      </a:endParaRPr>
                    </a:p>
                  </a:txBody>
                  <a:tcPr marL="100385" marR="100385" marT="50191" marB="50191"/>
                </a:tc>
                <a:tc>
                  <a:txBody>
                    <a:bodyPr/>
                    <a:lstStyle/>
                    <a:p>
                      <a:pPr marL="177800" indent="-177800">
                        <a:buFont typeface="Arial" pitchFamily="34" charset="0"/>
                        <a:buChar char="•"/>
                      </a:pPr>
                      <a:r>
                        <a:rPr lang="en-US" sz="1600" kern="1200" dirty="0" smtClean="0">
                          <a:latin typeface="+mj-lt"/>
                          <a:ea typeface="Verdana" pitchFamily="34" charset="0"/>
                          <a:cs typeface="Verdana" pitchFamily="34" charset="0"/>
                        </a:rPr>
                        <a:t>Data reduction</a:t>
                      </a:r>
                    </a:p>
                    <a:p>
                      <a:pPr marL="177800" indent="-177800">
                        <a:buFont typeface="Arial" pitchFamily="34" charset="0"/>
                        <a:buChar char="•"/>
                      </a:pPr>
                      <a:endParaRPr lang="en-US" sz="1600" kern="1200" dirty="0" smtClean="0">
                        <a:latin typeface="+mj-lt"/>
                        <a:ea typeface="Verdana" pitchFamily="34" charset="0"/>
                        <a:cs typeface="Verdana" pitchFamily="34" charset="0"/>
                      </a:endParaRPr>
                    </a:p>
                    <a:p>
                      <a:pPr marL="177800" indent="-177800">
                        <a:buFont typeface="Arial" pitchFamily="34" charset="0"/>
                        <a:buChar char="•"/>
                      </a:pPr>
                      <a:r>
                        <a:rPr lang="en-US" sz="1600" kern="1200" dirty="0" smtClean="0">
                          <a:latin typeface="+mj-lt"/>
                          <a:ea typeface="Verdana" pitchFamily="34" charset="0"/>
                          <a:cs typeface="Verdana" pitchFamily="34" charset="0"/>
                        </a:rPr>
                        <a:t>Standardized terminology </a:t>
                      </a:r>
                    </a:p>
                    <a:p>
                      <a:pPr marL="177800" indent="-177800">
                        <a:buFont typeface="Arial" pitchFamily="34" charset="0"/>
                        <a:buChar char="•"/>
                      </a:pPr>
                      <a:endParaRPr lang="en-US" sz="1600" kern="1200" dirty="0" smtClean="0">
                        <a:latin typeface="+mj-lt"/>
                        <a:ea typeface="Verdana" pitchFamily="34" charset="0"/>
                        <a:cs typeface="Verdana" pitchFamily="34" charset="0"/>
                      </a:endParaRPr>
                    </a:p>
                    <a:p>
                      <a:pPr marL="177800" indent="-177800">
                        <a:buFont typeface="Arial" pitchFamily="34" charset="0"/>
                        <a:buChar char="•"/>
                      </a:pPr>
                      <a:r>
                        <a:rPr lang="en-US" sz="1600" kern="1200" dirty="0" smtClean="0">
                          <a:latin typeface="+mj-lt"/>
                          <a:ea typeface="Verdana" pitchFamily="34" charset="0"/>
                          <a:cs typeface="Verdana" pitchFamily="34" charset="0"/>
                        </a:rPr>
                        <a:t>Enabling statistical overviews and research </a:t>
                      </a:r>
                    </a:p>
                    <a:p>
                      <a:pPr marL="177800" indent="-177800">
                        <a:buFont typeface="Arial" pitchFamily="34" charset="0"/>
                        <a:buChar char="•"/>
                      </a:pPr>
                      <a:endParaRPr lang="en-US" sz="1600" kern="1200" dirty="0" smtClean="0">
                        <a:latin typeface="+mj-lt"/>
                        <a:ea typeface="Verdana" pitchFamily="34" charset="0"/>
                        <a:cs typeface="Verdana" pitchFamily="34" charset="0"/>
                      </a:endParaRPr>
                    </a:p>
                    <a:p>
                      <a:pPr marL="177800" indent="-177800">
                        <a:buFont typeface="Arial" pitchFamily="34" charset="0"/>
                        <a:buChar char="•"/>
                      </a:pPr>
                      <a:r>
                        <a:rPr lang="en-US" sz="1600" kern="1200" dirty="0" smtClean="0">
                          <a:latin typeface="+mj-lt"/>
                          <a:ea typeface="Verdana" pitchFamily="34" charset="0"/>
                          <a:cs typeface="Verdana" pitchFamily="34" charset="0"/>
                        </a:rPr>
                        <a:t>Support of management and planning </a:t>
                      </a:r>
                    </a:p>
                    <a:p>
                      <a:pPr marL="177800" indent="-177800">
                        <a:buFont typeface="Arial" pitchFamily="34" charset="0"/>
                        <a:buChar char="•"/>
                      </a:pPr>
                      <a:endParaRPr lang="en-US" sz="1600" kern="1200" dirty="0" smtClean="0">
                        <a:latin typeface="+mj-lt"/>
                        <a:ea typeface="Verdana" pitchFamily="34" charset="0"/>
                        <a:cs typeface="Verdana" pitchFamily="34" charset="0"/>
                      </a:endParaRPr>
                    </a:p>
                    <a:p>
                      <a:pPr marL="177800" indent="-177800">
                        <a:buFont typeface="Arial" pitchFamily="34" charset="0"/>
                        <a:buChar char="•"/>
                      </a:pPr>
                      <a:r>
                        <a:rPr lang="en-US" sz="1600" kern="1200" dirty="0" smtClean="0">
                          <a:latin typeface="+mj-lt"/>
                          <a:ea typeface="Verdana" pitchFamily="34" charset="0"/>
                          <a:cs typeface="Verdana" pitchFamily="34" charset="0"/>
                        </a:rPr>
                        <a:t>Coupling with decision-support systems</a:t>
                      </a:r>
                      <a:endParaRPr lang="en-US" sz="1600" kern="1200" dirty="0" smtClean="0">
                        <a:solidFill>
                          <a:schemeClr val="tx1"/>
                        </a:solidFill>
                        <a:latin typeface="+mj-lt"/>
                        <a:ea typeface="Verdana" pitchFamily="34" charset="0"/>
                        <a:cs typeface="Verdana" pitchFamily="34" charset="0"/>
                      </a:endParaRPr>
                    </a:p>
                  </a:txBody>
                  <a:tcPr marL="100385" marR="100385" marT="50191" marB="50191"/>
                </a:tc>
              </a:tr>
            </a:tbl>
          </a:graphicData>
        </a:graphic>
      </p:graphicFrame>
      <p:sp>
        <p:nvSpPr>
          <p:cNvPr id="8204" name="TextBox 7"/>
          <p:cNvSpPr txBox="1">
            <a:spLocks noChangeArrowheads="1"/>
          </p:cNvSpPr>
          <p:nvPr/>
        </p:nvSpPr>
        <p:spPr bwMode="auto">
          <a:xfrm>
            <a:off x="2354282" y="5615540"/>
            <a:ext cx="4559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Reasons for Storing Coded Medical Data in a Computer</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5</a:t>
            </a:fld>
            <a:endParaRPr lang="en-US" dirty="0"/>
          </a:p>
        </p:txBody>
      </p:sp>
    </p:spTree>
    <p:custDataLst>
      <p:tags r:id="rId1"/>
    </p:custDataLst>
    <p:extLst>
      <p:ext uri="{BB962C8B-B14F-4D97-AF65-F5344CB8AC3E}">
        <p14:creationId xmlns:p14="http://schemas.microsoft.com/office/powerpoint/2010/main" val="36633943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52227" name="TextBox 5"/>
          <p:cNvSpPr txBox="1">
            <a:spLocks noChangeArrowheads="1"/>
          </p:cNvSpPr>
          <p:nvPr/>
        </p:nvSpPr>
        <p:spPr bwMode="auto">
          <a:xfrm>
            <a:off x="1066800" y="4343400"/>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Example of RCC mapping to ICD-9-CM</a:t>
            </a:r>
          </a:p>
        </p:txBody>
      </p:sp>
      <p:graphicFrame>
        <p:nvGraphicFramePr>
          <p:cNvPr id="6" name="Table 5"/>
          <p:cNvGraphicFramePr>
            <a:graphicFrameLocks noGrp="1"/>
          </p:cNvGraphicFramePr>
          <p:nvPr>
            <p:extLst>
              <p:ext uri="{D42A27DB-BD31-4B8C-83A1-F6EECF244321}">
                <p14:modId xmlns:p14="http://schemas.microsoft.com/office/powerpoint/2010/main" val="3323604157"/>
              </p:ext>
            </p:extLst>
          </p:nvPr>
        </p:nvGraphicFramePr>
        <p:xfrm>
          <a:off x="762000" y="2209800"/>
          <a:ext cx="7696200" cy="2011536"/>
        </p:xfrm>
        <a:graphic>
          <a:graphicData uri="http://schemas.openxmlformats.org/drawingml/2006/table">
            <a:tbl>
              <a:tblPr firstRow="1">
                <a:tableStyleId>{72833802-FEF1-4C79-8D5D-14CF1EAF98D9}</a:tableStyleId>
              </a:tblPr>
              <a:tblGrid>
                <a:gridCol w="1020925"/>
                <a:gridCol w="4319295"/>
                <a:gridCol w="942392"/>
                <a:gridCol w="1413588"/>
              </a:tblGrid>
              <a:tr h="335227">
                <a:tc>
                  <a:txBody>
                    <a:bodyPr/>
                    <a:lstStyle/>
                    <a:p>
                      <a:r>
                        <a:rPr lang="en-US" sz="1600" dirty="0">
                          <a:latin typeface="+mj-lt"/>
                          <a:ea typeface="Verdana" pitchFamily="34" charset="0"/>
                          <a:cs typeface="Verdana" pitchFamily="34" charset="0"/>
                        </a:rPr>
                        <a:t>Level</a:t>
                      </a:r>
                    </a:p>
                  </a:txBody>
                  <a:tcPr marL="45720" marR="45720" marT="45708" marB="45708"/>
                </a:tc>
                <a:tc>
                  <a:txBody>
                    <a:bodyPr/>
                    <a:lstStyle/>
                    <a:p>
                      <a:r>
                        <a:rPr lang="en-US" sz="1600" dirty="0">
                          <a:latin typeface="+mj-lt"/>
                          <a:ea typeface="Verdana" pitchFamily="34" charset="0"/>
                          <a:cs typeface="Verdana" pitchFamily="34" charset="0"/>
                        </a:rPr>
                        <a:t>Term</a:t>
                      </a:r>
                    </a:p>
                  </a:txBody>
                  <a:tcPr marL="45720" marR="45720" marT="45708" marB="45708"/>
                </a:tc>
                <a:tc>
                  <a:txBody>
                    <a:bodyPr/>
                    <a:lstStyle/>
                    <a:p>
                      <a:r>
                        <a:rPr lang="en-US" sz="1600">
                          <a:latin typeface="+mj-lt"/>
                          <a:ea typeface="Verdana" pitchFamily="34" charset="0"/>
                          <a:cs typeface="Verdana" pitchFamily="34" charset="0"/>
                        </a:rPr>
                        <a:t>RCC</a:t>
                      </a:r>
                    </a:p>
                  </a:txBody>
                  <a:tcPr marL="45720" marR="45720" marT="45708" marB="45708"/>
                </a:tc>
                <a:tc>
                  <a:txBody>
                    <a:bodyPr/>
                    <a:lstStyle/>
                    <a:p>
                      <a:r>
                        <a:rPr lang="en-US" sz="1600">
                          <a:latin typeface="+mj-lt"/>
                          <a:ea typeface="Verdana" pitchFamily="34" charset="0"/>
                          <a:cs typeface="Verdana" pitchFamily="34" charset="0"/>
                        </a:rPr>
                        <a:t>ICD-9-CM</a:t>
                      </a:r>
                    </a:p>
                  </a:txBody>
                  <a:tcPr marL="45720" marR="45720" marT="45708" marB="45708"/>
                </a:tc>
              </a:tr>
              <a:tr h="335227">
                <a:tc>
                  <a:txBody>
                    <a:bodyPr/>
                    <a:lstStyle/>
                    <a:p>
                      <a:r>
                        <a:rPr lang="en-US" sz="1600" dirty="0">
                          <a:latin typeface="+mj-lt"/>
                          <a:ea typeface="Verdana" pitchFamily="34" charset="0"/>
                          <a:cs typeface="Verdana" pitchFamily="34" charset="0"/>
                        </a:rPr>
                        <a:t>1</a:t>
                      </a:r>
                    </a:p>
                  </a:txBody>
                  <a:tcPr marL="45720" marR="45720" marT="45708" marB="45708"/>
                </a:tc>
                <a:tc>
                  <a:txBody>
                    <a:bodyPr/>
                    <a:lstStyle/>
                    <a:p>
                      <a:r>
                        <a:rPr lang="en-US" sz="1600">
                          <a:latin typeface="+mj-lt"/>
                          <a:ea typeface="Verdana" pitchFamily="34" charset="0"/>
                          <a:cs typeface="Verdana" pitchFamily="34" charset="0"/>
                        </a:rPr>
                        <a:t>Infectious/parasitic diseases</a:t>
                      </a:r>
                    </a:p>
                  </a:txBody>
                  <a:tcPr marL="45720" marR="45720" marT="45708" marB="45708"/>
                </a:tc>
                <a:tc>
                  <a:txBody>
                    <a:bodyPr/>
                    <a:lstStyle/>
                    <a:p>
                      <a:r>
                        <a:rPr lang="en-US" sz="1600">
                          <a:latin typeface="+mj-lt"/>
                          <a:ea typeface="Verdana" pitchFamily="34" charset="0"/>
                          <a:cs typeface="Verdana" pitchFamily="34" charset="0"/>
                        </a:rPr>
                        <a:t>A</a:t>
                      </a:r>
                    </a:p>
                  </a:txBody>
                  <a:tcPr marL="45720" marR="45720" marT="45708" marB="45708"/>
                </a:tc>
                <a:tc>
                  <a:txBody>
                    <a:bodyPr/>
                    <a:lstStyle/>
                    <a:p>
                      <a:r>
                        <a:rPr lang="en-US" sz="1600">
                          <a:latin typeface="+mj-lt"/>
                          <a:ea typeface="Verdana" pitchFamily="34" charset="0"/>
                          <a:cs typeface="Verdana" pitchFamily="34" charset="0"/>
                        </a:rPr>
                        <a:t>001-139</a:t>
                      </a:r>
                    </a:p>
                  </a:txBody>
                  <a:tcPr marL="45720" marR="45720" marT="45708" marB="45708"/>
                </a:tc>
              </a:tr>
              <a:tr h="335227">
                <a:tc>
                  <a:txBody>
                    <a:bodyPr/>
                    <a:lstStyle/>
                    <a:p>
                      <a:r>
                        <a:rPr lang="en-US" sz="1600">
                          <a:latin typeface="+mj-lt"/>
                          <a:ea typeface="Verdana" pitchFamily="34" charset="0"/>
                          <a:cs typeface="Verdana" pitchFamily="34" charset="0"/>
                        </a:rPr>
                        <a:t>2</a:t>
                      </a:r>
                    </a:p>
                  </a:txBody>
                  <a:tcPr marL="45720" marR="45720" marT="45708" marB="45708"/>
                </a:tc>
                <a:tc>
                  <a:txBody>
                    <a:bodyPr/>
                    <a:lstStyle/>
                    <a:p>
                      <a:r>
                        <a:rPr lang="en-US" sz="1600">
                          <a:latin typeface="+mj-lt"/>
                          <a:ea typeface="Verdana" pitchFamily="34" charset="0"/>
                          <a:cs typeface="Verdana" pitchFamily="34" charset="0"/>
                        </a:rPr>
                        <a:t>Viral disease with exanthem</a:t>
                      </a:r>
                    </a:p>
                  </a:txBody>
                  <a:tcPr marL="45720" marR="45720" marT="45708" marB="45708"/>
                </a:tc>
                <a:tc>
                  <a:txBody>
                    <a:bodyPr/>
                    <a:lstStyle/>
                    <a:p>
                      <a:r>
                        <a:rPr lang="en-US" sz="1600">
                          <a:latin typeface="+mj-lt"/>
                          <a:ea typeface="Verdana" pitchFamily="34" charset="0"/>
                          <a:cs typeface="Verdana" pitchFamily="34" charset="0"/>
                        </a:rPr>
                        <a:t>A5</a:t>
                      </a:r>
                    </a:p>
                  </a:txBody>
                  <a:tcPr marL="45720" marR="45720" marT="45708" marB="45708"/>
                </a:tc>
                <a:tc>
                  <a:txBody>
                    <a:bodyPr/>
                    <a:lstStyle/>
                    <a:p>
                      <a:r>
                        <a:rPr lang="en-US" sz="1600">
                          <a:latin typeface="+mj-lt"/>
                          <a:ea typeface="Verdana" pitchFamily="34" charset="0"/>
                          <a:cs typeface="Verdana" pitchFamily="34" charset="0"/>
                        </a:rPr>
                        <a:t>050-057</a:t>
                      </a:r>
                    </a:p>
                  </a:txBody>
                  <a:tcPr marL="45720" marR="45720" marT="45708" marB="45708"/>
                </a:tc>
              </a:tr>
              <a:tr h="335227">
                <a:tc>
                  <a:txBody>
                    <a:bodyPr/>
                    <a:lstStyle/>
                    <a:p>
                      <a:r>
                        <a:rPr lang="en-US" sz="1600">
                          <a:latin typeface="+mj-lt"/>
                          <a:ea typeface="Verdana" pitchFamily="34" charset="0"/>
                          <a:cs typeface="Verdana" pitchFamily="34" charset="0"/>
                        </a:rPr>
                        <a:t>3</a:t>
                      </a:r>
                    </a:p>
                  </a:txBody>
                  <a:tcPr marL="45720" marR="45720" marT="45708" marB="45708"/>
                </a:tc>
                <a:tc>
                  <a:txBody>
                    <a:bodyPr/>
                    <a:lstStyle/>
                    <a:p>
                      <a:r>
                        <a:rPr lang="en-US" sz="1600">
                          <a:latin typeface="+mj-lt"/>
                          <a:ea typeface="Verdana" pitchFamily="34" charset="0"/>
                          <a:cs typeface="Verdana" pitchFamily="34" charset="0"/>
                        </a:rPr>
                        <a:t>Rubella</a:t>
                      </a:r>
                    </a:p>
                  </a:txBody>
                  <a:tcPr marL="45720" marR="45720" marT="45708" marB="45708"/>
                </a:tc>
                <a:tc>
                  <a:txBody>
                    <a:bodyPr/>
                    <a:lstStyle/>
                    <a:p>
                      <a:r>
                        <a:rPr lang="en-US" sz="1600">
                          <a:latin typeface="+mj-lt"/>
                          <a:ea typeface="Verdana" pitchFamily="34" charset="0"/>
                          <a:cs typeface="Verdana" pitchFamily="34" charset="0"/>
                        </a:rPr>
                        <a:t>A56</a:t>
                      </a:r>
                    </a:p>
                  </a:txBody>
                  <a:tcPr marL="45720" marR="45720" marT="45708" marB="45708"/>
                </a:tc>
                <a:tc>
                  <a:txBody>
                    <a:bodyPr/>
                    <a:lstStyle/>
                    <a:p>
                      <a:r>
                        <a:rPr lang="en-US" sz="1600">
                          <a:latin typeface="+mj-lt"/>
                          <a:ea typeface="Verdana" pitchFamily="34" charset="0"/>
                          <a:cs typeface="Verdana" pitchFamily="34" charset="0"/>
                        </a:rPr>
                        <a:t>056</a:t>
                      </a:r>
                    </a:p>
                  </a:txBody>
                  <a:tcPr marL="45720" marR="45720" marT="45708" marB="45708"/>
                </a:tc>
              </a:tr>
              <a:tr h="335227">
                <a:tc>
                  <a:txBody>
                    <a:bodyPr/>
                    <a:lstStyle/>
                    <a:p>
                      <a:r>
                        <a:rPr lang="en-US" sz="1600">
                          <a:latin typeface="+mj-lt"/>
                          <a:ea typeface="Verdana" pitchFamily="34" charset="0"/>
                          <a:cs typeface="Verdana" pitchFamily="34" charset="0"/>
                        </a:rPr>
                        <a:t>4</a:t>
                      </a:r>
                    </a:p>
                  </a:txBody>
                  <a:tcPr marL="45720" marR="45720" marT="45708" marB="45708"/>
                </a:tc>
                <a:tc>
                  <a:txBody>
                    <a:bodyPr/>
                    <a:lstStyle/>
                    <a:p>
                      <a:r>
                        <a:rPr lang="en-US" sz="1600">
                          <a:latin typeface="+mj-lt"/>
                          <a:ea typeface="Verdana" pitchFamily="34" charset="0"/>
                          <a:cs typeface="Verdana" pitchFamily="34" charset="0"/>
                        </a:rPr>
                        <a:t>Rubella + neurological complications</a:t>
                      </a:r>
                    </a:p>
                  </a:txBody>
                  <a:tcPr marL="45720" marR="45720" marT="45708" marB="45708"/>
                </a:tc>
                <a:tc>
                  <a:txBody>
                    <a:bodyPr/>
                    <a:lstStyle/>
                    <a:p>
                      <a:r>
                        <a:rPr lang="en-US" sz="1600">
                          <a:latin typeface="+mj-lt"/>
                          <a:ea typeface="Verdana" pitchFamily="34" charset="0"/>
                          <a:cs typeface="Verdana" pitchFamily="34" charset="0"/>
                        </a:rPr>
                        <a:t>A560</a:t>
                      </a:r>
                    </a:p>
                  </a:txBody>
                  <a:tcPr marL="45720" marR="45720" marT="45708" marB="45708"/>
                </a:tc>
                <a:tc>
                  <a:txBody>
                    <a:bodyPr/>
                    <a:lstStyle/>
                    <a:p>
                      <a:r>
                        <a:rPr lang="en-US" sz="1600">
                          <a:latin typeface="+mj-lt"/>
                          <a:ea typeface="Verdana" pitchFamily="34" charset="0"/>
                          <a:cs typeface="Verdana" pitchFamily="34" charset="0"/>
                        </a:rPr>
                        <a:t>0560</a:t>
                      </a:r>
                    </a:p>
                  </a:txBody>
                  <a:tcPr marL="45720" marR="45720" marT="45708" marB="45708"/>
                </a:tc>
              </a:tr>
              <a:tr h="335227">
                <a:tc>
                  <a:txBody>
                    <a:bodyPr/>
                    <a:lstStyle/>
                    <a:p>
                      <a:r>
                        <a:rPr lang="en-US" sz="1600">
                          <a:latin typeface="+mj-lt"/>
                          <a:ea typeface="Verdana" pitchFamily="34" charset="0"/>
                          <a:cs typeface="Verdana" pitchFamily="34" charset="0"/>
                        </a:rPr>
                        <a:t>5</a:t>
                      </a:r>
                    </a:p>
                  </a:txBody>
                  <a:tcPr marL="45720" marR="45720" marT="45708" marB="45708"/>
                </a:tc>
                <a:tc>
                  <a:txBody>
                    <a:bodyPr/>
                    <a:lstStyle/>
                    <a:p>
                      <a:r>
                        <a:rPr lang="en-US" sz="1600" dirty="0">
                          <a:latin typeface="+mj-lt"/>
                          <a:ea typeface="Verdana" pitchFamily="34" charset="0"/>
                          <a:cs typeface="Verdana" pitchFamily="34" charset="0"/>
                        </a:rPr>
                        <a:t>Rubella + encephalomyelitis</a:t>
                      </a:r>
                    </a:p>
                  </a:txBody>
                  <a:tcPr marL="45720" marR="45720" marT="45708" marB="45708"/>
                </a:tc>
                <a:tc>
                  <a:txBody>
                    <a:bodyPr/>
                    <a:lstStyle/>
                    <a:p>
                      <a:r>
                        <a:rPr lang="en-US" sz="1600">
                          <a:latin typeface="+mj-lt"/>
                          <a:ea typeface="Verdana" pitchFamily="34" charset="0"/>
                          <a:cs typeface="Verdana" pitchFamily="34" charset="0"/>
                        </a:rPr>
                        <a:t>A5601</a:t>
                      </a:r>
                    </a:p>
                  </a:txBody>
                  <a:tcPr marL="45720" marR="45720" marT="45708" marB="45708"/>
                </a:tc>
                <a:tc>
                  <a:txBody>
                    <a:bodyPr/>
                    <a:lstStyle/>
                    <a:p>
                      <a:r>
                        <a:rPr lang="en-US" sz="1600" dirty="0">
                          <a:latin typeface="+mj-lt"/>
                          <a:ea typeface="Verdana" pitchFamily="34" charset="0"/>
                          <a:cs typeface="Verdana" pitchFamily="34" charset="0"/>
                        </a:rPr>
                        <a:t>056.01</a:t>
                      </a:r>
                    </a:p>
                  </a:txBody>
                  <a:tcPr marL="45720" marR="45720" marT="45708" marB="45708"/>
                </a:tc>
              </a:tr>
            </a:tbl>
          </a:graphicData>
        </a:graphic>
      </p:graphicFrame>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50</a:t>
            </a:fld>
            <a:endParaRPr lang="en-US" dirty="0"/>
          </a:p>
        </p:txBody>
      </p:sp>
    </p:spTree>
    <p:custDataLst>
      <p:tags r:id="rId1"/>
    </p:custDataLst>
    <p:extLst>
      <p:ext uri="{BB962C8B-B14F-4D97-AF65-F5344CB8AC3E}">
        <p14:creationId xmlns:p14="http://schemas.microsoft.com/office/powerpoint/2010/main" val="19927693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53251" name="TextBox 5"/>
          <p:cNvSpPr txBox="1">
            <a:spLocks noChangeArrowheads="1"/>
          </p:cNvSpPr>
          <p:nvPr/>
        </p:nvSpPr>
        <p:spPr bwMode="auto">
          <a:xfrm>
            <a:off x="1066800" y="5940425"/>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RCC browser</a:t>
            </a:r>
          </a:p>
        </p:txBody>
      </p:sp>
      <p:pic>
        <p:nvPicPr>
          <p:cNvPr id="532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76375"/>
            <a:ext cx="36766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09700"/>
            <a:ext cx="36766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51</a:t>
            </a:fld>
            <a:endParaRPr lang="en-US" dirty="0"/>
          </a:p>
        </p:txBody>
      </p:sp>
    </p:spTree>
    <p:custDataLst>
      <p:tags r:id="rId1"/>
    </p:custDataLst>
    <p:extLst>
      <p:ext uri="{BB962C8B-B14F-4D97-AF65-F5344CB8AC3E}">
        <p14:creationId xmlns:p14="http://schemas.microsoft.com/office/powerpoint/2010/main" val="34366089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txBox="1">
            <a:spLocks/>
          </p:cNvSpPr>
          <p:nvPr/>
        </p:nvSpPr>
        <p:spPr>
          <a:xfrm>
            <a:off x="179614" y="637076"/>
            <a:ext cx="8784771" cy="423862"/>
          </a:xfrm>
          <a:prstGeom prst="rect">
            <a:avLst/>
          </a:prstGeom>
          <a:noFill/>
          <a:ln w="9525">
            <a:noFill/>
            <a:miter lim="800000"/>
            <a:headEnd/>
            <a:tailEnd/>
          </a:ln>
        </p:spPr>
        <p:txBody>
          <a:bodyPr anchor="ctr"/>
          <a:lstStyle>
            <a:lvl1pPr marL="0" indent="0" algn="l" rtl="0" eaLnBrk="1" fontAlgn="base" hangingPunct="1">
              <a:spcBef>
                <a:spcPct val="155000"/>
              </a:spcBef>
              <a:spcAft>
                <a:spcPct val="0"/>
              </a:spcAft>
              <a:buClr>
                <a:srgbClr val="126F90"/>
              </a:buClr>
              <a:buSzPct val="70000"/>
              <a:buFont typeface="Wingdings" pitchFamily="-84" charset="2"/>
              <a:buNone/>
              <a:defRPr lang="en-US" sz="1600" b="1" kern="1200" smtClean="0">
                <a:solidFill>
                  <a:schemeClr val="tx1"/>
                </a:solidFill>
                <a:latin typeface="Georgia" panose="02040502050405020303" pitchFamily="18" charset="0"/>
                <a:ea typeface="ＭＳ Ｐゴシック" pitchFamily="-84" charset="-128"/>
                <a:cs typeface="Georgia" panose="02040502050405020303" pitchFamily="18" charset="0"/>
              </a:defRPr>
            </a:lvl1pPr>
            <a:lvl2pPr marL="857250" indent="-393700" algn="l" rtl="0" eaLnBrk="1" fontAlgn="base" hangingPunct="1">
              <a:spcBef>
                <a:spcPct val="25000"/>
              </a:spcBef>
              <a:spcAft>
                <a:spcPct val="0"/>
              </a:spcAft>
              <a:buClr>
                <a:srgbClr val="126F90"/>
              </a:buClr>
              <a:buSzPct val="140000"/>
              <a:buFont typeface="Symbol" pitchFamily="-84" charset="2"/>
              <a:buChar char=""/>
              <a:defRPr lang="en-US" sz="2400" kern="1200" smtClean="0">
                <a:solidFill>
                  <a:schemeClr val="tx1"/>
                </a:solidFill>
                <a:latin typeface="Times" pitchFamily="-84" charset="0"/>
                <a:ea typeface="ＭＳ Ｐゴシック" pitchFamily="-84" charset="-128"/>
                <a:cs typeface="ＭＳ Ｐゴシック" pitchFamily="-84" charset="-128"/>
              </a:defRPr>
            </a:lvl2pPr>
            <a:lvl3pPr marL="1428750" indent="-349250" algn="l" rtl="0" eaLnBrk="1" fontAlgn="base" hangingPunct="1">
              <a:spcBef>
                <a:spcPct val="25000"/>
              </a:spcBef>
              <a:spcAft>
                <a:spcPct val="0"/>
              </a:spcAft>
              <a:buClr>
                <a:srgbClr val="126F90"/>
              </a:buClr>
              <a:buSzPct val="70000"/>
              <a:buFont typeface="Wingdings 3" pitchFamily="-84" charset="2"/>
              <a:buChar char="u"/>
              <a:defRPr lang="en-US" sz="2400" kern="1200" smtClean="0">
                <a:solidFill>
                  <a:schemeClr val="tx1"/>
                </a:solidFill>
                <a:latin typeface="Times" pitchFamily="-84" charset="0"/>
                <a:ea typeface="ＭＳ Ｐゴシック" pitchFamily="-84" charset="-128"/>
                <a:cs typeface="ＭＳ Ｐゴシック" pitchFamily="-84" charset="-128"/>
              </a:defRPr>
            </a:lvl3pPr>
            <a:lvl4pPr marL="2063750" indent="-349250" algn="l" rtl="0" eaLnBrk="1" fontAlgn="base" hangingPunct="1">
              <a:spcBef>
                <a:spcPct val="25000"/>
              </a:spcBef>
              <a:spcAft>
                <a:spcPct val="0"/>
              </a:spcAft>
              <a:buClr>
                <a:srgbClr val="126F90"/>
              </a:buClr>
              <a:buSzPct val="125000"/>
              <a:buFont typeface="Symbol" pitchFamily="-84" charset="2"/>
              <a:buChar char=""/>
              <a:defRPr lang="en-US" sz="2400" kern="1200" smtClean="0">
                <a:solidFill>
                  <a:schemeClr val="tx1"/>
                </a:solidFill>
                <a:latin typeface="Times" pitchFamily="-84" charset="0"/>
                <a:ea typeface="ＭＳ Ｐゴシック" pitchFamily="-84" charset="-128"/>
                <a:cs typeface="ＭＳ Ｐゴシック" pitchFamily="-84" charset="-128"/>
              </a:defRPr>
            </a:lvl4pPr>
            <a:lvl5pPr marL="2571750" indent="-285750" algn="l" rtl="0" eaLnBrk="1" fontAlgn="base" hangingPunct="1">
              <a:spcBef>
                <a:spcPct val="25000"/>
              </a:spcBef>
              <a:spcAft>
                <a:spcPct val="0"/>
              </a:spcAft>
              <a:buClr>
                <a:srgbClr val="126F90"/>
              </a:buClr>
              <a:buSzPct val="70000"/>
              <a:buFont typeface="Wingdings" pitchFamily="-84" charset="2"/>
              <a:buChar char="l"/>
              <a:defRPr lang="en-US" sz="2400" kern="1200">
                <a:solidFill>
                  <a:schemeClr val="tx1"/>
                </a:solidFill>
                <a:latin typeface="Times" pitchFamily="-84" charset="0"/>
                <a:ea typeface="ＭＳ Ｐゴシック" pitchFamily="-84" charset="-128"/>
                <a:cs typeface="ＭＳ Ｐゴシック" pitchFamily="-84" charset="-128"/>
              </a:defRPr>
            </a:lvl5pPr>
            <a:lvl6pPr marL="30289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6pPr>
            <a:lvl7pPr marL="34861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7pPr>
            <a:lvl8pPr marL="39433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8pPr>
            <a:lvl9pPr marL="44005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9pPr>
          </a:lstStyle>
          <a:p>
            <a:pPr>
              <a:tabLst>
                <a:tab pos="2000250" algn="l"/>
              </a:tabLst>
            </a:pPr>
            <a:r>
              <a:rPr lang="en-US" altLang="en-US" dirty="0"/>
              <a:t>Classification Systems </a:t>
            </a:r>
            <a:r>
              <a:rPr lang="en-US" altLang="en-US" sz="1400" b="0" dirty="0"/>
              <a:t>(cont.)</a:t>
            </a:r>
            <a:endParaRPr lang="en-US" dirty="0"/>
          </a:p>
        </p:txBody>
      </p:sp>
      <p:sp>
        <p:nvSpPr>
          <p:cNvPr id="13" name="Content Placeholder 1"/>
          <p:cNvSpPr>
            <a:spLocks noGrp="1"/>
          </p:cNvSpPr>
          <p:nvPr>
            <p:ph sz="quarter" idx="4294967295"/>
          </p:nvPr>
        </p:nvSpPr>
        <p:spPr>
          <a:xfrm>
            <a:off x="457200" y="1123950"/>
            <a:ext cx="8229600" cy="5029200"/>
          </a:xfrm>
          <a:prstGeom prst="rect">
            <a:avLst/>
          </a:prstGeom>
        </p:spPr>
        <p:txBody>
          <a:bodyPr/>
          <a:lstStyle/>
          <a:p>
            <a:pPr>
              <a:spcBef>
                <a:spcPts val="1200"/>
              </a:spcBef>
            </a:pPr>
            <a:r>
              <a:rPr lang="en-US" altLang="en-US" sz="1600" b="1" dirty="0" smtClean="0">
                <a:solidFill>
                  <a:srgbClr val="000000"/>
                </a:solidFill>
                <a:latin typeface="+mj-lt"/>
              </a:rPr>
              <a:t>Current Procedural Terminology (CPT)</a:t>
            </a:r>
            <a:endParaRPr lang="en-US" altLang="en-US" sz="1600" b="1" dirty="0">
              <a:solidFill>
                <a:srgbClr val="000000"/>
              </a:solidFill>
              <a:latin typeface="+mj-lt"/>
            </a:endParaRPr>
          </a:p>
          <a:p>
            <a:pPr>
              <a:spcBef>
                <a:spcPts val="1200"/>
              </a:spcBef>
            </a:pPr>
            <a:r>
              <a:rPr lang="en-US" sz="1600" dirty="0" smtClean="0">
                <a:latin typeface="+mj-lt"/>
              </a:rPr>
              <a:t>The </a:t>
            </a:r>
            <a:r>
              <a:rPr lang="en-US" sz="1600" dirty="0">
                <a:latin typeface="+mj-lt"/>
              </a:rPr>
              <a:t>American Medical Association developed the Current Procedural Terminology (CPT) in 1966 to provide a </a:t>
            </a:r>
            <a:r>
              <a:rPr lang="en-US" sz="1600" dirty="0" err="1">
                <a:latin typeface="+mj-lt"/>
              </a:rPr>
              <a:t>precoordinated</a:t>
            </a:r>
            <a:r>
              <a:rPr lang="en-US" sz="1600" dirty="0">
                <a:latin typeface="+mj-lt"/>
              </a:rPr>
              <a:t> coding scheme for diagnostic and therapeutic procedures that has since been adopted in the United States for billing and reimbursement</a:t>
            </a:r>
            <a:r>
              <a:rPr lang="en-US" sz="1600" dirty="0" smtClean="0">
                <a:latin typeface="+mj-lt"/>
              </a:rPr>
              <a:t>.</a:t>
            </a:r>
          </a:p>
        </p:txBody>
      </p:sp>
      <p:sp>
        <p:nvSpPr>
          <p:cNvPr id="5" name="Content Placeholder 4"/>
          <p:cNvSpPr txBox="1">
            <a:spLocks/>
          </p:cNvSpPr>
          <p:nvPr/>
        </p:nvSpPr>
        <p:spPr bwMode="auto">
          <a:xfrm>
            <a:off x="381000" y="6019802"/>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US" altLang="en-US" sz="1600" dirty="0" smtClean="0">
                <a:latin typeface="+mj-lt"/>
              </a:rPr>
              <a:t>Sample CPT codes used for physician procedure reporting</a:t>
            </a:r>
            <a:endParaRPr lang="en-US" altLang="en-US" sz="4400" dirty="0">
              <a:latin typeface="+mj-lt"/>
            </a:endParaRPr>
          </a:p>
        </p:txBody>
      </p:sp>
      <p:pic>
        <p:nvPicPr>
          <p:cNvPr id="10242" name="Picture 2" descr="http://www.automatedmedicalassistant.com/wp-content/uploads/2011/07/AMA-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938" y="2780594"/>
            <a:ext cx="4400062" cy="32174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52</a:t>
            </a:fld>
            <a:endParaRPr lang="en-US" dirty="0"/>
          </a:p>
        </p:txBody>
      </p:sp>
    </p:spTree>
    <p:extLst>
      <p:ext uri="{BB962C8B-B14F-4D97-AF65-F5344CB8AC3E}">
        <p14:creationId xmlns:p14="http://schemas.microsoft.com/office/powerpoint/2010/main" val="352932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txBox="1">
            <a:spLocks/>
          </p:cNvSpPr>
          <p:nvPr/>
        </p:nvSpPr>
        <p:spPr>
          <a:xfrm>
            <a:off x="179614" y="637076"/>
            <a:ext cx="8784771" cy="423862"/>
          </a:xfrm>
          <a:prstGeom prst="rect">
            <a:avLst/>
          </a:prstGeom>
          <a:noFill/>
          <a:ln w="9525">
            <a:noFill/>
            <a:miter lim="800000"/>
            <a:headEnd/>
            <a:tailEnd/>
          </a:ln>
        </p:spPr>
        <p:txBody>
          <a:bodyPr anchor="ctr"/>
          <a:lstStyle>
            <a:lvl1pPr marL="0" indent="0" algn="l" rtl="0" eaLnBrk="1" fontAlgn="base" hangingPunct="1">
              <a:spcBef>
                <a:spcPct val="155000"/>
              </a:spcBef>
              <a:spcAft>
                <a:spcPct val="0"/>
              </a:spcAft>
              <a:buClr>
                <a:srgbClr val="126F90"/>
              </a:buClr>
              <a:buSzPct val="70000"/>
              <a:buFont typeface="Wingdings" pitchFamily="-84" charset="2"/>
              <a:buNone/>
              <a:defRPr lang="en-US" sz="1600" b="1" kern="1200" smtClean="0">
                <a:solidFill>
                  <a:schemeClr val="tx1"/>
                </a:solidFill>
                <a:latin typeface="Georgia" panose="02040502050405020303" pitchFamily="18" charset="0"/>
                <a:ea typeface="ＭＳ Ｐゴシック" pitchFamily="-84" charset="-128"/>
                <a:cs typeface="Georgia" panose="02040502050405020303" pitchFamily="18" charset="0"/>
              </a:defRPr>
            </a:lvl1pPr>
            <a:lvl2pPr marL="857250" indent="-393700" algn="l" rtl="0" eaLnBrk="1" fontAlgn="base" hangingPunct="1">
              <a:spcBef>
                <a:spcPct val="25000"/>
              </a:spcBef>
              <a:spcAft>
                <a:spcPct val="0"/>
              </a:spcAft>
              <a:buClr>
                <a:srgbClr val="126F90"/>
              </a:buClr>
              <a:buSzPct val="140000"/>
              <a:buFont typeface="Symbol" pitchFamily="-84" charset="2"/>
              <a:buChar char=""/>
              <a:defRPr lang="en-US" sz="2400" kern="1200" smtClean="0">
                <a:solidFill>
                  <a:schemeClr val="tx1"/>
                </a:solidFill>
                <a:latin typeface="Times" pitchFamily="-84" charset="0"/>
                <a:ea typeface="ＭＳ Ｐゴシック" pitchFamily="-84" charset="-128"/>
                <a:cs typeface="ＭＳ Ｐゴシック" pitchFamily="-84" charset="-128"/>
              </a:defRPr>
            </a:lvl2pPr>
            <a:lvl3pPr marL="1428750" indent="-349250" algn="l" rtl="0" eaLnBrk="1" fontAlgn="base" hangingPunct="1">
              <a:spcBef>
                <a:spcPct val="25000"/>
              </a:spcBef>
              <a:spcAft>
                <a:spcPct val="0"/>
              </a:spcAft>
              <a:buClr>
                <a:srgbClr val="126F90"/>
              </a:buClr>
              <a:buSzPct val="70000"/>
              <a:buFont typeface="Wingdings 3" pitchFamily="-84" charset="2"/>
              <a:buChar char="u"/>
              <a:defRPr lang="en-US" sz="2400" kern="1200" smtClean="0">
                <a:solidFill>
                  <a:schemeClr val="tx1"/>
                </a:solidFill>
                <a:latin typeface="Times" pitchFamily="-84" charset="0"/>
                <a:ea typeface="ＭＳ Ｐゴシック" pitchFamily="-84" charset="-128"/>
                <a:cs typeface="ＭＳ Ｐゴシック" pitchFamily="-84" charset="-128"/>
              </a:defRPr>
            </a:lvl3pPr>
            <a:lvl4pPr marL="2063750" indent="-349250" algn="l" rtl="0" eaLnBrk="1" fontAlgn="base" hangingPunct="1">
              <a:spcBef>
                <a:spcPct val="25000"/>
              </a:spcBef>
              <a:spcAft>
                <a:spcPct val="0"/>
              </a:spcAft>
              <a:buClr>
                <a:srgbClr val="126F90"/>
              </a:buClr>
              <a:buSzPct val="125000"/>
              <a:buFont typeface="Symbol" pitchFamily="-84" charset="2"/>
              <a:buChar char=""/>
              <a:defRPr lang="en-US" sz="2400" kern="1200" smtClean="0">
                <a:solidFill>
                  <a:schemeClr val="tx1"/>
                </a:solidFill>
                <a:latin typeface="Times" pitchFamily="-84" charset="0"/>
                <a:ea typeface="ＭＳ Ｐゴシック" pitchFamily="-84" charset="-128"/>
                <a:cs typeface="ＭＳ Ｐゴシック" pitchFamily="-84" charset="-128"/>
              </a:defRPr>
            </a:lvl4pPr>
            <a:lvl5pPr marL="2571750" indent="-285750" algn="l" rtl="0" eaLnBrk="1" fontAlgn="base" hangingPunct="1">
              <a:spcBef>
                <a:spcPct val="25000"/>
              </a:spcBef>
              <a:spcAft>
                <a:spcPct val="0"/>
              </a:spcAft>
              <a:buClr>
                <a:srgbClr val="126F90"/>
              </a:buClr>
              <a:buSzPct val="70000"/>
              <a:buFont typeface="Wingdings" pitchFamily="-84" charset="2"/>
              <a:buChar char="l"/>
              <a:defRPr lang="en-US" sz="2400" kern="1200">
                <a:solidFill>
                  <a:schemeClr val="tx1"/>
                </a:solidFill>
                <a:latin typeface="Times" pitchFamily="-84" charset="0"/>
                <a:ea typeface="ＭＳ Ｐゴシック" pitchFamily="-84" charset="-128"/>
                <a:cs typeface="ＭＳ Ｐゴシック" pitchFamily="-84" charset="-128"/>
              </a:defRPr>
            </a:lvl5pPr>
            <a:lvl6pPr marL="30289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6pPr>
            <a:lvl7pPr marL="34861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7pPr>
            <a:lvl8pPr marL="39433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8pPr>
            <a:lvl9pPr marL="44005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9pPr>
          </a:lstStyle>
          <a:p>
            <a:pPr>
              <a:tabLst>
                <a:tab pos="2000250" algn="l"/>
              </a:tabLst>
            </a:pPr>
            <a:r>
              <a:rPr lang="en-US" altLang="en-US" dirty="0">
                <a:latin typeface="+mj-lt"/>
              </a:rPr>
              <a:t>Classification Systems </a:t>
            </a:r>
            <a:r>
              <a:rPr lang="en-US" altLang="en-US" sz="1400" b="0" dirty="0">
                <a:latin typeface="+mj-lt"/>
              </a:rPr>
              <a:t>(cont.)</a:t>
            </a:r>
            <a:endParaRPr lang="en-US" dirty="0">
              <a:latin typeface="+mj-lt"/>
            </a:endParaRPr>
          </a:p>
        </p:txBody>
      </p:sp>
      <p:sp>
        <p:nvSpPr>
          <p:cNvPr id="13" name="Content Placeholder 1"/>
          <p:cNvSpPr>
            <a:spLocks noGrp="1"/>
          </p:cNvSpPr>
          <p:nvPr>
            <p:ph sz="quarter" idx="4294967295"/>
          </p:nvPr>
        </p:nvSpPr>
        <p:spPr>
          <a:xfrm>
            <a:off x="457200" y="1123950"/>
            <a:ext cx="8229600" cy="5029200"/>
          </a:xfrm>
          <a:prstGeom prst="rect">
            <a:avLst/>
          </a:prstGeom>
        </p:spPr>
        <p:txBody>
          <a:bodyPr/>
          <a:lstStyle/>
          <a:p>
            <a:pPr>
              <a:spcBef>
                <a:spcPts val="1200"/>
              </a:spcBef>
            </a:pPr>
            <a:r>
              <a:rPr lang="en-US" altLang="en-US" sz="1600" b="1" dirty="0" smtClean="0">
                <a:solidFill>
                  <a:srgbClr val="000000"/>
                </a:solidFill>
                <a:latin typeface="+mj-lt"/>
              </a:rPr>
              <a:t>LOINC</a:t>
            </a:r>
            <a:endParaRPr lang="en-US" altLang="en-US" sz="1600" b="1" dirty="0">
              <a:solidFill>
                <a:srgbClr val="000000"/>
              </a:solidFill>
              <a:latin typeface="+mj-lt"/>
            </a:endParaRPr>
          </a:p>
          <a:p>
            <a:pPr>
              <a:spcBef>
                <a:spcPts val="1200"/>
              </a:spcBef>
            </a:pPr>
            <a:r>
              <a:rPr lang="en-US" sz="1600" dirty="0" smtClean="0">
                <a:latin typeface="+mj-lt"/>
              </a:rPr>
              <a:t>Originally </a:t>
            </a:r>
            <a:r>
              <a:rPr lang="en-US" sz="1600" dirty="0">
                <a:latin typeface="+mj-lt"/>
              </a:rPr>
              <a:t>called Laboratory Observations, Identifiers, Names and Codes (LOINC), the system has been extended to include non-laboratory observations (vital signs, </a:t>
            </a:r>
            <a:r>
              <a:rPr lang="en-US" sz="1600" dirty="0" smtClean="0">
                <a:latin typeface="+mj-lt"/>
              </a:rPr>
              <a:t>electrocardiograms), </a:t>
            </a:r>
            <a:r>
              <a:rPr lang="en-US" sz="1600" dirty="0">
                <a:latin typeface="+mj-lt"/>
              </a:rPr>
              <a:t>so Logical has replaced Laboratory to reflect the </a:t>
            </a:r>
            <a:r>
              <a:rPr lang="en-US" sz="1600" dirty="0" smtClean="0">
                <a:latin typeface="+mj-lt"/>
              </a:rPr>
              <a:t>change.</a:t>
            </a:r>
          </a:p>
          <a:p>
            <a:pPr>
              <a:spcBef>
                <a:spcPts val="1200"/>
              </a:spcBef>
            </a:pPr>
            <a:endParaRPr lang="en-US" sz="1600" dirty="0">
              <a:latin typeface="+mj-lt"/>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97" y="2489896"/>
            <a:ext cx="4724404" cy="351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228600" y="6082074"/>
            <a:ext cx="8534400" cy="381000"/>
          </a:xfrm>
        </p:spPr>
        <p:txBody>
          <a:bodyPr/>
          <a:lstStyle/>
          <a:p>
            <a:pPr marL="0" indent="0" algn="ctr">
              <a:buFont typeface="Wingdings" pitchFamily="2" charset="2"/>
              <a:buNone/>
            </a:pPr>
            <a:r>
              <a:rPr lang="en-US" altLang="en-US" sz="1400" dirty="0" smtClean="0"/>
              <a:t>LOINC Code examples</a:t>
            </a:r>
            <a:endParaRPr lang="en-US" altLang="en-US" sz="4000" dirty="0" smtClean="0"/>
          </a:p>
        </p:txBody>
      </p:sp>
      <p:sp>
        <p:nvSpPr>
          <p:cNvPr id="2" name="Slide Number Placeholder 1"/>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53</a:t>
            </a:fld>
            <a:endParaRPr lang="en-US" dirty="0"/>
          </a:p>
        </p:txBody>
      </p:sp>
    </p:spTree>
    <p:extLst>
      <p:ext uri="{BB962C8B-B14F-4D97-AF65-F5344CB8AC3E}">
        <p14:creationId xmlns:p14="http://schemas.microsoft.com/office/powerpoint/2010/main" val="379943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txBox="1">
            <a:spLocks/>
          </p:cNvSpPr>
          <p:nvPr/>
        </p:nvSpPr>
        <p:spPr>
          <a:xfrm>
            <a:off x="179614" y="637076"/>
            <a:ext cx="8784771" cy="423862"/>
          </a:xfrm>
          <a:prstGeom prst="rect">
            <a:avLst/>
          </a:prstGeom>
          <a:noFill/>
          <a:ln w="9525">
            <a:noFill/>
            <a:miter lim="800000"/>
            <a:headEnd/>
            <a:tailEnd/>
          </a:ln>
        </p:spPr>
        <p:txBody>
          <a:bodyPr anchor="ctr"/>
          <a:lstStyle>
            <a:lvl1pPr marL="0" indent="0" algn="l" rtl="0" eaLnBrk="1" fontAlgn="base" hangingPunct="1">
              <a:spcBef>
                <a:spcPct val="155000"/>
              </a:spcBef>
              <a:spcAft>
                <a:spcPct val="0"/>
              </a:spcAft>
              <a:buClr>
                <a:srgbClr val="126F90"/>
              </a:buClr>
              <a:buSzPct val="70000"/>
              <a:buFont typeface="Wingdings" pitchFamily="-84" charset="2"/>
              <a:buNone/>
              <a:defRPr lang="en-US" sz="1600" b="1" kern="1200" smtClean="0">
                <a:solidFill>
                  <a:schemeClr val="tx1"/>
                </a:solidFill>
                <a:latin typeface="Georgia" panose="02040502050405020303" pitchFamily="18" charset="0"/>
                <a:ea typeface="ＭＳ Ｐゴシック" pitchFamily="-84" charset="-128"/>
                <a:cs typeface="Georgia" panose="02040502050405020303" pitchFamily="18" charset="0"/>
              </a:defRPr>
            </a:lvl1pPr>
            <a:lvl2pPr marL="857250" indent="-393700" algn="l" rtl="0" eaLnBrk="1" fontAlgn="base" hangingPunct="1">
              <a:spcBef>
                <a:spcPct val="25000"/>
              </a:spcBef>
              <a:spcAft>
                <a:spcPct val="0"/>
              </a:spcAft>
              <a:buClr>
                <a:srgbClr val="126F90"/>
              </a:buClr>
              <a:buSzPct val="140000"/>
              <a:buFont typeface="Symbol" pitchFamily="-84" charset="2"/>
              <a:buChar char=""/>
              <a:defRPr lang="en-US" sz="2400" kern="1200" smtClean="0">
                <a:solidFill>
                  <a:schemeClr val="tx1"/>
                </a:solidFill>
                <a:latin typeface="Times" pitchFamily="-84" charset="0"/>
                <a:ea typeface="ＭＳ Ｐゴシック" pitchFamily="-84" charset="-128"/>
                <a:cs typeface="ＭＳ Ｐゴシック" pitchFamily="-84" charset="-128"/>
              </a:defRPr>
            </a:lvl2pPr>
            <a:lvl3pPr marL="1428750" indent="-349250" algn="l" rtl="0" eaLnBrk="1" fontAlgn="base" hangingPunct="1">
              <a:spcBef>
                <a:spcPct val="25000"/>
              </a:spcBef>
              <a:spcAft>
                <a:spcPct val="0"/>
              </a:spcAft>
              <a:buClr>
                <a:srgbClr val="126F90"/>
              </a:buClr>
              <a:buSzPct val="70000"/>
              <a:buFont typeface="Wingdings 3" pitchFamily="-84" charset="2"/>
              <a:buChar char="u"/>
              <a:defRPr lang="en-US" sz="2400" kern="1200" smtClean="0">
                <a:solidFill>
                  <a:schemeClr val="tx1"/>
                </a:solidFill>
                <a:latin typeface="Times" pitchFamily="-84" charset="0"/>
                <a:ea typeface="ＭＳ Ｐゴシック" pitchFamily="-84" charset="-128"/>
                <a:cs typeface="ＭＳ Ｐゴシック" pitchFamily="-84" charset="-128"/>
              </a:defRPr>
            </a:lvl3pPr>
            <a:lvl4pPr marL="2063750" indent="-349250" algn="l" rtl="0" eaLnBrk="1" fontAlgn="base" hangingPunct="1">
              <a:spcBef>
                <a:spcPct val="25000"/>
              </a:spcBef>
              <a:spcAft>
                <a:spcPct val="0"/>
              </a:spcAft>
              <a:buClr>
                <a:srgbClr val="126F90"/>
              </a:buClr>
              <a:buSzPct val="125000"/>
              <a:buFont typeface="Symbol" pitchFamily="-84" charset="2"/>
              <a:buChar char=""/>
              <a:defRPr lang="en-US" sz="2400" kern="1200" smtClean="0">
                <a:solidFill>
                  <a:schemeClr val="tx1"/>
                </a:solidFill>
                <a:latin typeface="Times" pitchFamily="-84" charset="0"/>
                <a:ea typeface="ＭＳ Ｐゴシック" pitchFamily="-84" charset="-128"/>
                <a:cs typeface="ＭＳ Ｐゴシック" pitchFamily="-84" charset="-128"/>
              </a:defRPr>
            </a:lvl4pPr>
            <a:lvl5pPr marL="2571750" indent="-285750" algn="l" rtl="0" eaLnBrk="1" fontAlgn="base" hangingPunct="1">
              <a:spcBef>
                <a:spcPct val="25000"/>
              </a:spcBef>
              <a:spcAft>
                <a:spcPct val="0"/>
              </a:spcAft>
              <a:buClr>
                <a:srgbClr val="126F90"/>
              </a:buClr>
              <a:buSzPct val="70000"/>
              <a:buFont typeface="Wingdings" pitchFamily="-84" charset="2"/>
              <a:buChar char="l"/>
              <a:defRPr lang="en-US" sz="2400" kern="1200">
                <a:solidFill>
                  <a:schemeClr val="tx1"/>
                </a:solidFill>
                <a:latin typeface="Times" pitchFamily="-84" charset="0"/>
                <a:ea typeface="ＭＳ Ｐゴシック" pitchFamily="-84" charset="-128"/>
                <a:cs typeface="ＭＳ Ｐゴシック" pitchFamily="-84" charset="-128"/>
              </a:defRPr>
            </a:lvl5pPr>
            <a:lvl6pPr marL="30289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6pPr>
            <a:lvl7pPr marL="34861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7pPr>
            <a:lvl8pPr marL="39433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8pPr>
            <a:lvl9pPr marL="44005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9pPr>
          </a:lstStyle>
          <a:p>
            <a:pPr>
              <a:tabLst>
                <a:tab pos="2000250" algn="l"/>
              </a:tabLst>
            </a:pPr>
            <a:r>
              <a:rPr lang="en-US" altLang="en-US" dirty="0">
                <a:latin typeface="+mj-lt"/>
              </a:rPr>
              <a:t>Classification Systems </a:t>
            </a:r>
            <a:r>
              <a:rPr lang="en-US" altLang="en-US" sz="1400" b="0" dirty="0">
                <a:latin typeface="+mj-lt"/>
              </a:rPr>
              <a:t>(cont.)</a:t>
            </a:r>
            <a:endParaRPr lang="en-US" dirty="0">
              <a:latin typeface="+mj-lt"/>
            </a:endParaRPr>
          </a:p>
        </p:txBody>
      </p:sp>
      <p:sp>
        <p:nvSpPr>
          <p:cNvPr id="13" name="Content Placeholder 1"/>
          <p:cNvSpPr>
            <a:spLocks noGrp="1"/>
          </p:cNvSpPr>
          <p:nvPr>
            <p:ph sz="quarter" idx="4294967295"/>
          </p:nvPr>
        </p:nvSpPr>
        <p:spPr>
          <a:xfrm>
            <a:off x="457199" y="1123950"/>
            <a:ext cx="8507185" cy="5029200"/>
          </a:xfrm>
          <a:prstGeom prst="rect">
            <a:avLst/>
          </a:prstGeom>
        </p:spPr>
        <p:txBody>
          <a:bodyPr/>
          <a:lstStyle/>
          <a:p>
            <a:pPr>
              <a:spcBef>
                <a:spcPts val="1200"/>
              </a:spcBef>
            </a:pPr>
            <a:r>
              <a:rPr lang="en-US" altLang="en-US" sz="1600" b="1" dirty="0" err="1" smtClean="0">
                <a:solidFill>
                  <a:srgbClr val="000000"/>
                </a:solidFill>
                <a:latin typeface="+mj-lt"/>
              </a:rPr>
              <a:t>RxNorm</a:t>
            </a:r>
            <a:r>
              <a:rPr lang="en-US" altLang="en-US" sz="1600" b="1" dirty="0" smtClean="0">
                <a:solidFill>
                  <a:srgbClr val="000000"/>
                </a:solidFill>
                <a:latin typeface="+mj-lt"/>
              </a:rPr>
              <a:t> &amp; NDC</a:t>
            </a:r>
            <a:endParaRPr lang="en-US" altLang="en-US" sz="1600" b="1" dirty="0">
              <a:solidFill>
                <a:srgbClr val="000000"/>
              </a:solidFill>
              <a:latin typeface="+mj-lt"/>
            </a:endParaRPr>
          </a:p>
          <a:p>
            <a:pPr>
              <a:spcBef>
                <a:spcPts val="1200"/>
              </a:spcBef>
            </a:pPr>
            <a:r>
              <a:rPr lang="en-US" sz="1600" dirty="0" smtClean="0">
                <a:latin typeface="+mj-lt"/>
              </a:rPr>
              <a:t>The </a:t>
            </a:r>
            <a:r>
              <a:rPr lang="en-US" sz="1600" dirty="0">
                <a:latin typeface="+mj-lt"/>
              </a:rPr>
              <a:t>WHO Drug Dictionary is an international classification of drugs that provides proprietary drug names used in different </a:t>
            </a:r>
            <a:r>
              <a:rPr lang="en-US" sz="1600" dirty="0" smtClean="0">
                <a:latin typeface="+mj-lt"/>
              </a:rPr>
              <a:t>countries.</a:t>
            </a:r>
          </a:p>
          <a:p>
            <a:pPr>
              <a:spcBef>
                <a:spcPts val="1200"/>
              </a:spcBef>
            </a:pPr>
            <a:r>
              <a:rPr lang="en-US" sz="1600" dirty="0">
                <a:latin typeface="+mj-lt"/>
              </a:rPr>
              <a:t>Drugs are classified according to the Anatomical-Therapeutic-Chemical (ATC) classification, with cross-references to manufacturers and reference sources</a:t>
            </a:r>
            <a:r>
              <a:rPr lang="en-US" sz="1600" dirty="0" smtClean="0">
                <a:latin typeface="+mj-lt"/>
              </a:rPr>
              <a:t>.</a:t>
            </a:r>
          </a:p>
          <a:p>
            <a:pPr>
              <a:spcBef>
                <a:spcPts val="1200"/>
              </a:spcBef>
            </a:pPr>
            <a:r>
              <a:rPr lang="en-US" sz="1600" dirty="0">
                <a:latin typeface="+mj-lt"/>
              </a:rPr>
              <a:t>The National Drug Codes (NDC), produced by the </a:t>
            </a:r>
            <a:r>
              <a:rPr lang="en-US" sz="1600" dirty="0" smtClean="0">
                <a:latin typeface="+mj-lt"/>
              </a:rPr>
              <a:t>FDA, </a:t>
            </a:r>
            <a:r>
              <a:rPr lang="en-US" sz="1600" dirty="0">
                <a:latin typeface="+mj-lt"/>
              </a:rPr>
              <a:t>is applied to all drug </a:t>
            </a:r>
            <a:r>
              <a:rPr lang="en-US" sz="1600" dirty="0" smtClean="0">
                <a:latin typeface="+mj-lt"/>
              </a:rPr>
              <a:t>packages.</a:t>
            </a:r>
          </a:p>
          <a:p>
            <a:pPr>
              <a:spcBef>
                <a:spcPts val="1200"/>
              </a:spcBef>
            </a:pPr>
            <a:r>
              <a:rPr lang="en-US" sz="1600" dirty="0" err="1" smtClean="0">
                <a:latin typeface="+mj-lt"/>
              </a:rPr>
              <a:t>RxNorm</a:t>
            </a:r>
            <a:r>
              <a:rPr lang="en-US" sz="1600" dirty="0" smtClean="0">
                <a:latin typeface="+mj-lt"/>
              </a:rPr>
              <a:t> is the results of a </a:t>
            </a:r>
            <a:r>
              <a:rPr lang="en-US" sz="1600" dirty="0">
                <a:latin typeface="+mj-lt"/>
              </a:rPr>
              <a:t>collaboration between the FDA, the </a:t>
            </a:r>
            <a:r>
              <a:rPr lang="en-US" sz="1600" dirty="0" smtClean="0">
                <a:latin typeface="+mj-lt"/>
              </a:rPr>
              <a:t>NLM, </a:t>
            </a:r>
            <a:r>
              <a:rPr lang="en-US" sz="1600" dirty="0">
                <a:latin typeface="+mj-lt"/>
              </a:rPr>
              <a:t>the </a:t>
            </a:r>
            <a:r>
              <a:rPr lang="en-US" sz="1600" dirty="0" smtClean="0">
                <a:latin typeface="+mj-lt"/>
              </a:rPr>
              <a:t>VA, </a:t>
            </a:r>
            <a:r>
              <a:rPr lang="en-US" sz="1600" dirty="0">
                <a:latin typeface="+mj-lt"/>
              </a:rPr>
              <a:t>and the pharmacy knowledge base </a:t>
            </a:r>
            <a:r>
              <a:rPr lang="en-US" sz="1600" dirty="0" smtClean="0">
                <a:latin typeface="+mj-lt"/>
              </a:rPr>
              <a:t>vendors.</a:t>
            </a:r>
            <a:endParaRPr lang="en-US" sz="1600" dirty="0">
              <a:latin typeface="+mj-lt"/>
            </a:endParaRPr>
          </a:p>
          <a:p>
            <a:pPr>
              <a:spcBef>
                <a:spcPts val="1200"/>
              </a:spcBef>
            </a:pPr>
            <a:endParaRPr lang="en-US" sz="1600" dirty="0" smtClean="0">
              <a:latin typeface="+mj-lt"/>
            </a:endParaRPr>
          </a:p>
          <a:p>
            <a:pPr>
              <a:spcBef>
                <a:spcPts val="1200"/>
              </a:spcBef>
            </a:pPr>
            <a:endParaRPr lang="en-US" sz="1600" dirty="0">
              <a:latin typeface="+mj-lt"/>
            </a:endParaRPr>
          </a:p>
        </p:txBody>
      </p:sp>
      <p:pic>
        <p:nvPicPr>
          <p:cNvPr id="17410" name="Picture 2" descr="http://rxnav.nlm.nih.gov/images/rxnorm-properties.png"/>
          <p:cNvPicPr>
            <a:picLocks noChangeAspect="1" noChangeArrowheads="1"/>
          </p:cNvPicPr>
          <p:nvPr/>
        </p:nvPicPr>
        <p:blipFill rotWithShape="1">
          <a:blip r:embed="rId2">
            <a:extLst>
              <a:ext uri="{28A0092B-C50C-407E-A947-70E740481C1C}">
                <a14:useLocalDpi xmlns:a14="http://schemas.microsoft.com/office/drawing/2010/main" val="0"/>
              </a:ext>
            </a:extLst>
          </a:blip>
          <a:srcRect l="3801" t="17966" r="4253" b="10601"/>
          <a:stretch/>
        </p:blipFill>
        <p:spPr bwMode="auto">
          <a:xfrm>
            <a:off x="2432538" y="3980237"/>
            <a:ext cx="4806462" cy="217918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54</a:t>
            </a:fld>
            <a:endParaRPr lang="en-US" dirty="0"/>
          </a:p>
        </p:txBody>
      </p:sp>
    </p:spTree>
    <p:extLst>
      <p:ext uri="{BB962C8B-B14F-4D97-AF65-F5344CB8AC3E}">
        <p14:creationId xmlns:p14="http://schemas.microsoft.com/office/powerpoint/2010/main" val="187415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10"/>
                                        </p:tgtEl>
                                        <p:attrNameLst>
                                          <p:attrName>style.visibility</p:attrName>
                                        </p:attrNameLst>
                                      </p:cBhvr>
                                      <p:to>
                                        <p:strVal val="visible"/>
                                      </p:to>
                                    </p:set>
                                    <p:animEffect transition="in" filter="fade">
                                      <p:cBhvr>
                                        <p:cTn id="3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54275" name="Rectangle 3"/>
          <p:cNvSpPr txBox="1">
            <a:spLocks noChangeArrowheads="1"/>
          </p:cNvSpPr>
          <p:nvPr/>
        </p:nvSpPr>
        <p:spPr bwMode="auto">
          <a:xfrm>
            <a:off x="304800" y="1125538"/>
            <a:ext cx="8382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9300" indent="-29210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b="1">
                <a:solidFill>
                  <a:srgbClr val="000000"/>
                </a:solidFill>
                <a:latin typeface="+mj-lt"/>
              </a:rPr>
              <a:t>ATC </a:t>
            </a:r>
            <a:r>
              <a:rPr lang="en-US" altLang="en-US" sz="1400" b="1">
                <a:solidFill>
                  <a:srgbClr val="000000"/>
                </a:solidFill>
                <a:latin typeface="+mj-lt"/>
              </a:rPr>
              <a:t>(Anatomic Therapeutic Chemical Code)</a:t>
            </a:r>
            <a:r>
              <a:rPr lang="en-US" altLang="en-US" sz="1600">
                <a:solidFill>
                  <a:srgbClr val="000000"/>
                </a:solidFill>
                <a:latin typeface="+mj-lt"/>
              </a:rPr>
              <a:t>	</a:t>
            </a:r>
          </a:p>
          <a:p>
            <a:pPr>
              <a:spcAft>
                <a:spcPts val="1200"/>
              </a:spcAft>
              <a:buSzPts val="2000"/>
            </a:pPr>
            <a:r>
              <a:rPr lang="en-US" altLang="en-US" sz="1600">
                <a:solidFill>
                  <a:srgbClr val="000000"/>
                </a:solidFill>
                <a:latin typeface="+mj-lt"/>
              </a:rPr>
              <a:t>	ATC has been developed for the </a:t>
            </a:r>
            <a:r>
              <a:rPr lang="en-US" altLang="en-US" sz="1600">
                <a:solidFill>
                  <a:srgbClr val="FF0000"/>
                </a:solidFill>
                <a:latin typeface="+mj-lt"/>
              </a:rPr>
              <a:t>systematic and hierarchical classification of drugs</a:t>
            </a:r>
            <a:r>
              <a:rPr lang="en-US" altLang="en-US" sz="1600">
                <a:solidFill>
                  <a:srgbClr val="000000"/>
                </a:solidFill>
                <a:latin typeface="+mj-lt"/>
              </a:rPr>
              <a:t>. </a:t>
            </a:r>
          </a:p>
          <a:p>
            <a:pPr>
              <a:spcAft>
                <a:spcPts val="1200"/>
              </a:spcAft>
              <a:buSzPts val="2000"/>
            </a:pPr>
            <a:r>
              <a:rPr lang="en-US" altLang="en-US" sz="1600">
                <a:solidFill>
                  <a:srgbClr val="000000"/>
                </a:solidFill>
                <a:latin typeface="+mj-lt"/>
              </a:rPr>
              <a:t>	ATC is the result of the addition of the Chemical codes in 1970s by the </a:t>
            </a:r>
            <a:r>
              <a:rPr lang="en-US" altLang="en-US" sz="1600" u="sng">
                <a:solidFill>
                  <a:srgbClr val="000000"/>
                </a:solidFill>
                <a:latin typeface="+mj-lt"/>
              </a:rPr>
              <a:t>Norwegian Medical Depot to the European Pharmaceutical Market codes</a:t>
            </a:r>
            <a:r>
              <a:rPr lang="en-US" altLang="en-US" sz="1600">
                <a:solidFill>
                  <a:srgbClr val="000000"/>
                </a:solidFill>
                <a:latin typeface="+mj-lt"/>
              </a:rPr>
              <a:t>.</a:t>
            </a:r>
          </a:p>
          <a:p>
            <a:pPr>
              <a:spcAft>
                <a:spcPts val="1200"/>
              </a:spcAft>
              <a:buSzPts val="2000"/>
            </a:pPr>
            <a:r>
              <a:rPr lang="en-US" altLang="en-US" sz="1600">
                <a:solidFill>
                  <a:srgbClr val="000000"/>
                </a:solidFill>
                <a:latin typeface="+mj-lt"/>
              </a:rPr>
              <a:t>	</a:t>
            </a:r>
            <a:r>
              <a:rPr lang="en-US" altLang="en-US" sz="1600" u="sng">
                <a:solidFill>
                  <a:srgbClr val="000000"/>
                </a:solidFill>
                <a:latin typeface="+mj-lt"/>
              </a:rPr>
              <a:t>Advantages</a:t>
            </a:r>
            <a:r>
              <a:rPr lang="en-US" altLang="en-US" sz="1600">
                <a:solidFill>
                  <a:srgbClr val="000000"/>
                </a:solidFill>
                <a:latin typeface="+mj-lt"/>
              </a:rPr>
              <a:t> of ATC: </a:t>
            </a:r>
          </a:p>
          <a:p>
            <a:pPr lvl="1">
              <a:spcAft>
                <a:spcPts val="600"/>
              </a:spcAft>
              <a:buSzPts val="2000"/>
              <a:buFont typeface="Courier New" pitchFamily="49" charset="0"/>
              <a:buChar char="o"/>
            </a:pPr>
            <a:r>
              <a:rPr lang="en-US" altLang="en-US" sz="1600">
                <a:solidFill>
                  <a:srgbClr val="000000"/>
                </a:solidFill>
                <a:latin typeface="+mj-lt"/>
              </a:rPr>
              <a:t>It </a:t>
            </a:r>
            <a:r>
              <a:rPr lang="en-US" altLang="en-US" sz="1600">
                <a:solidFill>
                  <a:srgbClr val="FF0000"/>
                </a:solidFill>
                <a:latin typeface="+mj-lt"/>
              </a:rPr>
              <a:t>identifies a drug product</a:t>
            </a:r>
            <a:r>
              <a:rPr lang="en-US" altLang="en-US" sz="1600">
                <a:solidFill>
                  <a:srgbClr val="000000"/>
                </a:solidFill>
                <a:latin typeface="+mj-lt"/>
              </a:rPr>
              <a:t>, including the active substances, the route of administration, and the dose. </a:t>
            </a:r>
          </a:p>
          <a:p>
            <a:pPr lvl="1">
              <a:spcAft>
                <a:spcPts val="600"/>
              </a:spcAft>
              <a:buSzPts val="2000"/>
              <a:buFont typeface="Courier New" pitchFamily="49" charset="0"/>
              <a:buChar char="o"/>
            </a:pPr>
            <a:r>
              <a:rPr lang="en-US" altLang="en-US" sz="1600">
                <a:solidFill>
                  <a:srgbClr val="000000"/>
                </a:solidFill>
                <a:latin typeface="+mj-lt"/>
              </a:rPr>
              <a:t>It is both </a:t>
            </a:r>
            <a:r>
              <a:rPr lang="en-US" altLang="en-US" sz="1600">
                <a:solidFill>
                  <a:srgbClr val="FF0000"/>
                </a:solidFill>
                <a:latin typeface="+mj-lt"/>
              </a:rPr>
              <a:t>therapeutically and chemically</a:t>
            </a:r>
            <a:r>
              <a:rPr lang="en-US" altLang="en-US" sz="1600">
                <a:solidFill>
                  <a:srgbClr val="000000"/>
                </a:solidFill>
                <a:latin typeface="+mj-lt"/>
              </a:rPr>
              <a:t> oriented. </a:t>
            </a:r>
          </a:p>
          <a:p>
            <a:pPr lvl="1">
              <a:spcAft>
                <a:spcPts val="600"/>
              </a:spcAft>
              <a:buSzPts val="2000"/>
              <a:buFont typeface="Courier New" pitchFamily="49" charset="0"/>
              <a:buChar char="o"/>
            </a:pPr>
            <a:r>
              <a:rPr lang="en-US" altLang="en-US" sz="1600">
                <a:solidFill>
                  <a:srgbClr val="000000"/>
                </a:solidFill>
                <a:latin typeface="+mj-lt"/>
              </a:rPr>
              <a:t>It is </a:t>
            </a:r>
            <a:r>
              <a:rPr lang="en-US" altLang="en-US" sz="1600">
                <a:solidFill>
                  <a:srgbClr val="FF0000"/>
                </a:solidFill>
                <a:latin typeface="+mj-lt"/>
              </a:rPr>
              <a:t>accepted by WHO</a:t>
            </a:r>
          </a:p>
          <a:p>
            <a:pPr lvl="1">
              <a:spcAft>
                <a:spcPts val="600"/>
              </a:spcAft>
              <a:buSzPts val="2000"/>
            </a:pPr>
            <a:endParaRPr lang="en-US" altLang="en-US" sz="1600">
              <a:solidFill>
                <a:srgbClr val="000000"/>
              </a:solidFill>
              <a:latin typeface="+mj-lt"/>
            </a:endParaRPr>
          </a:p>
          <a:p>
            <a:pPr>
              <a:spcAft>
                <a:spcPts val="1200"/>
              </a:spcAft>
              <a:buSzPts val="2000"/>
            </a:pPr>
            <a:r>
              <a:rPr lang="en-US" altLang="en-US" sz="1600">
                <a:solidFill>
                  <a:srgbClr val="000000"/>
                </a:solidFill>
                <a:latin typeface="+mj-lt"/>
              </a:rPr>
              <a:t>	</a:t>
            </a:r>
            <a:r>
              <a:rPr lang="en-US" altLang="en-US" sz="1600" u="sng">
                <a:solidFill>
                  <a:srgbClr val="000000"/>
                </a:solidFill>
                <a:latin typeface="+mj-lt"/>
              </a:rPr>
              <a:t>Disadvantage</a:t>
            </a:r>
            <a:r>
              <a:rPr lang="en-US" altLang="en-US" sz="1600">
                <a:solidFill>
                  <a:srgbClr val="000000"/>
                </a:solidFill>
                <a:latin typeface="+mj-lt"/>
              </a:rPr>
              <a:t> of ATC: it does not cover combination products, dermatological preparations, and locally compounded preparations.</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55</a:t>
            </a:fld>
            <a:endParaRPr lang="en-US" dirty="0"/>
          </a:p>
        </p:txBody>
      </p:sp>
    </p:spTree>
    <p:custDataLst>
      <p:tags r:id="rId1"/>
    </p:custDataLst>
    <p:extLst>
      <p:ext uri="{BB962C8B-B14F-4D97-AF65-F5344CB8AC3E}">
        <p14:creationId xmlns:p14="http://schemas.microsoft.com/office/powerpoint/2010/main" val="382806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fade">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fade">
                                      <p:cBhvr>
                                        <p:cTn id="17" dur="500"/>
                                        <p:tgtEl>
                                          <p:spTgt spid="54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fade">
                                      <p:cBhvr>
                                        <p:cTn id="22" dur="500"/>
                                        <p:tgtEl>
                                          <p:spTgt spid="5427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275">
                                            <p:txEl>
                                              <p:pRg st="4" end="4"/>
                                            </p:txEl>
                                          </p:spTgt>
                                        </p:tgtEl>
                                        <p:attrNameLst>
                                          <p:attrName>style.visibility</p:attrName>
                                        </p:attrNameLst>
                                      </p:cBhvr>
                                      <p:to>
                                        <p:strVal val="visible"/>
                                      </p:to>
                                    </p:set>
                                    <p:animEffect transition="in" filter="fade">
                                      <p:cBhvr>
                                        <p:cTn id="25" dur="500"/>
                                        <p:tgtEl>
                                          <p:spTgt spid="54275">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4275">
                                            <p:txEl>
                                              <p:pRg st="5" end="5"/>
                                            </p:txEl>
                                          </p:spTgt>
                                        </p:tgtEl>
                                        <p:attrNameLst>
                                          <p:attrName>style.visibility</p:attrName>
                                        </p:attrNameLst>
                                      </p:cBhvr>
                                      <p:to>
                                        <p:strVal val="visible"/>
                                      </p:to>
                                    </p:set>
                                    <p:animEffect transition="in" filter="fade">
                                      <p:cBhvr>
                                        <p:cTn id="28" dur="500"/>
                                        <p:tgtEl>
                                          <p:spTgt spid="54275">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275">
                                            <p:txEl>
                                              <p:pRg st="6" end="6"/>
                                            </p:txEl>
                                          </p:spTgt>
                                        </p:tgtEl>
                                        <p:attrNameLst>
                                          <p:attrName>style.visibility</p:attrName>
                                        </p:attrNameLst>
                                      </p:cBhvr>
                                      <p:to>
                                        <p:strVal val="visible"/>
                                      </p:to>
                                    </p:set>
                                    <p:animEffect transition="in" filter="fade">
                                      <p:cBhvr>
                                        <p:cTn id="31" dur="500"/>
                                        <p:tgtEl>
                                          <p:spTgt spid="5427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4275">
                                            <p:txEl>
                                              <p:pRg st="8" end="8"/>
                                            </p:txEl>
                                          </p:spTgt>
                                        </p:tgtEl>
                                        <p:attrNameLst>
                                          <p:attrName>style.visibility</p:attrName>
                                        </p:attrNameLst>
                                      </p:cBhvr>
                                      <p:to>
                                        <p:strVal val="visible"/>
                                      </p:to>
                                    </p:set>
                                    <p:animEffect transition="in" filter="fade">
                                      <p:cBhvr>
                                        <p:cTn id="36" dur="500"/>
                                        <p:tgtEl>
                                          <p:spTgt spid="542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graphicFrame>
        <p:nvGraphicFramePr>
          <p:cNvPr id="6" name="Table 5"/>
          <p:cNvGraphicFramePr>
            <a:graphicFrameLocks noGrp="1"/>
          </p:cNvGraphicFramePr>
          <p:nvPr>
            <p:extLst>
              <p:ext uri="{D42A27DB-BD31-4B8C-83A1-F6EECF244321}">
                <p14:modId xmlns:p14="http://schemas.microsoft.com/office/powerpoint/2010/main" val="4267095555"/>
              </p:ext>
            </p:extLst>
          </p:nvPr>
        </p:nvGraphicFramePr>
        <p:xfrm>
          <a:off x="685800" y="1762125"/>
          <a:ext cx="8001000" cy="3398837"/>
        </p:xfrm>
        <a:graphic>
          <a:graphicData uri="http://schemas.openxmlformats.org/drawingml/2006/table">
            <a:tbl>
              <a:tblPr firstRow="1" bandRow="1">
                <a:tableStyleId>{72833802-FEF1-4C79-8D5D-14CF1EAF98D9}</a:tableStyleId>
              </a:tblPr>
              <a:tblGrid>
                <a:gridCol w="1219200"/>
                <a:gridCol w="6781800"/>
              </a:tblGrid>
              <a:tr h="533450">
                <a:tc>
                  <a:txBody>
                    <a:bodyPr/>
                    <a:lstStyle/>
                    <a:p>
                      <a:r>
                        <a:rPr lang="en-US" sz="1600" dirty="0" err="1" smtClean="0">
                          <a:latin typeface="+mj-lt"/>
                          <a:ea typeface="Verdana" pitchFamily="34" charset="0"/>
                          <a:cs typeface="Verdana" pitchFamily="34" charset="0"/>
                        </a:rPr>
                        <a:t>ge</a:t>
                      </a:r>
                      <a:endParaRPr lang="en-US" sz="1600" dirty="0">
                        <a:latin typeface="+mj-lt"/>
                        <a:ea typeface="Verdana" pitchFamily="34" charset="0"/>
                        <a:cs typeface="Verdana" pitchFamily="34" charset="0"/>
                      </a:endParaRPr>
                    </a:p>
                  </a:txBody>
                  <a:tcPr marT="45724" marB="45724"/>
                </a:tc>
                <a:tc>
                  <a:txBody>
                    <a:bodyPr/>
                    <a:lstStyle/>
                    <a:p>
                      <a:r>
                        <a:rPr lang="en-US" sz="1600" dirty="0" smtClean="0">
                          <a:latin typeface="+mj-lt"/>
                          <a:ea typeface="Verdana" pitchFamily="34" charset="0"/>
                          <a:cs typeface="Verdana" pitchFamily="34" charset="0"/>
                        </a:rPr>
                        <a:t>Description</a:t>
                      </a:r>
                      <a:endParaRPr lang="en-US" sz="1600" dirty="0">
                        <a:latin typeface="+mj-lt"/>
                        <a:ea typeface="Verdana" pitchFamily="34" charset="0"/>
                        <a:cs typeface="Verdana" pitchFamily="34" charset="0"/>
                      </a:endParaRPr>
                    </a:p>
                  </a:txBody>
                  <a:tcPr marT="45724" marB="45724"/>
                </a:tc>
              </a:tr>
              <a:tr h="548691">
                <a:tc>
                  <a:txBody>
                    <a:bodyPr/>
                    <a:lstStyle/>
                    <a:p>
                      <a:r>
                        <a:rPr lang="en-US" sz="1600" dirty="0" smtClean="0">
                          <a:latin typeface="+mj-lt"/>
                          <a:ea typeface="Verdana" pitchFamily="34" charset="0"/>
                          <a:cs typeface="Verdana" pitchFamily="34" charset="0"/>
                        </a:rPr>
                        <a:t>C</a:t>
                      </a:r>
                      <a:endParaRPr lang="en-US" sz="1600" dirty="0">
                        <a:latin typeface="+mj-lt"/>
                        <a:ea typeface="Verdana" pitchFamily="34" charset="0"/>
                        <a:cs typeface="Verdana" pitchFamily="34" charset="0"/>
                      </a:endParaRPr>
                    </a:p>
                  </a:txBody>
                  <a:tcPr marT="45724" marB="45724"/>
                </a:tc>
                <a:tc>
                  <a:txBody>
                    <a:bodyPr/>
                    <a:lstStyle/>
                    <a:p>
                      <a:r>
                        <a:rPr lang="en-US" sz="1600" dirty="0" smtClean="0">
                          <a:latin typeface="+mj-lt"/>
                          <a:ea typeface="Verdana" pitchFamily="34" charset="0"/>
                          <a:cs typeface="Verdana" pitchFamily="34" charset="0"/>
                        </a:rPr>
                        <a:t>Cardiovascular system</a:t>
                      </a:r>
                    </a:p>
                    <a:p>
                      <a:r>
                        <a:rPr lang="en-US" sz="1400" i="1" dirty="0" smtClean="0">
                          <a:latin typeface="+mj-lt"/>
                          <a:ea typeface="Verdana" pitchFamily="34" charset="0"/>
                          <a:cs typeface="Verdana" pitchFamily="34" charset="0"/>
                        </a:rPr>
                        <a:t>(1st level, anatomical main group)</a:t>
                      </a:r>
                      <a:endParaRPr lang="en-US" sz="1400" i="1" dirty="0">
                        <a:latin typeface="+mj-lt"/>
                        <a:ea typeface="Verdana" pitchFamily="34" charset="0"/>
                        <a:cs typeface="Verdana" pitchFamily="34" charset="0"/>
                      </a:endParaRPr>
                    </a:p>
                  </a:txBody>
                  <a:tcPr marT="45724" marB="45724"/>
                </a:tc>
              </a:tr>
              <a:tr h="579174">
                <a:tc>
                  <a:txBody>
                    <a:bodyPr/>
                    <a:lstStyle/>
                    <a:p>
                      <a:r>
                        <a:rPr lang="en-US" sz="1600" dirty="0" smtClean="0">
                          <a:latin typeface="+mj-lt"/>
                          <a:ea typeface="Verdana" pitchFamily="34" charset="0"/>
                          <a:cs typeface="Verdana" pitchFamily="34" charset="0"/>
                        </a:rPr>
                        <a:t>C03</a:t>
                      </a:r>
                      <a:endParaRPr lang="en-US" sz="1600" dirty="0">
                        <a:latin typeface="+mj-lt"/>
                        <a:ea typeface="Verdana" pitchFamily="34" charset="0"/>
                        <a:cs typeface="Verdana" pitchFamily="34" charset="0"/>
                      </a:endParaRPr>
                    </a:p>
                  </a:txBody>
                  <a:tcPr marT="45724" marB="45724"/>
                </a:tc>
                <a:tc>
                  <a:txBody>
                    <a:bodyPr/>
                    <a:lstStyle/>
                    <a:p>
                      <a:r>
                        <a:rPr lang="en-US" sz="1600" dirty="0" smtClean="0">
                          <a:latin typeface="+mj-lt"/>
                          <a:ea typeface="Verdana" pitchFamily="34" charset="0"/>
                          <a:cs typeface="Verdana" pitchFamily="34" charset="0"/>
                        </a:rPr>
                        <a:t>    Diuretics</a:t>
                      </a:r>
                    </a:p>
                    <a:p>
                      <a:r>
                        <a:rPr lang="en-US" sz="1600" dirty="0" smtClean="0">
                          <a:latin typeface="+mj-lt"/>
                          <a:ea typeface="Verdana" pitchFamily="34" charset="0"/>
                          <a:cs typeface="Verdana" pitchFamily="34" charset="0"/>
                        </a:rPr>
                        <a:t>    </a:t>
                      </a:r>
                      <a:r>
                        <a:rPr lang="en-US" sz="1400" i="1" dirty="0" smtClean="0">
                          <a:latin typeface="+mj-lt"/>
                          <a:ea typeface="Verdana" pitchFamily="34" charset="0"/>
                          <a:cs typeface="Verdana" pitchFamily="34" charset="0"/>
                        </a:rPr>
                        <a:t>(2nd level, therapeutic main group)</a:t>
                      </a:r>
                      <a:endParaRPr lang="en-US" sz="1400" i="1" dirty="0">
                        <a:latin typeface="+mj-lt"/>
                        <a:ea typeface="Verdana" pitchFamily="34" charset="0"/>
                        <a:cs typeface="Verdana" pitchFamily="34" charset="0"/>
                      </a:endParaRPr>
                    </a:p>
                  </a:txBody>
                  <a:tcPr marT="45724" marB="45724"/>
                </a:tc>
              </a:tr>
              <a:tr h="579174">
                <a:tc>
                  <a:txBody>
                    <a:bodyPr/>
                    <a:lstStyle/>
                    <a:p>
                      <a:r>
                        <a:rPr lang="en-US" sz="1600" dirty="0" smtClean="0">
                          <a:latin typeface="+mj-lt"/>
                          <a:ea typeface="Verdana" pitchFamily="34" charset="0"/>
                          <a:cs typeface="Verdana" pitchFamily="34" charset="0"/>
                        </a:rPr>
                        <a:t>C03C</a:t>
                      </a:r>
                      <a:endParaRPr lang="en-US" sz="1600" dirty="0">
                        <a:latin typeface="+mj-lt"/>
                        <a:ea typeface="Verdana" pitchFamily="34" charset="0"/>
                        <a:cs typeface="Verdana" pitchFamily="34" charset="0"/>
                      </a:endParaRPr>
                    </a:p>
                  </a:txBody>
                  <a:tcPr marT="45724" marB="45724"/>
                </a:tc>
                <a:tc>
                  <a:txBody>
                    <a:bodyPr/>
                    <a:lstStyle/>
                    <a:p>
                      <a:r>
                        <a:rPr lang="en-US" sz="1600" dirty="0" smtClean="0">
                          <a:latin typeface="+mj-lt"/>
                          <a:ea typeface="Verdana" pitchFamily="34" charset="0"/>
                          <a:cs typeface="Verdana" pitchFamily="34" charset="0"/>
                        </a:rPr>
                        <a:t>        High-level diuretics</a:t>
                      </a:r>
                    </a:p>
                    <a:p>
                      <a:r>
                        <a:rPr lang="en-US" sz="1600" dirty="0" smtClean="0">
                          <a:latin typeface="+mj-lt"/>
                          <a:ea typeface="Verdana" pitchFamily="34" charset="0"/>
                          <a:cs typeface="Verdana" pitchFamily="34" charset="0"/>
                        </a:rPr>
                        <a:t>        </a:t>
                      </a:r>
                      <a:r>
                        <a:rPr lang="en-US" sz="1400" i="1" dirty="0" smtClean="0">
                          <a:latin typeface="+mj-lt"/>
                          <a:ea typeface="Verdana" pitchFamily="34" charset="0"/>
                          <a:cs typeface="Verdana" pitchFamily="34" charset="0"/>
                        </a:rPr>
                        <a:t>(3rd level, therapeutic subgroup)</a:t>
                      </a:r>
                      <a:endParaRPr lang="en-US" sz="1400" i="1" dirty="0">
                        <a:latin typeface="+mj-lt"/>
                        <a:ea typeface="Verdana" pitchFamily="34" charset="0"/>
                        <a:cs typeface="Verdana" pitchFamily="34" charset="0"/>
                      </a:endParaRPr>
                    </a:p>
                  </a:txBody>
                  <a:tcPr marT="45724" marB="45724"/>
                </a:tc>
              </a:tr>
              <a:tr h="579174">
                <a:tc>
                  <a:txBody>
                    <a:bodyPr/>
                    <a:lstStyle/>
                    <a:p>
                      <a:r>
                        <a:rPr lang="en-US" sz="1600" dirty="0" smtClean="0">
                          <a:latin typeface="+mj-lt"/>
                          <a:ea typeface="Verdana" pitchFamily="34" charset="0"/>
                          <a:cs typeface="Verdana" pitchFamily="34" charset="0"/>
                        </a:rPr>
                        <a:t>C03CA</a:t>
                      </a:r>
                      <a:endParaRPr lang="en-US" sz="1600" dirty="0">
                        <a:latin typeface="+mj-lt"/>
                        <a:ea typeface="Verdana" pitchFamily="34" charset="0"/>
                        <a:cs typeface="Verdana" pitchFamily="34" charset="0"/>
                      </a:endParaRPr>
                    </a:p>
                  </a:txBody>
                  <a:tcPr marT="45724" marB="45724"/>
                </a:tc>
                <a:tc>
                  <a:txBody>
                    <a:bodyPr/>
                    <a:lstStyle/>
                    <a:p>
                      <a:r>
                        <a:rPr lang="en-US" sz="1600" baseline="0" dirty="0" smtClean="0">
                          <a:latin typeface="+mj-lt"/>
                          <a:ea typeface="Verdana" pitchFamily="34" charset="0"/>
                          <a:cs typeface="Verdana" pitchFamily="34" charset="0"/>
                        </a:rPr>
                        <a:t>            </a:t>
                      </a:r>
                      <a:r>
                        <a:rPr lang="en-US" sz="1600" dirty="0" err="1" smtClean="0">
                          <a:latin typeface="+mj-lt"/>
                          <a:ea typeface="Verdana" pitchFamily="34" charset="0"/>
                          <a:cs typeface="Verdana" pitchFamily="34" charset="0"/>
                        </a:rPr>
                        <a:t>Sulfanomides</a:t>
                      </a:r>
                      <a:endParaRPr lang="en-US" sz="1600" dirty="0" smtClean="0">
                        <a:latin typeface="+mj-lt"/>
                        <a:ea typeface="Verdana" pitchFamily="34" charset="0"/>
                        <a:cs typeface="Verdana" pitchFamily="34" charset="0"/>
                      </a:endParaRPr>
                    </a:p>
                    <a:p>
                      <a:r>
                        <a:rPr lang="en-US" sz="1600" dirty="0" smtClean="0">
                          <a:latin typeface="+mj-lt"/>
                          <a:ea typeface="Verdana" pitchFamily="34" charset="0"/>
                          <a:cs typeface="Verdana" pitchFamily="34" charset="0"/>
                        </a:rPr>
                        <a:t>            </a:t>
                      </a:r>
                      <a:r>
                        <a:rPr lang="en-US" sz="1400" i="1" dirty="0" smtClean="0">
                          <a:latin typeface="+mj-lt"/>
                          <a:ea typeface="Verdana" pitchFamily="34" charset="0"/>
                          <a:cs typeface="Verdana" pitchFamily="34" charset="0"/>
                        </a:rPr>
                        <a:t>(4th level, chemical/therapeutic subgroup)</a:t>
                      </a:r>
                      <a:endParaRPr lang="en-US" sz="1400" i="1" dirty="0">
                        <a:latin typeface="+mj-lt"/>
                        <a:ea typeface="Verdana" pitchFamily="34" charset="0"/>
                        <a:cs typeface="Verdana" pitchFamily="34" charset="0"/>
                      </a:endParaRPr>
                    </a:p>
                  </a:txBody>
                  <a:tcPr marT="45724" marB="45724"/>
                </a:tc>
              </a:tr>
              <a:tr h="579174">
                <a:tc>
                  <a:txBody>
                    <a:bodyPr/>
                    <a:lstStyle/>
                    <a:p>
                      <a:r>
                        <a:rPr lang="en-US" sz="1600" dirty="0" smtClean="0">
                          <a:latin typeface="+mj-lt"/>
                          <a:ea typeface="Verdana" pitchFamily="34" charset="0"/>
                          <a:cs typeface="Verdana" pitchFamily="34" charset="0"/>
                        </a:rPr>
                        <a:t>C03CA01</a:t>
                      </a:r>
                      <a:endParaRPr lang="en-US" sz="1600" dirty="0">
                        <a:latin typeface="+mj-lt"/>
                        <a:ea typeface="Verdana" pitchFamily="34" charset="0"/>
                        <a:cs typeface="Verdana" pitchFamily="34" charset="0"/>
                      </a:endParaRPr>
                    </a:p>
                  </a:txBody>
                  <a:tcPr marT="45724" marB="45724"/>
                </a:tc>
                <a:tc>
                  <a:txBody>
                    <a:bodyPr/>
                    <a:lstStyle/>
                    <a:p>
                      <a:r>
                        <a:rPr lang="en-US" sz="1600" dirty="0" smtClean="0">
                          <a:latin typeface="+mj-lt"/>
                          <a:ea typeface="Verdana" pitchFamily="34" charset="0"/>
                          <a:cs typeface="Verdana" pitchFamily="34" charset="0"/>
                        </a:rPr>
                        <a:t>                Furosemide</a:t>
                      </a:r>
                    </a:p>
                    <a:p>
                      <a:r>
                        <a:rPr lang="en-US" sz="1600" dirty="0" smtClean="0">
                          <a:latin typeface="+mj-lt"/>
                          <a:ea typeface="Verdana" pitchFamily="34" charset="0"/>
                          <a:cs typeface="Verdana" pitchFamily="34" charset="0"/>
                        </a:rPr>
                        <a:t>                </a:t>
                      </a:r>
                      <a:r>
                        <a:rPr lang="en-US" sz="1400" i="1" dirty="0" smtClean="0">
                          <a:latin typeface="+mj-lt"/>
                          <a:ea typeface="Verdana" pitchFamily="34" charset="0"/>
                          <a:cs typeface="Verdana" pitchFamily="34" charset="0"/>
                        </a:rPr>
                        <a:t>(5th level, subgroup for chemical substance)</a:t>
                      </a:r>
                      <a:endParaRPr lang="en-US" sz="1400" i="1" dirty="0">
                        <a:latin typeface="+mj-lt"/>
                        <a:ea typeface="Verdana" pitchFamily="34" charset="0"/>
                        <a:cs typeface="Verdana" pitchFamily="34" charset="0"/>
                      </a:endParaRPr>
                    </a:p>
                  </a:txBody>
                  <a:tcPr marT="45724" marB="45724"/>
                </a:tc>
              </a:tr>
            </a:tbl>
          </a:graphicData>
        </a:graphic>
      </p:graphicFrame>
      <p:sp>
        <p:nvSpPr>
          <p:cNvPr id="55321" name="TextBox 13"/>
          <p:cNvSpPr txBox="1">
            <a:spLocks noChangeArrowheads="1"/>
          </p:cNvSpPr>
          <p:nvPr/>
        </p:nvSpPr>
        <p:spPr bwMode="auto">
          <a:xfrm>
            <a:off x="609600" y="5343525"/>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i="1">
                <a:latin typeface="+mj-lt"/>
                <a:ea typeface="Verdana" pitchFamily="34" charset="0"/>
                <a:cs typeface="Verdana" pitchFamily="34" charset="0"/>
              </a:rPr>
              <a:t>At the lowest (5th) level the code also contains information on the defined daily dosage (DDD), the unit of measurement, and the route of administration</a:t>
            </a:r>
          </a:p>
        </p:txBody>
      </p:sp>
      <p:sp>
        <p:nvSpPr>
          <p:cNvPr id="55322" name="TextBox 14"/>
          <p:cNvSpPr txBox="1">
            <a:spLocks noChangeArrowheads="1"/>
          </p:cNvSpPr>
          <p:nvPr/>
        </p:nvSpPr>
        <p:spPr bwMode="auto">
          <a:xfrm>
            <a:off x="381000" y="1292225"/>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dirty="0">
                <a:latin typeface="+mj-lt"/>
                <a:ea typeface="Verdana" pitchFamily="34" charset="0"/>
                <a:cs typeface="Verdana" pitchFamily="34" charset="0"/>
              </a:rPr>
              <a:t>Five Levels of the ATC Code Illustrated by the Code for Furosemide</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56</a:t>
            </a:fld>
            <a:endParaRPr lang="en-US" dirty="0"/>
          </a:p>
        </p:txBody>
      </p:sp>
    </p:spTree>
    <p:custDataLst>
      <p:tags r:id="rId1"/>
    </p:custDataLst>
    <p:extLst>
      <p:ext uri="{BB962C8B-B14F-4D97-AF65-F5344CB8AC3E}">
        <p14:creationId xmlns:p14="http://schemas.microsoft.com/office/powerpoint/2010/main" val="21640674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latin typeface="Verdana" pitchFamily="34" charset="0"/>
            </a:endParaRPr>
          </a:p>
        </p:txBody>
      </p:sp>
      <p:sp>
        <p:nvSpPr>
          <p:cNvPr id="56323" name="TextBox 5"/>
          <p:cNvSpPr txBox="1">
            <a:spLocks noChangeArrowheads="1"/>
          </p:cNvSpPr>
          <p:nvPr/>
        </p:nvSpPr>
        <p:spPr bwMode="auto">
          <a:xfrm>
            <a:off x="1066800" y="5181600"/>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Units and Administration Routes Defined in the ATC code</a:t>
            </a:r>
          </a:p>
        </p:txBody>
      </p:sp>
      <p:graphicFrame>
        <p:nvGraphicFramePr>
          <p:cNvPr id="10" name="Table 9"/>
          <p:cNvGraphicFramePr>
            <a:graphicFrameLocks noGrp="1"/>
          </p:cNvGraphicFramePr>
          <p:nvPr>
            <p:extLst>
              <p:ext uri="{D42A27DB-BD31-4B8C-83A1-F6EECF244321}">
                <p14:modId xmlns:p14="http://schemas.microsoft.com/office/powerpoint/2010/main" val="2548922598"/>
              </p:ext>
            </p:extLst>
          </p:nvPr>
        </p:nvGraphicFramePr>
        <p:xfrm>
          <a:off x="838200" y="1676400"/>
          <a:ext cx="7467600" cy="3170240"/>
        </p:xfrm>
        <a:graphic>
          <a:graphicData uri="http://schemas.openxmlformats.org/drawingml/2006/table">
            <a:tbl>
              <a:tblPr firstRow="1" bandRow="1">
                <a:tableStyleId>{9DCAF9ED-07DC-4A11-8D7F-57B35C25682E}</a:tableStyleId>
              </a:tblPr>
              <a:tblGrid>
                <a:gridCol w="1676400"/>
                <a:gridCol w="1524000"/>
                <a:gridCol w="2057400"/>
                <a:gridCol w="2209800"/>
              </a:tblGrid>
              <a:tr h="731592">
                <a:tc>
                  <a:txBody>
                    <a:bodyPr/>
                    <a:lstStyle/>
                    <a:p>
                      <a:r>
                        <a:rPr lang="en-US" sz="1400" dirty="0">
                          <a:latin typeface="+mj-lt"/>
                          <a:ea typeface="Verdana" pitchFamily="34" charset="0"/>
                          <a:cs typeface="Verdana" pitchFamily="34" charset="0"/>
                        </a:rPr>
                        <a:t>Unit </a:t>
                      </a:r>
                    </a:p>
                  </a:txBody>
                  <a:tcPr marL="45720" marR="45720" marT="45725" marB="45725"/>
                </a:tc>
                <a:tc>
                  <a:txBody>
                    <a:bodyPr/>
                    <a:lstStyle/>
                    <a:p>
                      <a:r>
                        <a:rPr lang="en-US" sz="1400">
                          <a:latin typeface="+mj-lt"/>
                          <a:ea typeface="Verdana" pitchFamily="34" charset="0"/>
                          <a:cs typeface="Verdana" pitchFamily="34" charset="0"/>
                        </a:rPr>
                        <a:t>Unit Abbreviation</a:t>
                      </a:r>
                    </a:p>
                  </a:txBody>
                  <a:tcPr marL="45720" marR="45720" marT="45725" marB="45725"/>
                </a:tc>
                <a:tc>
                  <a:txBody>
                    <a:bodyPr/>
                    <a:lstStyle/>
                    <a:p>
                      <a:r>
                        <a:rPr lang="en-US" sz="1400">
                          <a:latin typeface="+mj-lt"/>
                          <a:ea typeface="Verdana" pitchFamily="34" charset="0"/>
                          <a:cs typeface="Verdana" pitchFamily="34" charset="0"/>
                        </a:rPr>
                        <a:t>Route of Administration </a:t>
                      </a:r>
                    </a:p>
                  </a:txBody>
                  <a:tcPr marL="45720" marR="45720" marT="45725" marB="45725"/>
                </a:tc>
                <a:tc>
                  <a:txBody>
                    <a:bodyPr/>
                    <a:lstStyle/>
                    <a:p>
                      <a:r>
                        <a:rPr lang="en-US" sz="1400">
                          <a:latin typeface="+mj-lt"/>
                          <a:ea typeface="Verdana" pitchFamily="34" charset="0"/>
                          <a:cs typeface="Verdana" pitchFamily="34" charset="0"/>
                        </a:rPr>
                        <a:t>Abbreviation for Route of Administration</a:t>
                      </a:r>
                    </a:p>
                  </a:txBody>
                  <a:tcPr marL="45720" marR="45720" marT="45725" marB="45725"/>
                </a:tc>
              </a:tr>
              <a:tr h="304831">
                <a:tc>
                  <a:txBody>
                    <a:bodyPr/>
                    <a:lstStyle/>
                    <a:p>
                      <a:r>
                        <a:rPr lang="en-US" sz="1400" dirty="0">
                          <a:latin typeface="+mj-lt"/>
                          <a:ea typeface="Verdana" pitchFamily="34" charset="0"/>
                          <a:cs typeface="Verdana" pitchFamily="34" charset="0"/>
                        </a:rPr>
                        <a:t>gram</a:t>
                      </a:r>
                    </a:p>
                  </a:txBody>
                  <a:tcPr marL="45720" marR="45720" marT="45725" marB="45725"/>
                </a:tc>
                <a:tc>
                  <a:txBody>
                    <a:bodyPr/>
                    <a:lstStyle/>
                    <a:p>
                      <a:r>
                        <a:rPr lang="en-US" sz="1400">
                          <a:latin typeface="+mj-lt"/>
                          <a:ea typeface="Verdana" pitchFamily="34" charset="0"/>
                          <a:cs typeface="Verdana" pitchFamily="34" charset="0"/>
                        </a:rPr>
                        <a:t>g</a:t>
                      </a:r>
                    </a:p>
                  </a:txBody>
                  <a:tcPr marL="45720" marR="45720" marT="45725" marB="45725"/>
                </a:tc>
                <a:tc>
                  <a:txBody>
                    <a:bodyPr/>
                    <a:lstStyle/>
                    <a:p>
                      <a:r>
                        <a:rPr lang="en-US" sz="1400">
                          <a:latin typeface="+mj-lt"/>
                          <a:ea typeface="Verdana" pitchFamily="34" charset="0"/>
                          <a:cs typeface="Verdana" pitchFamily="34" charset="0"/>
                        </a:rPr>
                        <a:t>Inhalation</a:t>
                      </a:r>
                    </a:p>
                  </a:txBody>
                  <a:tcPr marL="45720" marR="45720" marT="45725" marB="45725"/>
                </a:tc>
                <a:tc>
                  <a:txBody>
                    <a:bodyPr/>
                    <a:lstStyle/>
                    <a:p>
                      <a:r>
                        <a:rPr lang="en-US" sz="1400">
                          <a:latin typeface="+mj-lt"/>
                          <a:ea typeface="Verdana" pitchFamily="34" charset="0"/>
                          <a:cs typeface="Verdana" pitchFamily="34" charset="0"/>
                        </a:rPr>
                        <a:t>Inhal</a:t>
                      </a:r>
                    </a:p>
                  </a:txBody>
                  <a:tcPr marL="45720" marR="45720" marT="45725" marB="45725"/>
                </a:tc>
              </a:tr>
              <a:tr h="304831">
                <a:tc>
                  <a:txBody>
                    <a:bodyPr/>
                    <a:lstStyle/>
                    <a:p>
                      <a:r>
                        <a:rPr lang="en-US" sz="1400">
                          <a:latin typeface="+mj-lt"/>
                          <a:ea typeface="Verdana" pitchFamily="34" charset="0"/>
                          <a:cs typeface="Verdana" pitchFamily="34" charset="0"/>
                        </a:rPr>
                        <a:t>milligram</a:t>
                      </a:r>
                    </a:p>
                  </a:txBody>
                  <a:tcPr marL="45720" marR="45720" marT="45725" marB="45725"/>
                </a:tc>
                <a:tc>
                  <a:txBody>
                    <a:bodyPr/>
                    <a:lstStyle/>
                    <a:p>
                      <a:r>
                        <a:rPr lang="en-US" sz="1400">
                          <a:latin typeface="+mj-lt"/>
                          <a:ea typeface="Verdana" pitchFamily="34" charset="0"/>
                          <a:cs typeface="Verdana" pitchFamily="34" charset="0"/>
                        </a:rPr>
                        <a:t>mg</a:t>
                      </a:r>
                    </a:p>
                  </a:txBody>
                  <a:tcPr marL="45720" marR="45720" marT="45725" marB="45725"/>
                </a:tc>
                <a:tc>
                  <a:txBody>
                    <a:bodyPr/>
                    <a:lstStyle/>
                    <a:p>
                      <a:r>
                        <a:rPr lang="en-US" sz="1400">
                          <a:latin typeface="+mj-lt"/>
                          <a:ea typeface="Verdana" pitchFamily="34" charset="0"/>
                          <a:cs typeface="Verdana" pitchFamily="34" charset="0"/>
                        </a:rPr>
                        <a:t>Nasal</a:t>
                      </a:r>
                    </a:p>
                  </a:txBody>
                  <a:tcPr marL="45720" marR="45720" marT="45725" marB="45725"/>
                </a:tc>
                <a:tc>
                  <a:txBody>
                    <a:bodyPr/>
                    <a:lstStyle/>
                    <a:p>
                      <a:r>
                        <a:rPr lang="en-US" sz="1400">
                          <a:latin typeface="+mj-lt"/>
                          <a:ea typeface="Verdana" pitchFamily="34" charset="0"/>
                          <a:cs typeface="Verdana" pitchFamily="34" charset="0"/>
                        </a:rPr>
                        <a:t>N</a:t>
                      </a:r>
                    </a:p>
                  </a:txBody>
                  <a:tcPr marL="45720" marR="45720" marT="45725" marB="45725"/>
                </a:tc>
              </a:tr>
              <a:tr h="304831">
                <a:tc>
                  <a:txBody>
                    <a:bodyPr/>
                    <a:lstStyle/>
                    <a:p>
                      <a:r>
                        <a:rPr lang="en-US" sz="1400">
                          <a:latin typeface="+mj-lt"/>
                          <a:ea typeface="Verdana" pitchFamily="34" charset="0"/>
                          <a:cs typeface="Verdana" pitchFamily="34" charset="0"/>
                        </a:rPr>
                        <a:t>microgram</a:t>
                      </a:r>
                    </a:p>
                  </a:txBody>
                  <a:tcPr marL="45720" marR="45720" marT="45725" marB="45725"/>
                </a:tc>
                <a:tc>
                  <a:txBody>
                    <a:bodyPr/>
                    <a:lstStyle/>
                    <a:p>
                      <a:r>
                        <a:rPr lang="en-US" sz="1400">
                          <a:latin typeface="+mj-lt"/>
                          <a:ea typeface="Verdana" pitchFamily="34" charset="0"/>
                          <a:cs typeface="Verdana" pitchFamily="34" charset="0"/>
                        </a:rPr>
                        <a:t>mcg</a:t>
                      </a:r>
                    </a:p>
                  </a:txBody>
                  <a:tcPr marL="45720" marR="45720" marT="45725" marB="45725"/>
                </a:tc>
                <a:tc>
                  <a:txBody>
                    <a:bodyPr/>
                    <a:lstStyle/>
                    <a:p>
                      <a:r>
                        <a:rPr lang="en-US" sz="1400">
                          <a:latin typeface="+mj-lt"/>
                          <a:ea typeface="Verdana" pitchFamily="34" charset="0"/>
                          <a:cs typeface="Verdana" pitchFamily="34" charset="0"/>
                        </a:rPr>
                        <a:t>Oral</a:t>
                      </a:r>
                    </a:p>
                  </a:txBody>
                  <a:tcPr marL="45720" marR="45720" marT="45725" marB="45725"/>
                </a:tc>
                <a:tc>
                  <a:txBody>
                    <a:bodyPr/>
                    <a:lstStyle/>
                    <a:p>
                      <a:r>
                        <a:rPr lang="en-US" sz="1400">
                          <a:latin typeface="+mj-lt"/>
                          <a:ea typeface="Verdana" pitchFamily="34" charset="0"/>
                          <a:cs typeface="Verdana" pitchFamily="34" charset="0"/>
                        </a:rPr>
                        <a:t>O</a:t>
                      </a:r>
                    </a:p>
                  </a:txBody>
                  <a:tcPr marL="45720" marR="45720" marT="45725" marB="45725"/>
                </a:tc>
              </a:tr>
              <a:tr h="304831">
                <a:tc>
                  <a:txBody>
                    <a:bodyPr/>
                    <a:lstStyle/>
                    <a:p>
                      <a:r>
                        <a:rPr lang="en-US" sz="1400">
                          <a:latin typeface="+mj-lt"/>
                          <a:ea typeface="Verdana" pitchFamily="34" charset="0"/>
                          <a:cs typeface="Verdana" pitchFamily="34" charset="0"/>
                        </a:rPr>
                        <a:t>unit</a:t>
                      </a:r>
                    </a:p>
                  </a:txBody>
                  <a:tcPr marL="45720" marR="45720" marT="45725" marB="45725"/>
                </a:tc>
                <a:tc>
                  <a:txBody>
                    <a:bodyPr/>
                    <a:lstStyle/>
                    <a:p>
                      <a:r>
                        <a:rPr lang="en-US" sz="1400">
                          <a:latin typeface="+mj-lt"/>
                          <a:ea typeface="Verdana" pitchFamily="34" charset="0"/>
                          <a:cs typeface="Verdana" pitchFamily="34" charset="0"/>
                        </a:rPr>
                        <a:t>E</a:t>
                      </a:r>
                    </a:p>
                  </a:txBody>
                  <a:tcPr marL="45720" marR="45720" marT="45725" marB="45725"/>
                </a:tc>
                <a:tc>
                  <a:txBody>
                    <a:bodyPr/>
                    <a:lstStyle/>
                    <a:p>
                      <a:r>
                        <a:rPr lang="en-US" sz="1400">
                          <a:latin typeface="+mj-lt"/>
                          <a:ea typeface="Verdana" pitchFamily="34" charset="0"/>
                          <a:cs typeface="Verdana" pitchFamily="34" charset="0"/>
                        </a:rPr>
                        <a:t>Parenteral</a:t>
                      </a:r>
                    </a:p>
                  </a:txBody>
                  <a:tcPr marL="45720" marR="45720" marT="45725" marB="45725"/>
                </a:tc>
                <a:tc>
                  <a:txBody>
                    <a:bodyPr/>
                    <a:lstStyle/>
                    <a:p>
                      <a:r>
                        <a:rPr lang="en-US" sz="1400">
                          <a:latin typeface="+mj-lt"/>
                          <a:ea typeface="Verdana" pitchFamily="34" charset="0"/>
                          <a:cs typeface="Verdana" pitchFamily="34" charset="0"/>
                        </a:rPr>
                        <a:t>P</a:t>
                      </a:r>
                    </a:p>
                  </a:txBody>
                  <a:tcPr marL="45720" marR="45720" marT="45725" marB="45725"/>
                </a:tc>
              </a:tr>
              <a:tr h="304831">
                <a:tc>
                  <a:txBody>
                    <a:bodyPr/>
                    <a:lstStyle/>
                    <a:p>
                      <a:r>
                        <a:rPr lang="en-US" sz="1400">
                          <a:latin typeface="+mj-lt"/>
                          <a:ea typeface="Verdana" pitchFamily="34" charset="0"/>
                          <a:cs typeface="Verdana" pitchFamily="34" charset="0"/>
                        </a:rPr>
                        <a:t>thousand units</a:t>
                      </a:r>
                    </a:p>
                  </a:txBody>
                  <a:tcPr marL="45720" marR="45720" marT="45725" marB="45725"/>
                </a:tc>
                <a:tc>
                  <a:txBody>
                    <a:bodyPr/>
                    <a:lstStyle/>
                    <a:p>
                      <a:r>
                        <a:rPr lang="en-US" sz="1400">
                          <a:latin typeface="+mj-lt"/>
                          <a:ea typeface="Verdana" pitchFamily="34" charset="0"/>
                          <a:cs typeface="Verdana" pitchFamily="34" charset="0"/>
                        </a:rPr>
                        <a:t>TE</a:t>
                      </a:r>
                    </a:p>
                  </a:txBody>
                  <a:tcPr marL="45720" marR="45720" marT="45725" marB="45725"/>
                </a:tc>
                <a:tc>
                  <a:txBody>
                    <a:bodyPr/>
                    <a:lstStyle/>
                    <a:p>
                      <a:r>
                        <a:rPr lang="en-US" sz="1400">
                          <a:latin typeface="+mj-lt"/>
                          <a:ea typeface="Verdana" pitchFamily="34" charset="0"/>
                          <a:cs typeface="Verdana" pitchFamily="34" charset="0"/>
                        </a:rPr>
                        <a:t>Rectal</a:t>
                      </a:r>
                    </a:p>
                  </a:txBody>
                  <a:tcPr marL="45720" marR="45720" marT="45725" marB="45725"/>
                </a:tc>
                <a:tc>
                  <a:txBody>
                    <a:bodyPr/>
                    <a:lstStyle/>
                    <a:p>
                      <a:r>
                        <a:rPr lang="en-US" sz="1400">
                          <a:latin typeface="+mj-lt"/>
                          <a:ea typeface="Verdana" pitchFamily="34" charset="0"/>
                          <a:cs typeface="Verdana" pitchFamily="34" charset="0"/>
                        </a:rPr>
                        <a:t>R</a:t>
                      </a:r>
                    </a:p>
                  </a:txBody>
                  <a:tcPr marL="45720" marR="45720" marT="45725" marB="45725"/>
                </a:tc>
              </a:tr>
              <a:tr h="304831">
                <a:tc>
                  <a:txBody>
                    <a:bodyPr/>
                    <a:lstStyle/>
                    <a:p>
                      <a:r>
                        <a:rPr lang="en-US" sz="1400">
                          <a:latin typeface="+mj-lt"/>
                          <a:ea typeface="Verdana" pitchFamily="34" charset="0"/>
                          <a:cs typeface="Verdana" pitchFamily="34" charset="0"/>
                        </a:rPr>
                        <a:t>million units</a:t>
                      </a:r>
                    </a:p>
                  </a:txBody>
                  <a:tcPr marL="45720" marR="45720" marT="45725" marB="45725"/>
                </a:tc>
                <a:tc>
                  <a:txBody>
                    <a:bodyPr/>
                    <a:lstStyle/>
                    <a:p>
                      <a:r>
                        <a:rPr lang="en-US" sz="1400">
                          <a:latin typeface="+mj-lt"/>
                          <a:ea typeface="Verdana" pitchFamily="34" charset="0"/>
                          <a:cs typeface="Verdana" pitchFamily="34" charset="0"/>
                        </a:rPr>
                        <a:t>ME</a:t>
                      </a:r>
                    </a:p>
                  </a:txBody>
                  <a:tcPr marL="45720" marR="45720" marT="45725" marB="45725"/>
                </a:tc>
                <a:tc>
                  <a:txBody>
                    <a:bodyPr/>
                    <a:lstStyle/>
                    <a:p>
                      <a:r>
                        <a:rPr lang="en-US" sz="1400">
                          <a:latin typeface="+mj-lt"/>
                          <a:ea typeface="Verdana" pitchFamily="34" charset="0"/>
                          <a:cs typeface="Verdana" pitchFamily="34" charset="0"/>
                        </a:rPr>
                        <a:t>Sublingual/ buccal</a:t>
                      </a:r>
                    </a:p>
                  </a:txBody>
                  <a:tcPr marL="45720" marR="45720" marT="45725" marB="45725"/>
                </a:tc>
                <a:tc>
                  <a:txBody>
                    <a:bodyPr/>
                    <a:lstStyle/>
                    <a:p>
                      <a:r>
                        <a:rPr lang="en-US" sz="1400">
                          <a:latin typeface="+mj-lt"/>
                          <a:ea typeface="Verdana" pitchFamily="34" charset="0"/>
                          <a:cs typeface="Verdana" pitchFamily="34" charset="0"/>
                        </a:rPr>
                        <a:t>SL</a:t>
                      </a:r>
                    </a:p>
                  </a:txBody>
                  <a:tcPr marL="45720" marR="45720" marT="45725" marB="45725"/>
                </a:tc>
              </a:tr>
              <a:tr h="304831">
                <a:tc>
                  <a:txBody>
                    <a:bodyPr/>
                    <a:lstStyle/>
                    <a:p>
                      <a:r>
                        <a:rPr lang="en-US" sz="1400">
                          <a:latin typeface="+mj-lt"/>
                          <a:ea typeface="Verdana" pitchFamily="34" charset="0"/>
                          <a:cs typeface="Verdana" pitchFamily="34" charset="0"/>
                        </a:rPr>
                        <a:t>millimole</a:t>
                      </a:r>
                    </a:p>
                  </a:txBody>
                  <a:tcPr marL="45720" marR="45720" marT="45725" marB="45725"/>
                </a:tc>
                <a:tc>
                  <a:txBody>
                    <a:bodyPr/>
                    <a:lstStyle/>
                    <a:p>
                      <a:r>
                        <a:rPr lang="en-US" sz="1400">
                          <a:latin typeface="+mj-lt"/>
                          <a:ea typeface="Verdana" pitchFamily="34" charset="0"/>
                          <a:cs typeface="Verdana" pitchFamily="34" charset="0"/>
                        </a:rPr>
                        <a:t>mmol</a:t>
                      </a:r>
                    </a:p>
                  </a:txBody>
                  <a:tcPr marL="45720" marR="45720" marT="45725" marB="45725"/>
                </a:tc>
                <a:tc>
                  <a:txBody>
                    <a:bodyPr/>
                    <a:lstStyle/>
                    <a:p>
                      <a:r>
                        <a:rPr lang="en-US" sz="1400">
                          <a:latin typeface="+mj-lt"/>
                          <a:ea typeface="Verdana" pitchFamily="34" charset="0"/>
                          <a:cs typeface="Verdana" pitchFamily="34" charset="0"/>
                        </a:rPr>
                        <a:t>Transdermal</a:t>
                      </a:r>
                    </a:p>
                  </a:txBody>
                  <a:tcPr marL="45720" marR="45720" marT="45725" marB="45725"/>
                </a:tc>
                <a:tc>
                  <a:txBody>
                    <a:bodyPr/>
                    <a:lstStyle/>
                    <a:p>
                      <a:r>
                        <a:rPr lang="en-US" sz="1400">
                          <a:latin typeface="+mj-lt"/>
                          <a:ea typeface="Verdana" pitchFamily="34" charset="0"/>
                          <a:cs typeface="Verdana" pitchFamily="34" charset="0"/>
                        </a:rPr>
                        <a:t>Td</a:t>
                      </a:r>
                    </a:p>
                  </a:txBody>
                  <a:tcPr marL="45720" marR="45720" marT="45725" marB="45725"/>
                </a:tc>
              </a:tr>
              <a:tr h="304831">
                <a:tc>
                  <a:txBody>
                    <a:bodyPr/>
                    <a:lstStyle/>
                    <a:p>
                      <a:r>
                        <a:rPr lang="en-US" sz="1400">
                          <a:latin typeface="+mj-lt"/>
                          <a:ea typeface="Verdana" pitchFamily="34" charset="0"/>
                          <a:cs typeface="Verdana" pitchFamily="34" charset="0"/>
                        </a:rPr>
                        <a:t>milliliter</a:t>
                      </a:r>
                    </a:p>
                  </a:txBody>
                  <a:tcPr marL="45720" marR="45720" marT="45725" marB="45725"/>
                </a:tc>
                <a:tc>
                  <a:txBody>
                    <a:bodyPr/>
                    <a:lstStyle/>
                    <a:p>
                      <a:r>
                        <a:rPr lang="en-US" sz="1400" dirty="0">
                          <a:latin typeface="+mj-lt"/>
                          <a:ea typeface="Verdana" pitchFamily="34" charset="0"/>
                          <a:cs typeface="Verdana" pitchFamily="34" charset="0"/>
                        </a:rPr>
                        <a:t>ml</a:t>
                      </a:r>
                    </a:p>
                  </a:txBody>
                  <a:tcPr marL="45720" marR="45720" marT="45725" marB="45725"/>
                </a:tc>
                <a:tc>
                  <a:txBody>
                    <a:bodyPr/>
                    <a:lstStyle/>
                    <a:p>
                      <a:r>
                        <a:rPr lang="en-US" sz="1400">
                          <a:latin typeface="+mj-lt"/>
                          <a:ea typeface="Verdana" pitchFamily="34" charset="0"/>
                          <a:cs typeface="Verdana" pitchFamily="34" charset="0"/>
                        </a:rPr>
                        <a:t>Vaginal</a:t>
                      </a:r>
                    </a:p>
                  </a:txBody>
                  <a:tcPr marL="45720" marR="45720" marT="45725" marB="45725"/>
                </a:tc>
                <a:tc>
                  <a:txBody>
                    <a:bodyPr/>
                    <a:lstStyle/>
                    <a:p>
                      <a:r>
                        <a:rPr lang="en-US" sz="1400" dirty="0">
                          <a:latin typeface="+mj-lt"/>
                          <a:ea typeface="Verdana" pitchFamily="34" charset="0"/>
                          <a:cs typeface="Verdana" pitchFamily="34" charset="0"/>
                        </a:rPr>
                        <a:t>V</a:t>
                      </a:r>
                    </a:p>
                  </a:txBody>
                  <a:tcPr marL="45720" marR="45720" marT="45725" marB="45725"/>
                </a:tc>
              </a:tr>
            </a:tbl>
          </a:graphicData>
        </a:graphic>
      </p:graphicFrame>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57</a:t>
            </a:fld>
            <a:endParaRPr lang="en-US" dirty="0"/>
          </a:p>
        </p:txBody>
      </p:sp>
    </p:spTree>
    <p:custDataLst>
      <p:tags r:id="rId1"/>
    </p:custDataLst>
    <p:extLst>
      <p:ext uri="{BB962C8B-B14F-4D97-AF65-F5344CB8AC3E}">
        <p14:creationId xmlns:p14="http://schemas.microsoft.com/office/powerpoint/2010/main" val="27021397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57347" name="Rectangle 3"/>
          <p:cNvSpPr txBox="1">
            <a:spLocks noChangeArrowheads="1"/>
          </p:cNvSpPr>
          <p:nvPr/>
        </p:nvSpPr>
        <p:spPr bwMode="auto">
          <a:xfrm>
            <a:off x="304800" y="1125538"/>
            <a:ext cx="4648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b="1">
                <a:solidFill>
                  <a:srgbClr val="000000"/>
                </a:solidFill>
                <a:latin typeface="+mj-lt"/>
              </a:rPr>
              <a:t>DRG </a:t>
            </a:r>
            <a:r>
              <a:rPr lang="en-US" altLang="en-US" sz="1400" b="1">
                <a:solidFill>
                  <a:srgbClr val="000000"/>
                </a:solidFill>
                <a:latin typeface="+mj-lt"/>
              </a:rPr>
              <a:t>(Diagnosis Related Group)</a:t>
            </a:r>
            <a:r>
              <a:rPr lang="en-US" altLang="en-US" sz="1600">
                <a:solidFill>
                  <a:srgbClr val="000000"/>
                </a:solidFill>
                <a:latin typeface="+mj-lt"/>
              </a:rPr>
              <a:t>	</a:t>
            </a:r>
          </a:p>
          <a:p>
            <a:pPr>
              <a:spcAft>
                <a:spcPts val="1200"/>
              </a:spcAft>
              <a:buSzPts val="2000"/>
            </a:pPr>
            <a:r>
              <a:rPr lang="en-US" altLang="en-US" sz="1600">
                <a:solidFill>
                  <a:srgbClr val="000000"/>
                </a:solidFill>
                <a:latin typeface="+mj-lt"/>
              </a:rPr>
              <a:t>	DRG codes are </a:t>
            </a:r>
            <a:r>
              <a:rPr lang="en-US" altLang="en-US" sz="1600">
                <a:solidFill>
                  <a:srgbClr val="FF0000"/>
                </a:solidFill>
                <a:latin typeface="+mj-lt"/>
              </a:rPr>
              <a:t>based on ICD-9-CM</a:t>
            </a:r>
            <a:r>
              <a:rPr lang="en-US" altLang="en-US" sz="1600">
                <a:solidFill>
                  <a:srgbClr val="000000"/>
                </a:solidFill>
                <a:latin typeface="+mj-lt"/>
              </a:rPr>
              <a:t> and other factors not included in ICD-9.</a:t>
            </a:r>
          </a:p>
          <a:p>
            <a:pPr>
              <a:spcAft>
                <a:spcPts val="1200"/>
              </a:spcAft>
              <a:buSzPts val="2000"/>
            </a:pPr>
            <a:r>
              <a:rPr lang="en-US" altLang="en-US" sz="1600">
                <a:solidFill>
                  <a:srgbClr val="000000"/>
                </a:solidFill>
                <a:latin typeface="+mj-lt"/>
              </a:rPr>
              <a:t>	The grouping of the codes are based on </a:t>
            </a:r>
            <a:r>
              <a:rPr lang="en-US" altLang="en-US" sz="1600">
                <a:solidFill>
                  <a:srgbClr val="FF0000"/>
                </a:solidFill>
                <a:latin typeface="+mj-lt"/>
              </a:rPr>
              <a:t>factors that affect the cost of treatment and the length of stay in the hospital</a:t>
            </a:r>
            <a:r>
              <a:rPr lang="en-US" altLang="en-US" sz="1600">
                <a:solidFill>
                  <a:srgbClr val="000000"/>
                </a:solidFill>
                <a:latin typeface="+mj-lt"/>
              </a:rPr>
              <a:t>, such as severity, complications, and type of treatment.</a:t>
            </a:r>
          </a:p>
          <a:p>
            <a:pPr>
              <a:spcAft>
                <a:spcPts val="1200"/>
              </a:spcAft>
              <a:buSzPts val="2000"/>
            </a:pPr>
            <a:r>
              <a:rPr lang="en-US" altLang="en-US" sz="1600">
                <a:solidFill>
                  <a:srgbClr val="000000"/>
                </a:solidFill>
                <a:latin typeface="+mj-lt"/>
              </a:rPr>
              <a:t>	DRG may be used for </a:t>
            </a:r>
            <a:r>
              <a:rPr lang="en-US" altLang="en-US" sz="1600">
                <a:solidFill>
                  <a:srgbClr val="FF0000"/>
                </a:solidFill>
                <a:latin typeface="+mj-lt"/>
              </a:rPr>
              <a:t>budgeting</a:t>
            </a:r>
            <a:r>
              <a:rPr lang="en-US" altLang="en-US" sz="1600">
                <a:solidFill>
                  <a:srgbClr val="000000"/>
                </a:solidFill>
                <a:latin typeface="+mj-lt"/>
              </a:rPr>
              <a:t>. Because factors related to the delivery of care are included, their usefulness for budgeting is disputable.</a:t>
            </a:r>
          </a:p>
          <a:p>
            <a:pPr>
              <a:spcAft>
                <a:spcPts val="1200"/>
              </a:spcAft>
              <a:buSzPts val="2000"/>
            </a:pPr>
            <a:r>
              <a:rPr lang="en-US" altLang="en-US" sz="1600">
                <a:solidFill>
                  <a:srgbClr val="000000"/>
                </a:solidFill>
                <a:latin typeface="+mj-lt"/>
              </a:rPr>
              <a:t>	Some </a:t>
            </a:r>
            <a:r>
              <a:rPr lang="en-US" altLang="en-US" sz="1600">
                <a:solidFill>
                  <a:srgbClr val="FF0000"/>
                </a:solidFill>
                <a:latin typeface="+mj-lt"/>
              </a:rPr>
              <a:t>disease groups are clustered </a:t>
            </a:r>
            <a:r>
              <a:rPr lang="en-US" altLang="en-US" sz="1600">
                <a:solidFill>
                  <a:srgbClr val="000000"/>
                </a:solidFill>
                <a:latin typeface="+mj-lt"/>
              </a:rPr>
              <a:t>which is called </a:t>
            </a:r>
            <a:r>
              <a:rPr lang="en-US" altLang="en-US" sz="1600" u="sng">
                <a:solidFill>
                  <a:srgbClr val="000000"/>
                </a:solidFill>
                <a:latin typeface="+mj-lt"/>
              </a:rPr>
              <a:t>case mix</a:t>
            </a:r>
            <a:r>
              <a:rPr lang="en-US" altLang="en-US" sz="1600">
                <a:solidFill>
                  <a:srgbClr val="000000"/>
                </a:solidFill>
                <a:latin typeface="+mj-lt"/>
              </a:rPr>
              <a:t>.</a:t>
            </a:r>
          </a:p>
        </p:txBody>
      </p:sp>
      <p:pic>
        <p:nvPicPr>
          <p:cNvPr id="57348" name="Picture 2"/>
          <p:cNvPicPr>
            <a:picLocks noChangeAspect="1" noChangeArrowheads="1"/>
          </p:cNvPicPr>
          <p:nvPr/>
        </p:nvPicPr>
        <p:blipFill>
          <a:blip r:embed="rId3">
            <a:extLst>
              <a:ext uri="{28A0092B-C50C-407E-A947-70E740481C1C}">
                <a14:useLocalDpi xmlns:a14="http://schemas.microsoft.com/office/drawing/2010/main" val="0"/>
              </a:ext>
            </a:extLst>
          </a:blip>
          <a:srcRect t="4291" r="24380" b="4980"/>
          <a:stretch>
            <a:fillRect/>
          </a:stretch>
        </p:blipFill>
        <p:spPr bwMode="auto">
          <a:xfrm>
            <a:off x="5105400" y="1231900"/>
            <a:ext cx="378142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58</a:t>
            </a:fld>
            <a:endParaRPr lang="en-US" dirty="0"/>
          </a:p>
        </p:txBody>
      </p:sp>
    </p:spTree>
    <p:custDataLst>
      <p:tags r:id="rId1"/>
    </p:custDataLst>
    <p:extLst>
      <p:ext uri="{BB962C8B-B14F-4D97-AF65-F5344CB8AC3E}">
        <p14:creationId xmlns:p14="http://schemas.microsoft.com/office/powerpoint/2010/main" val="238675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fade">
                                      <p:cBhvr>
                                        <p:cTn id="12" dur="500"/>
                                        <p:tgtEl>
                                          <p:spTgt spid="5734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7348"/>
                                        </p:tgtEl>
                                        <p:attrNameLst>
                                          <p:attrName>style.visibility</p:attrName>
                                        </p:attrNameLst>
                                      </p:cBhvr>
                                      <p:to>
                                        <p:strVal val="visible"/>
                                      </p:to>
                                    </p:set>
                                    <p:animEffect transition="in" filter="fade">
                                      <p:cBhvr>
                                        <p:cTn id="15" dur="500"/>
                                        <p:tgtEl>
                                          <p:spTgt spid="573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7347">
                                            <p:txEl>
                                              <p:pRg st="2" end="2"/>
                                            </p:txEl>
                                          </p:spTgt>
                                        </p:tgtEl>
                                        <p:attrNameLst>
                                          <p:attrName>style.visibility</p:attrName>
                                        </p:attrNameLst>
                                      </p:cBhvr>
                                      <p:to>
                                        <p:strVal val="visible"/>
                                      </p:to>
                                    </p:set>
                                    <p:animEffect transition="in" filter="fade">
                                      <p:cBhvr>
                                        <p:cTn id="20" dur="500"/>
                                        <p:tgtEl>
                                          <p:spTgt spid="5734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Effect transition="in" filter="fade">
                                      <p:cBhvr>
                                        <p:cTn id="25" dur="500"/>
                                        <p:tgtEl>
                                          <p:spTgt spid="5734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7347">
                                            <p:txEl>
                                              <p:pRg st="4" end="4"/>
                                            </p:txEl>
                                          </p:spTgt>
                                        </p:tgtEl>
                                        <p:attrNameLst>
                                          <p:attrName>style.visibility</p:attrName>
                                        </p:attrNameLst>
                                      </p:cBhvr>
                                      <p:to>
                                        <p:strVal val="visible"/>
                                      </p:to>
                                    </p:set>
                                    <p:animEffect transition="in" filter="fade">
                                      <p:cBhvr>
                                        <p:cTn id="30" dur="5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85850"/>
            <a:ext cx="60960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Box 5"/>
          <p:cNvSpPr txBox="1">
            <a:spLocks noChangeArrowheads="1"/>
          </p:cNvSpPr>
          <p:nvPr/>
        </p:nvSpPr>
        <p:spPr bwMode="auto">
          <a:xfrm>
            <a:off x="1066800" y="5867400"/>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DRG Browser </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59</a:t>
            </a:fld>
            <a:endParaRPr lang="en-US" dirty="0"/>
          </a:p>
        </p:txBody>
      </p:sp>
    </p:spTree>
    <p:custDataLst>
      <p:tags r:id="rId1"/>
    </p:custDataLst>
    <p:extLst>
      <p:ext uri="{BB962C8B-B14F-4D97-AF65-F5344CB8AC3E}">
        <p14:creationId xmlns:p14="http://schemas.microsoft.com/office/powerpoint/2010/main" val="3872654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Introduction </a:t>
            </a:r>
            <a:r>
              <a:rPr lang="en-US" altLang="en-US" sz="1400" b="0" dirty="0"/>
              <a:t>(cont.)</a:t>
            </a:r>
            <a:endParaRPr lang="en-US" altLang="en-US" sz="1600" b="1" i="1" dirty="0" smtClean="0"/>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0"/>
            <a:ext cx="29718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524000"/>
            <a:ext cx="295592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7"/>
          <p:cNvSpPr txBox="1">
            <a:spLocks noChangeArrowheads="1"/>
          </p:cNvSpPr>
          <p:nvPr/>
        </p:nvSpPr>
        <p:spPr bwMode="auto">
          <a:xfrm>
            <a:off x="3698400" y="5791200"/>
            <a:ext cx="1871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Medical Terminology</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6</a:t>
            </a:fld>
            <a:endParaRPr lang="en-US" dirty="0"/>
          </a:p>
        </p:txBody>
      </p:sp>
    </p:spTree>
    <p:custDataLst>
      <p:tags r:id="rId1"/>
    </p:custDataLst>
    <p:extLst>
      <p:ext uri="{BB962C8B-B14F-4D97-AF65-F5344CB8AC3E}">
        <p14:creationId xmlns:p14="http://schemas.microsoft.com/office/powerpoint/2010/main" val="10809958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59395" name="Rectangle 3"/>
          <p:cNvSpPr txBox="1">
            <a:spLocks noChangeArrowheads="1"/>
          </p:cNvSpPr>
          <p:nvPr/>
        </p:nvSpPr>
        <p:spPr bwMode="auto">
          <a:xfrm>
            <a:off x="304800" y="1125538"/>
            <a:ext cx="5334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b="1">
                <a:solidFill>
                  <a:srgbClr val="000000"/>
                </a:solidFill>
                <a:latin typeface="+mj-lt"/>
              </a:rPr>
              <a:t>MeSH </a:t>
            </a:r>
            <a:r>
              <a:rPr lang="en-US" altLang="en-US" sz="1400" b="1">
                <a:solidFill>
                  <a:srgbClr val="000000"/>
                </a:solidFill>
                <a:latin typeface="+mj-lt"/>
              </a:rPr>
              <a:t>(Medical Subject Headings)</a:t>
            </a:r>
            <a:endParaRPr lang="en-US" altLang="en-US" sz="1600">
              <a:solidFill>
                <a:srgbClr val="000000"/>
              </a:solidFill>
              <a:latin typeface="+mj-lt"/>
            </a:endParaRPr>
          </a:p>
          <a:p>
            <a:pPr>
              <a:spcAft>
                <a:spcPts val="1200"/>
              </a:spcAft>
              <a:buSzPts val="2000"/>
            </a:pPr>
            <a:r>
              <a:rPr lang="en-US" altLang="en-US" sz="1600">
                <a:solidFill>
                  <a:srgbClr val="000000"/>
                </a:solidFill>
                <a:latin typeface="+mj-lt"/>
              </a:rPr>
              <a:t>	MeSH is developed and maintained by the </a:t>
            </a:r>
            <a:r>
              <a:rPr lang="en-US" altLang="en-US" sz="1600">
                <a:solidFill>
                  <a:srgbClr val="FF0000"/>
                </a:solidFill>
                <a:latin typeface="+mj-lt"/>
              </a:rPr>
              <a:t>National Library of Medicine (NLM)</a:t>
            </a:r>
            <a:r>
              <a:rPr lang="en-US" altLang="en-US" sz="1600">
                <a:solidFill>
                  <a:srgbClr val="000000"/>
                </a:solidFill>
                <a:latin typeface="+mj-lt"/>
              </a:rPr>
              <a:t> in U.S. </a:t>
            </a:r>
          </a:p>
          <a:p>
            <a:pPr>
              <a:spcAft>
                <a:spcPts val="1200"/>
              </a:spcAft>
              <a:buSzPts val="2000"/>
            </a:pPr>
            <a:r>
              <a:rPr lang="en-US" altLang="en-US" sz="1600">
                <a:solidFill>
                  <a:srgbClr val="000000"/>
                </a:solidFill>
                <a:latin typeface="+mj-lt"/>
              </a:rPr>
              <a:t>	MeSH is used </a:t>
            </a:r>
            <a:r>
              <a:rPr lang="en-US" altLang="en-US" sz="1600" u="sng">
                <a:solidFill>
                  <a:srgbClr val="000000"/>
                </a:solidFill>
                <a:latin typeface="+mj-lt"/>
              </a:rPr>
              <a:t>to index the world medical literature</a:t>
            </a:r>
            <a:r>
              <a:rPr lang="en-US" altLang="en-US" sz="1600">
                <a:solidFill>
                  <a:srgbClr val="000000"/>
                </a:solidFill>
                <a:latin typeface="+mj-lt"/>
              </a:rPr>
              <a:t>.</a:t>
            </a:r>
          </a:p>
          <a:p>
            <a:pPr>
              <a:spcAft>
                <a:spcPts val="1200"/>
              </a:spcAft>
              <a:buSzPts val="2000"/>
            </a:pPr>
            <a:r>
              <a:rPr lang="en-US" altLang="en-US" sz="1600">
                <a:solidFill>
                  <a:srgbClr val="000000"/>
                </a:solidFill>
                <a:latin typeface="+mj-lt"/>
              </a:rPr>
              <a:t>	Within MeSH a concept may appear as a narrower concept (</a:t>
            </a:r>
            <a:r>
              <a:rPr lang="en-US" altLang="en-US" sz="1600">
                <a:solidFill>
                  <a:srgbClr val="FF0000"/>
                </a:solidFill>
                <a:latin typeface="+mj-lt"/>
              </a:rPr>
              <a:t>hierarchical format</a:t>
            </a:r>
            <a:r>
              <a:rPr lang="en-US" altLang="en-US" sz="1600">
                <a:solidFill>
                  <a:srgbClr val="000000"/>
                </a:solidFill>
                <a:latin typeface="+mj-lt"/>
              </a:rPr>
              <a:t>).</a:t>
            </a:r>
          </a:p>
          <a:p>
            <a:pPr>
              <a:spcAft>
                <a:spcPts val="1200"/>
              </a:spcAft>
              <a:buSzPts val="2000"/>
            </a:pPr>
            <a:r>
              <a:rPr lang="en-US" altLang="en-US" sz="1600">
                <a:solidFill>
                  <a:srgbClr val="000000"/>
                </a:solidFill>
                <a:latin typeface="+mj-lt"/>
              </a:rPr>
              <a:t>	MeSH forms the basis for the Unified Medical Language System (UMLS) also developed by NLM.</a:t>
            </a:r>
          </a:p>
          <a:p>
            <a:pPr>
              <a:spcAft>
                <a:spcPts val="1200"/>
              </a:spcAft>
              <a:buSzPts val="2000"/>
            </a:pPr>
            <a:r>
              <a:rPr lang="en-US" altLang="en-US" sz="1600">
                <a:solidFill>
                  <a:srgbClr val="000000"/>
                </a:solidFill>
                <a:latin typeface="+mj-lt"/>
              </a:rPr>
              <a:t>	</a:t>
            </a:r>
            <a:r>
              <a:rPr lang="en-US" altLang="en-US" sz="1600" u="sng">
                <a:solidFill>
                  <a:srgbClr val="000000"/>
                </a:solidFill>
                <a:latin typeface="+mj-lt"/>
              </a:rPr>
              <a:t>UMLS is not a classification system</a:t>
            </a:r>
            <a:r>
              <a:rPr lang="en-US" altLang="en-US" sz="1600">
                <a:solidFill>
                  <a:srgbClr val="000000"/>
                </a:solidFill>
                <a:latin typeface="+mj-lt"/>
              </a:rPr>
              <a:t>, rather is a project to enhance retrieving information from biomedical sources.</a:t>
            </a:r>
          </a:p>
          <a:p>
            <a:pPr>
              <a:spcAft>
                <a:spcPts val="1200"/>
              </a:spcAft>
              <a:buSzPts val="2000"/>
            </a:pPr>
            <a:endParaRPr lang="en-US" altLang="en-US" sz="1600">
              <a:solidFill>
                <a:srgbClr val="000000"/>
              </a:solidFill>
              <a:latin typeface="+mj-lt"/>
            </a:endParaRPr>
          </a:p>
        </p:txBody>
      </p:sp>
      <p:pic>
        <p:nvPicPr>
          <p:cNvPr id="59396" name="Picture 3"/>
          <p:cNvPicPr>
            <a:picLocks noChangeAspect="1" noChangeArrowheads="1"/>
          </p:cNvPicPr>
          <p:nvPr/>
        </p:nvPicPr>
        <p:blipFill>
          <a:blip r:embed="rId3">
            <a:extLst>
              <a:ext uri="{28A0092B-C50C-407E-A947-70E740481C1C}">
                <a14:useLocalDpi xmlns:a14="http://schemas.microsoft.com/office/drawing/2010/main" val="0"/>
              </a:ext>
            </a:extLst>
          </a:blip>
          <a:srcRect l="75014" t="19971" r="1839" b="3859"/>
          <a:stretch>
            <a:fillRect/>
          </a:stretch>
        </p:blipFill>
        <p:spPr bwMode="auto">
          <a:xfrm>
            <a:off x="6113463" y="800100"/>
            <a:ext cx="2581275"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60</a:t>
            </a:fld>
            <a:endParaRPr lang="en-US" dirty="0"/>
          </a:p>
        </p:txBody>
      </p:sp>
    </p:spTree>
    <p:custDataLst>
      <p:tags r:id="rId1"/>
    </p:custDataLst>
    <p:extLst>
      <p:ext uri="{BB962C8B-B14F-4D97-AF65-F5344CB8AC3E}">
        <p14:creationId xmlns:p14="http://schemas.microsoft.com/office/powerpoint/2010/main" val="203039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5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fade">
                                      <p:cBhvr>
                                        <p:cTn id="17" dur="500"/>
                                        <p:tgtEl>
                                          <p:spTgt spid="59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fade">
                                      <p:cBhvr>
                                        <p:cTn id="22" dur="500"/>
                                        <p:tgtEl>
                                          <p:spTgt spid="5939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9396"/>
                                        </p:tgtEl>
                                        <p:attrNameLst>
                                          <p:attrName>style.visibility</p:attrName>
                                        </p:attrNameLst>
                                      </p:cBhvr>
                                      <p:to>
                                        <p:strVal val="visible"/>
                                      </p:to>
                                    </p:set>
                                    <p:animEffect transition="in" filter="fade">
                                      <p:cBhvr>
                                        <p:cTn id="25" dur="500"/>
                                        <p:tgtEl>
                                          <p:spTgt spid="5939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9395">
                                            <p:txEl>
                                              <p:pRg st="4" end="4"/>
                                            </p:txEl>
                                          </p:spTgt>
                                        </p:tgtEl>
                                        <p:attrNameLst>
                                          <p:attrName>style.visibility</p:attrName>
                                        </p:attrNameLst>
                                      </p:cBhvr>
                                      <p:to>
                                        <p:strVal val="visible"/>
                                      </p:to>
                                    </p:set>
                                    <p:animEffect transition="in" filter="fade">
                                      <p:cBhvr>
                                        <p:cTn id="30" dur="500"/>
                                        <p:tgtEl>
                                          <p:spTgt spid="5939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9395">
                                            <p:txEl>
                                              <p:pRg st="5" end="5"/>
                                            </p:txEl>
                                          </p:spTgt>
                                        </p:tgtEl>
                                        <p:attrNameLst>
                                          <p:attrName>style.visibility</p:attrName>
                                        </p:attrNameLst>
                                      </p:cBhvr>
                                      <p:to>
                                        <p:strVal val="visible"/>
                                      </p:to>
                                    </p:set>
                                    <p:animEffect transition="in" filter="fade">
                                      <p:cBhvr>
                                        <p:cTn id="35" dur="500"/>
                                        <p:tgtEl>
                                          <p:spTgt spid="59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60419" name="TextBox 5"/>
          <p:cNvSpPr txBox="1">
            <a:spLocks noChangeArrowheads="1"/>
          </p:cNvSpPr>
          <p:nvPr/>
        </p:nvSpPr>
        <p:spPr bwMode="auto">
          <a:xfrm>
            <a:off x="1066800" y="5867400"/>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Mesh for Pneumonia</a:t>
            </a:r>
          </a:p>
        </p:txBody>
      </p:sp>
      <p:pic>
        <p:nvPicPr>
          <p:cNvPr id="60420" name="Picture 2"/>
          <p:cNvPicPr>
            <a:picLocks noChangeAspect="1" noChangeArrowheads="1"/>
          </p:cNvPicPr>
          <p:nvPr/>
        </p:nvPicPr>
        <p:blipFill>
          <a:blip r:embed="rId3">
            <a:extLst>
              <a:ext uri="{28A0092B-C50C-407E-A947-70E740481C1C}">
                <a14:useLocalDpi xmlns:a14="http://schemas.microsoft.com/office/drawing/2010/main" val="0"/>
              </a:ext>
            </a:extLst>
          </a:blip>
          <a:srcRect l="1094" t="21552" r="3152" b="3812"/>
          <a:stretch>
            <a:fillRect/>
          </a:stretch>
        </p:blipFill>
        <p:spPr bwMode="auto">
          <a:xfrm>
            <a:off x="1498600" y="1235075"/>
            <a:ext cx="591820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61</a:t>
            </a:fld>
            <a:endParaRPr lang="en-US" dirty="0"/>
          </a:p>
        </p:txBody>
      </p:sp>
    </p:spTree>
    <p:custDataLst>
      <p:tags r:id="rId1"/>
    </p:custDataLst>
    <p:extLst>
      <p:ext uri="{BB962C8B-B14F-4D97-AF65-F5344CB8AC3E}">
        <p14:creationId xmlns:p14="http://schemas.microsoft.com/office/powerpoint/2010/main" val="32453532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Classification Systems </a:t>
            </a:r>
            <a:r>
              <a:rPr lang="en-US" altLang="en-US" sz="1400" b="0" dirty="0"/>
              <a:t>(cont.)</a:t>
            </a:r>
            <a:endParaRPr lang="en-US" altLang="en-US" sz="1600" b="1" i="1" dirty="0" smtClean="0"/>
          </a:p>
        </p:txBody>
      </p:sp>
      <p:sp>
        <p:nvSpPr>
          <p:cNvPr id="61443" name="TextBox 5"/>
          <p:cNvSpPr txBox="1">
            <a:spLocks noChangeArrowheads="1"/>
          </p:cNvSpPr>
          <p:nvPr/>
        </p:nvSpPr>
        <p:spPr bwMode="auto">
          <a:xfrm>
            <a:off x="1066800" y="5867400"/>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Mesh for Pneumonia</a:t>
            </a:r>
          </a:p>
        </p:txBody>
      </p:sp>
      <p:pic>
        <p:nvPicPr>
          <p:cNvPr id="61444" name="Picture 2"/>
          <p:cNvPicPr>
            <a:picLocks noChangeAspect="1" noChangeArrowheads="1"/>
          </p:cNvPicPr>
          <p:nvPr/>
        </p:nvPicPr>
        <p:blipFill>
          <a:blip r:embed="rId3">
            <a:extLst>
              <a:ext uri="{28A0092B-C50C-407E-A947-70E740481C1C}">
                <a14:useLocalDpi xmlns:a14="http://schemas.microsoft.com/office/drawing/2010/main" val="0"/>
              </a:ext>
            </a:extLst>
          </a:blip>
          <a:srcRect l="922" t="21201" r="3152" b="3812"/>
          <a:stretch>
            <a:fillRect/>
          </a:stretch>
        </p:blipFill>
        <p:spPr bwMode="auto">
          <a:xfrm>
            <a:off x="1524000" y="1143000"/>
            <a:ext cx="6037263"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62</a:t>
            </a:fld>
            <a:endParaRPr lang="en-US" dirty="0"/>
          </a:p>
        </p:txBody>
      </p:sp>
    </p:spTree>
    <p:custDataLst>
      <p:tags r:id="rId1"/>
    </p:custDataLst>
    <p:extLst>
      <p:ext uri="{BB962C8B-B14F-4D97-AF65-F5344CB8AC3E}">
        <p14:creationId xmlns:p14="http://schemas.microsoft.com/office/powerpoint/2010/main" val="3324272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4662" y="3517900"/>
            <a:ext cx="8527823" cy="546100"/>
          </a:xfrm>
        </p:spPr>
        <p:txBody>
          <a:bodyPr/>
          <a:lstStyle/>
          <a:p>
            <a:r>
              <a:rPr lang="en-US" dirty="0"/>
              <a:t>Unified Medical Language System </a:t>
            </a:r>
            <a:r>
              <a:rPr lang="en-US" sz="2400" b="0" i="1" dirty="0" smtClean="0"/>
              <a:t>(UMLS)</a:t>
            </a:r>
            <a:endParaRPr lang="en-US" sz="1800" b="0" i="1" dirty="0"/>
          </a:p>
        </p:txBody>
      </p:sp>
    </p:spTree>
    <p:extLst>
      <p:ext uri="{BB962C8B-B14F-4D97-AF65-F5344CB8AC3E}">
        <p14:creationId xmlns:p14="http://schemas.microsoft.com/office/powerpoint/2010/main" val="296464188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000" b="1" dirty="0" smtClean="0"/>
              <a:t>Unified Medical Language System (UMLS)</a:t>
            </a:r>
            <a:br>
              <a:rPr lang="en-US" altLang="en-US" sz="2000" b="1" dirty="0" smtClean="0"/>
            </a:br>
            <a:endParaRPr lang="en-US" altLang="en-US" sz="2000" b="1" dirty="0" smtClean="0"/>
          </a:p>
        </p:txBody>
      </p:sp>
      <p:sp>
        <p:nvSpPr>
          <p:cNvPr id="62467" name="Rectangle 3"/>
          <p:cNvSpPr txBox="1">
            <a:spLocks noChangeArrowheads="1"/>
          </p:cNvSpPr>
          <p:nvPr/>
        </p:nvSpPr>
        <p:spPr bwMode="auto">
          <a:xfrm>
            <a:off x="304800" y="1265238"/>
            <a:ext cx="716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a:solidFill>
                  <a:srgbClr val="000000"/>
                </a:solidFill>
                <a:latin typeface="+mj-lt"/>
              </a:rPr>
              <a:t>The UMLS project is a long-term research and development project at the U.S. </a:t>
            </a:r>
            <a:r>
              <a:rPr lang="en-US" altLang="en-US" sz="1600">
                <a:solidFill>
                  <a:srgbClr val="FF0000"/>
                </a:solidFill>
                <a:latin typeface="+mj-lt"/>
              </a:rPr>
              <a:t>National Library of Medicine (NLM) </a:t>
            </a:r>
            <a:r>
              <a:rPr lang="en-US" altLang="en-US" sz="1600">
                <a:solidFill>
                  <a:srgbClr val="000000"/>
                </a:solidFill>
                <a:latin typeface="+mj-lt"/>
              </a:rPr>
              <a:t>whose goal is to develop resources that will </a:t>
            </a:r>
            <a:r>
              <a:rPr lang="en-US" altLang="en-US" sz="1600" u="sng">
                <a:solidFill>
                  <a:srgbClr val="000000"/>
                </a:solidFill>
                <a:latin typeface="+mj-lt"/>
              </a:rPr>
              <a:t>support intelligent information retrieval</a:t>
            </a:r>
            <a:r>
              <a:rPr lang="en-US" altLang="en-US" sz="1600">
                <a:solidFill>
                  <a:srgbClr val="000000"/>
                </a:solidFill>
                <a:latin typeface="+mj-lt"/>
              </a:rPr>
              <a:t> from a wide range of disparate biomedical information sources. </a:t>
            </a:r>
          </a:p>
          <a:p>
            <a:pPr>
              <a:spcAft>
                <a:spcPts val="1200"/>
              </a:spcAft>
              <a:buSzPts val="2000"/>
              <a:buFont typeface="Wingdings" pitchFamily="2" charset="2"/>
              <a:buChar char="§"/>
            </a:pPr>
            <a:r>
              <a:rPr lang="en-US" altLang="en-US" sz="1600">
                <a:solidFill>
                  <a:srgbClr val="000000"/>
                </a:solidFill>
                <a:latin typeface="+mj-lt"/>
              </a:rPr>
              <a:t>The project is directed by a multidisciplinary team, including physicians, computer and information scientists, and linguists, and involves collaboration with </a:t>
            </a:r>
            <a:r>
              <a:rPr lang="en-US" altLang="en-US" sz="1600" u="sng">
                <a:solidFill>
                  <a:srgbClr val="000000"/>
                </a:solidFill>
                <a:latin typeface="+mj-lt"/>
              </a:rPr>
              <a:t>many medical informatics research groups</a:t>
            </a:r>
            <a:r>
              <a:rPr lang="en-US" altLang="en-US" sz="1600">
                <a:solidFill>
                  <a:srgbClr val="000000"/>
                </a:solidFill>
                <a:latin typeface="+mj-lt"/>
              </a:rPr>
              <a:t>. </a:t>
            </a:r>
          </a:p>
          <a:p>
            <a:pPr>
              <a:spcAft>
                <a:spcPts val="1200"/>
              </a:spcAft>
              <a:buSzPts val="2000"/>
              <a:buFont typeface="Wingdings" pitchFamily="2" charset="2"/>
              <a:buChar char="§"/>
            </a:pPr>
            <a:r>
              <a:rPr lang="en-US" altLang="en-US" sz="1600">
                <a:solidFill>
                  <a:srgbClr val="000000"/>
                </a:solidFill>
                <a:latin typeface="+mj-lt"/>
              </a:rPr>
              <a:t>The project work has resulted in a </a:t>
            </a:r>
            <a:r>
              <a:rPr lang="en-US" altLang="en-US" sz="1600">
                <a:solidFill>
                  <a:srgbClr val="FF0000"/>
                </a:solidFill>
                <a:latin typeface="+mj-lt"/>
              </a:rPr>
              <a:t>set of knowledge sources </a:t>
            </a:r>
            <a:r>
              <a:rPr lang="en-US" altLang="en-US" sz="1600">
                <a:solidFill>
                  <a:srgbClr val="000000"/>
                </a:solidFill>
                <a:latin typeface="+mj-lt"/>
              </a:rPr>
              <a:t>and accompanying programs that are updated regularly. </a:t>
            </a:r>
          </a:p>
          <a:p>
            <a:pPr>
              <a:spcAft>
                <a:spcPts val="1200"/>
              </a:spcAft>
              <a:buSzPts val="2000"/>
              <a:buFont typeface="Wingdings" pitchFamily="2" charset="2"/>
              <a:buChar char="§"/>
            </a:pPr>
            <a:r>
              <a:rPr lang="en-US" altLang="en-US" sz="1600">
                <a:solidFill>
                  <a:srgbClr val="000000"/>
                </a:solidFill>
                <a:latin typeface="+mj-lt"/>
              </a:rPr>
              <a:t>Online access to the UMLS knowledge sources is provided through the </a:t>
            </a:r>
            <a:r>
              <a:rPr lang="en-US" altLang="en-US" sz="1600">
                <a:solidFill>
                  <a:srgbClr val="FF0000"/>
                </a:solidFill>
                <a:latin typeface="+mj-lt"/>
              </a:rPr>
              <a:t>Internet-based UMLS Knowledge Source Server</a:t>
            </a:r>
            <a:r>
              <a:rPr lang="en-US" altLang="en-US" sz="1600">
                <a:solidFill>
                  <a:srgbClr val="000000"/>
                </a:solidFill>
                <a:latin typeface="+mj-lt"/>
              </a:rPr>
              <a:t>, which includes an </a:t>
            </a:r>
            <a:r>
              <a:rPr lang="en-US" altLang="en-US" sz="1600" u="sng">
                <a:solidFill>
                  <a:srgbClr val="000000"/>
                </a:solidFill>
                <a:latin typeface="+mj-lt"/>
              </a:rPr>
              <a:t>application programming interface (API)</a:t>
            </a:r>
            <a:r>
              <a:rPr lang="en-US" altLang="en-US" sz="1600">
                <a:solidFill>
                  <a:srgbClr val="000000"/>
                </a:solidFill>
                <a:latin typeface="+mj-lt"/>
              </a:rPr>
              <a:t> and a World Wide Web interface. </a:t>
            </a:r>
          </a:p>
          <a:p>
            <a:pPr>
              <a:spcAft>
                <a:spcPts val="1200"/>
              </a:spcAft>
              <a:buSzPts val="2000"/>
              <a:buFont typeface="Wingdings" pitchFamily="2" charset="2"/>
              <a:buChar char="§"/>
            </a:pPr>
            <a:r>
              <a:rPr lang="en-US" altLang="en-US" sz="1600">
                <a:solidFill>
                  <a:srgbClr val="000000"/>
                </a:solidFill>
                <a:latin typeface="+mj-lt"/>
              </a:rPr>
              <a:t>The Web site requires an access code and may be found at </a:t>
            </a:r>
            <a:r>
              <a:rPr lang="en-US" altLang="en-US" sz="1600">
                <a:solidFill>
                  <a:srgbClr val="000000"/>
                </a:solidFill>
                <a:latin typeface="+mj-lt"/>
                <a:hlinkClick r:id="rId3"/>
              </a:rPr>
              <a:t>http://umlsks.nlm.nih.gov/</a:t>
            </a:r>
            <a:endParaRPr lang="en-US" altLang="en-US" sz="1600">
              <a:solidFill>
                <a:srgbClr val="000000"/>
              </a:solidFill>
              <a:latin typeface="+mj-lt"/>
            </a:endParaRPr>
          </a:p>
        </p:txBody>
      </p:sp>
      <p:pic>
        <p:nvPicPr>
          <p:cNvPr id="624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295400"/>
            <a:ext cx="11811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64</a:t>
            </a:fld>
            <a:endParaRPr lang="en-US" dirty="0"/>
          </a:p>
        </p:txBody>
      </p:sp>
    </p:spTree>
    <p:custDataLst>
      <p:tags r:id="rId1"/>
    </p:custDataLst>
    <p:extLst>
      <p:ext uri="{BB962C8B-B14F-4D97-AF65-F5344CB8AC3E}">
        <p14:creationId xmlns:p14="http://schemas.microsoft.com/office/powerpoint/2010/main" val="57022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500"/>
                                        <p:tgtEl>
                                          <p:spTgt spid="624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2468"/>
                                        </p:tgtEl>
                                        <p:attrNameLst>
                                          <p:attrName>style.visibility</p:attrName>
                                        </p:attrNameLst>
                                      </p:cBhvr>
                                      <p:to>
                                        <p:strVal val="visible"/>
                                      </p:to>
                                    </p:set>
                                    <p:animEffect transition="in" filter="fade">
                                      <p:cBhvr>
                                        <p:cTn id="10" dur="500"/>
                                        <p:tgtEl>
                                          <p:spTgt spid="624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467">
                                            <p:txEl>
                                              <p:pRg st="1" end="1"/>
                                            </p:txEl>
                                          </p:spTgt>
                                        </p:tgtEl>
                                        <p:attrNameLst>
                                          <p:attrName>style.visibility</p:attrName>
                                        </p:attrNameLst>
                                      </p:cBhvr>
                                      <p:to>
                                        <p:strVal val="visible"/>
                                      </p:to>
                                    </p:set>
                                    <p:animEffect transition="in" filter="fade">
                                      <p:cBhvr>
                                        <p:cTn id="15" dur="500"/>
                                        <p:tgtEl>
                                          <p:spTgt spid="6246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2467">
                                            <p:txEl>
                                              <p:pRg st="2" end="2"/>
                                            </p:txEl>
                                          </p:spTgt>
                                        </p:tgtEl>
                                        <p:attrNameLst>
                                          <p:attrName>style.visibility</p:attrName>
                                        </p:attrNameLst>
                                      </p:cBhvr>
                                      <p:to>
                                        <p:strVal val="visible"/>
                                      </p:to>
                                    </p:set>
                                    <p:animEffect transition="in" filter="fade">
                                      <p:cBhvr>
                                        <p:cTn id="20" dur="500"/>
                                        <p:tgtEl>
                                          <p:spTgt spid="6246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2467">
                                            <p:txEl>
                                              <p:pRg st="3" end="3"/>
                                            </p:txEl>
                                          </p:spTgt>
                                        </p:tgtEl>
                                        <p:attrNameLst>
                                          <p:attrName>style.visibility</p:attrName>
                                        </p:attrNameLst>
                                      </p:cBhvr>
                                      <p:to>
                                        <p:strVal val="visible"/>
                                      </p:to>
                                    </p:set>
                                    <p:animEffect transition="in" filter="fade">
                                      <p:cBhvr>
                                        <p:cTn id="25" dur="500"/>
                                        <p:tgtEl>
                                          <p:spTgt spid="6246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2467">
                                            <p:txEl>
                                              <p:pRg st="4" end="4"/>
                                            </p:txEl>
                                          </p:spTgt>
                                        </p:tgtEl>
                                        <p:attrNameLst>
                                          <p:attrName>style.visibility</p:attrName>
                                        </p:attrNameLst>
                                      </p:cBhvr>
                                      <p:to>
                                        <p:strVal val="visible"/>
                                      </p:to>
                                    </p:set>
                                    <p:animEffect transition="in" filter="fade">
                                      <p:cBhvr>
                                        <p:cTn id="30" dur="5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Unified Medical Language System </a:t>
            </a:r>
            <a:r>
              <a:rPr lang="en-US" altLang="en-US" sz="1400" b="0" dirty="0" smtClean="0"/>
              <a:t>(</a:t>
            </a:r>
            <a:r>
              <a:rPr lang="en-US" altLang="en-US" sz="1400" b="0" dirty="0"/>
              <a:t>cont.)</a:t>
            </a:r>
            <a:endParaRPr lang="en-US" altLang="en-US" sz="1600" b="1" i="1" dirty="0" smtClean="0"/>
          </a:p>
        </p:txBody>
      </p:sp>
      <p:sp>
        <p:nvSpPr>
          <p:cNvPr id="63491" name="Rectangle 3"/>
          <p:cNvSpPr txBox="1">
            <a:spLocks noChangeArrowheads="1"/>
          </p:cNvSpPr>
          <p:nvPr/>
        </p:nvSpPr>
        <p:spPr bwMode="auto">
          <a:xfrm>
            <a:off x="304800" y="1125538"/>
            <a:ext cx="8610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9300" indent="-29210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b="1" dirty="0">
                <a:solidFill>
                  <a:srgbClr val="FF0000"/>
                </a:solidFill>
                <a:latin typeface="+mj-lt"/>
              </a:rPr>
              <a:t>UMLS </a:t>
            </a:r>
            <a:r>
              <a:rPr lang="en-US" altLang="en-US" sz="1600" b="1" dirty="0" err="1">
                <a:solidFill>
                  <a:srgbClr val="FF0000"/>
                </a:solidFill>
                <a:latin typeface="+mj-lt"/>
              </a:rPr>
              <a:t>Metathesaurus</a:t>
            </a:r>
            <a:endParaRPr lang="en-US" altLang="en-US" sz="1600" b="1" dirty="0">
              <a:solidFill>
                <a:srgbClr val="FF0000"/>
              </a:solidFill>
              <a:latin typeface="+mj-lt"/>
            </a:endParaRPr>
          </a:p>
          <a:p>
            <a:pPr>
              <a:spcAft>
                <a:spcPts val="1200"/>
              </a:spcAft>
              <a:buSzPts val="2000"/>
            </a:pPr>
            <a:r>
              <a:rPr lang="en-US" altLang="en-US" sz="1600" dirty="0">
                <a:solidFill>
                  <a:srgbClr val="000000"/>
                </a:solidFill>
                <a:latin typeface="+mj-lt"/>
              </a:rPr>
              <a:t>	The </a:t>
            </a:r>
            <a:r>
              <a:rPr lang="en-US" altLang="en-US" sz="1600" dirty="0" err="1">
                <a:solidFill>
                  <a:srgbClr val="000000"/>
                </a:solidFill>
                <a:latin typeface="+mj-lt"/>
              </a:rPr>
              <a:t>Metathesaurus</a:t>
            </a:r>
            <a:r>
              <a:rPr lang="en-US" altLang="en-US" sz="1600" dirty="0">
                <a:solidFill>
                  <a:srgbClr val="000000"/>
                </a:solidFill>
                <a:latin typeface="+mj-lt"/>
              </a:rPr>
              <a:t> contains information about </a:t>
            </a:r>
            <a:r>
              <a:rPr lang="en-US" altLang="en-US" sz="1600" dirty="0">
                <a:solidFill>
                  <a:srgbClr val="FF0000"/>
                </a:solidFill>
                <a:latin typeface="+mj-lt"/>
              </a:rPr>
              <a:t>biomedical concepts and terms from a large number of controlled terminologies and thesauri</a:t>
            </a:r>
            <a:r>
              <a:rPr lang="en-US" altLang="en-US" sz="1600" dirty="0">
                <a:solidFill>
                  <a:srgbClr val="000000"/>
                </a:solidFill>
                <a:latin typeface="+mj-lt"/>
              </a:rPr>
              <a:t>. The </a:t>
            </a:r>
            <a:r>
              <a:rPr lang="en-US" altLang="en-US" sz="1600" dirty="0" err="1">
                <a:solidFill>
                  <a:srgbClr val="000000"/>
                </a:solidFill>
                <a:latin typeface="+mj-lt"/>
              </a:rPr>
              <a:t>Metathesaurus</a:t>
            </a:r>
            <a:r>
              <a:rPr lang="en-US" altLang="en-US" sz="1600" dirty="0">
                <a:solidFill>
                  <a:srgbClr val="000000"/>
                </a:solidFill>
                <a:latin typeface="+mj-lt"/>
              </a:rPr>
              <a:t> adds information to the concepts, including </a:t>
            </a:r>
            <a:r>
              <a:rPr lang="en-US" altLang="en-US" sz="1600" u="sng" dirty="0">
                <a:solidFill>
                  <a:srgbClr val="000000"/>
                </a:solidFill>
                <a:latin typeface="+mj-lt"/>
              </a:rPr>
              <a:t>semantic types, definitions, and inter-concept relationships</a:t>
            </a:r>
            <a:r>
              <a:rPr lang="en-US" altLang="en-US" sz="1600" dirty="0">
                <a:solidFill>
                  <a:srgbClr val="000000"/>
                </a:solidFill>
                <a:latin typeface="+mj-lt"/>
              </a:rPr>
              <a:t>. </a:t>
            </a:r>
          </a:p>
          <a:p>
            <a:pPr>
              <a:spcAft>
                <a:spcPts val="1200"/>
              </a:spcAft>
              <a:buSzPts val="2000"/>
            </a:pPr>
            <a:r>
              <a:rPr lang="en-US" altLang="en-US" sz="1600" dirty="0">
                <a:solidFill>
                  <a:srgbClr val="000000"/>
                </a:solidFill>
                <a:latin typeface="+mj-lt"/>
              </a:rPr>
              <a:t>	The following </a:t>
            </a:r>
            <a:r>
              <a:rPr lang="en-US" altLang="en-US" sz="1600" dirty="0">
                <a:solidFill>
                  <a:srgbClr val="FF0000"/>
                </a:solidFill>
                <a:latin typeface="+mj-lt"/>
              </a:rPr>
              <a:t>terminologies</a:t>
            </a:r>
            <a:r>
              <a:rPr lang="en-US" altLang="en-US" sz="1600" dirty="0">
                <a:solidFill>
                  <a:srgbClr val="000000"/>
                </a:solidFill>
                <a:latin typeface="+mj-lt"/>
              </a:rPr>
              <a:t> are used:</a:t>
            </a:r>
          </a:p>
          <a:p>
            <a:pPr lvl="1">
              <a:spcAft>
                <a:spcPts val="200"/>
              </a:spcAft>
              <a:buSzPts val="2000"/>
              <a:buFont typeface="Arial" charset="0"/>
              <a:buChar char="•"/>
            </a:pPr>
            <a:r>
              <a:rPr lang="en-US" altLang="en-US" sz="1200" dirty="0">
                <a:solidFill>
                  <a:srgbClr val="000000"/>
                </a:solidFill>
                <a:latin typeface="+mj-lt"/>
              </a:rPr>
              <a:t>the Systematized Nomenclature of Medicine (</a:t>
            </a:r>
            <a:r>
              <a:rPr lang="en-US" altLang="en-US" sz="1200" dirty="0">
                <a:solidFill>
                  <a:srgbClr val="FF0000"/>
                </a:solidFill>
                <a:latin typeface="+mj-lt"/>
              </a:rPr>
              <a:t>SNOMED</a:t>
            </a:r>
            <a:r>
              <a:rPr lang="en-US" altLang="en-US" sz="1200" dirty="0">
                <a:solidFill>
                  <a:srgbClr val="000000"/>
                </a:solidFill>
                <a:latin typeface="+mj-lt"/>
              </a:rPr>
              <a:t> International),</a:t>
            </a:r>
          </a:p>
          <a:p>
            <a:pPr lvl="1">
              <a:spcAft>
                <a:spcPts val="200"/>
              </a:spcAft>
              <a:buSzPts val="2000"/>
              <a:buFont typeface="Arial" charset="0"/>
              <a:buChar char="•"/>
            </a:pPr>
            <a:r>
              <a:rPr lang="en-US" altLang="en-US" sz="1200" dirty="0">
                <a:solidFill>
                  <a:srgbClr val="000000"/>
                </a:solidFill>
                <a:latin typeface="+mj-lt"/>
              </a:rPr>
              <a:t>the </a:t>
            </a:r>
            <a:r>
              <a:rPr lang="en-US" altLang="en-US" sz="1200" dirty="0">
                <a:solidFill>
                  <a:srgbClr val="FF0000"/>
                </a:solidFill>
                <a:latin typeface="+mj-lt"/>
              </a:rPr>
              <a:t>Read</a:t>
            </a:r>
            <a:r>
              <a:rPr lang="en-US" altLang="en-US" sz="1200" dirty="0">
                <a:solidFill>
                  <a:srgbClr val="000000"/>
                </a:solidFill>
                <a:latin typeface="+mj-lt"/>
              </a:rPr>
              <a:t> Thesaurus,</a:t>
            </a:r>
          </a:p>
          <a:p>
            <a:pPr lvl="1">
              <a:spcAft>
                <a:spcPts val="200"/>
              </a:spcAft>
              <a:buSzPts val="2000"/>
              <a:buFont typeface="Arial" charset="0"/>
              <a:buChar char="•"/>
            </a:pPr>
            <a:r>
              <a:rPr lang="en-US" altLang="en-US" sz="1200" dirty="0">
                <a:solidFill>
                  <a:srgbClr val="000000"/>
                </a:solidFill>
                <a:latin typeface="+mj-lt"/>
              </a:rPr>
              <a:t>the International Classification of Diseases - Clinical Modification (</a:t>
            </a:r>
            <a:r>
              <a:rPr lang="en-US" altLang="en-US" sz="1200" dirty="0">
                <a:solidFill>
                  <a:srgbClr val="FF0000"/>
                </a:solidFill>
                <a:latin typeface="+mj-lt"/>
              </a:rPr>
              <a:t>ICD9-CM</a:t>
            </a:r>
            <a:r>
              <a:rPr lang="en-US" altLang="en-US" sz="1200" dirty="0">
                <a:solidFill>
                  <a:srgbClr val="000000"/>
                </a:solidFill>
                <a:latin typeface="+mj-lt"/>
              </a:rPr>
              <a:t>),</a:t>
            </a:r>
          </a:p>
          <a:p>
            <a:pPr lvl="1">
              <a:spcAft>
                <a:spcPts val="200"/>
              </a:spcAft>
              <a:buSzPts val="2000"/>
              <a:buFont typeface="Arial" charset="0"/>
              <a:buChar char="•"/>
            </a:pPr>
            <a:r>
              <a:rPr lang="en-US" altLang="en-US" sz="1200" dirty="0">
                <a:solidFill>
                  <a:srgbClr val="000000"/>
                </a:solidFill>
                <a:latin typeface="+mj-lt"/>
              </a:rPr>
              <a:t>the Universal Medical Device Nomenclature System,</a:t>
            </a:r>
          </a:p>
          <a:p>
            <a:pPr lvl="1">
              <a:spcAft>
                <a:spcPts val="200"/>
              </a:spcAft>
              <a:buSzPts val="2000"/>
              <a:buFont typeface="Arial" charset="0"/>
              <a:buChar char="•"/>
            </a:pPr>
            <a:r>
              <a:rPr lang="en-US" altLang="en-US" sz="1200" dirty="0">
                <a:solidFill>
                  <a:srgbClr val="000000"/>
                </a:solidFill>
                <a:latin typeface="+mj-lt"/>
              </a:rPr>
              <a:t>the WHO Adverse Drug Reaction Terminology,</a:t>
            </a:r>
          </a:p>
          <a:p>
            <a:pPr lvl="1">
              <a:spcAft>
                <a:spcPts val="200"/>
              </a:spcAft>
              <a:buSzPts val="2000"/>
              <a:buFont typeface="Arial" charset="0"/>
              <a:buChar char="•"/>
            </a:pPr>
            <a:r>
              <a:rPr lang="en-US" altLang="en-US" sz="1200" dirty="0">
                <a:solidFill>
                  <a:srgbClr val="000000"/>
                </a:solidFill>
                <a:latin typeface="+mj-lt"/>
              </a:rPr>
              <a:t>the Classification of Nursing Diagnoses (NANDA),</a:t>
            </a:r>
          </a:p>
          <a:p>
            <a:pPr lvl="1">
              <a:spcAft>
                <a:spcPts val="200"/>
              </a:spcAft>
              <a:buSzPts val="2000"/>
              <a:buFont typeface="Arial" charset="0"/>
              <a:buChar char="•"/>
            </a:pPr>
            <a:r>
              <a:rPr lang="en-US" altLang="en-US" sz="1200" dirty="0">
                <a:solidFill>
                  <a:srgbClr val="000000"/>
                </a:solidFill>
                <a:latin typeface="+mj-lt"/>
              </a:rPr>
              <a:t>the Home Health Care Classification of Nursing Diagnoses and Interventions,</a:t>
            </a:r>
          </a:p>
          <a:p>
            <a:pPr lvl="1">
              <a:spcAft>
                <a:spcPts val="200"/>
              </a:spcAft>
              <a:buSzPts val="2000"/>
              <a:buFont typeface="Arial" charset="0"/>
              <a:buChar char="•"/>
            </a:pPr>
            <a:r>
              <a:rPr lang="en-US" altLang="en-US" sz="1200" dirty="0">
                <a:solidFill>
                  <a:srgbClr val="000000"/>
                </a:solidFill>
                <a:latin typeface="+mj-lt"/>
              </a:rPr>
              <a:t>the Physicians' Current Procedural Terminology (</a:t>
            </a:r>
            <a:r>
              <a:rPr lang="en-US" altLang="en-US" sz="1200" dirty="0">
                <a:solidFill>
                  <a:srgbClr val="FF0000"/>
                </a:solidFill>
                <a:latin typeface="+mj-lt"/>
              </a:rPr>
              <a:t>CPT</a:t>
            </a:r>
            <a:r>
              <a:rPr lang="en-US" altLang="en-US" sz="1200" dirty="0">
                <a:solidFill>
                  <a:srgbClr val="000000"/>
                </a:solidFill>
                <a:latin typeface="+mj-lt"/>
              </a:rPr>
              <a:t>),</a:t>
            </a:r>
          </a:p>
          <a:p>
            <a:pPr lvl="1">
              <a:spcAft>
                <a:spcPts val="200"/>
              </a:spcAft>
              <a:buSzPts val="2000"/>
              <a:buFont typeface="Arial" charset="0"/>
              <a:buChar char="•"/>
            </a:pPr>
            <a:r>
              <a:rPr lang="en-US" altLang="en-US" sz="1200" dirty="0">
                <a:solidFill>
                  <a:srgbClr val="000000"/>
                </a:solidFill>
                <a:latin typeface="+mj-lt"/>
              </a:rPr>
              <a:t>the Medical Subject Headings (</a:t>
            </a:r>
            <a:r>
              <a:rPr lang="en-US" altLang="en-US" sz="1200" dirty="0" err="1">
                <a:solidFill>
                  <a:srgbClr val="FF0000"/>
                </a:solidFill>
                <a:latin typeface="+mj-lt"/>
              </a:rPr>
              <a:t>MeSH</a:t>
            </a:r>
            <a:r>
              <a:rPr lang="en-US" altLang="en-US" sz="1200" dirty="0">
                <a:solidFill>
                  <a:srgbClr val="000000"/>
                </a:solidFill>
                <a:latin typeface="+mj-lt"/>
              </a:rPr>
              <a:t>),</a:t>
            </a:r>
          </a:p>
          <a:p>
            <a:pPr lvl="1">
              <a:spcAft>
                <a:spcPts val="200"/>
              </a:spcAft>
              <a:buSzPts val="2000"/>
              <a:buFont typeface="Arial" charset="0"/>
              <a:buChar char="•"/>
            </a:pPr>
            <a:r>
              <a:rPr lang="en-US" altLang="en-US" sz="1200" dirty="0">
                <a:solidFill>
                  <a:srgbClr val="000000"/>
                </a:solidFill>
                <a:latin typeface="+mj-lt"/>
              </a:rPr>
              <a:t>the Diagnostic and Statistical Manual of Mental Disorders (</a:t>
            </a:r>
            <a:r>
              <a:rPr lang="en-US" altLang="en-US" sz="1200" dirty="0">
                <a:solidFill>
                  <a:srgbClr val="FF0000"/>
                </a:solidFill>
                <a:latin typeface="+mj-lt"/>
              </a:rPr>
              <a:t>DSM-IV</a:t>
            </a:r>
            <a:r>
              <a:rPr lang="en-US" altLang="en-US" sz="1200" dirty="0">
                <a:solidFill>
                  <a:srgbClr val="000000"/>
                </a:solidFill>
                <a:latin typeface="+mj-lt"/>
              </a:rPr>
              <a:t>), and</a:t>
            </a:r>
          </a:p>
          <a:p>
            <a:pPr lvl="1">
              <a:spcAft>
                <a:spcPts val="200"/>
              </a:spcAft>
              <a:buSzPts val="2000"/>
              <a:buFont typeface="Arial" charset="0"/>
              <a:buChar char="•"/>
            </a:pPr>
            <a:r>
              <a:rPr lang="en-US" altLang="en-US" sz="1200" dirty="0">
                <a:solidFill>
                  <a:srgbClr val="000000"/>
                </a:solidFill>
                <a:latin typeface="+mj-lt"/>
              </a:rPr>
              <a:t>the Thesaurus of Psychological  Index Terms</a:t>
            </a:r>
          </a:p>
          <a:p>
            <a:pPr lvl="1">
              <a:spcAft>
                <a:spcPts val="200"/>
              </a:spcAft>
              <a:buSzPts val="2000"/>
              <a:buFont typeface="Arial" charset="0"/>
              <a:buChar char="•"/>
            </a:pPr>
            <a:endParaRPr lang="en-US" altLang="en-US" sz="1600" dirty="0">
              <a:solidFill>
                <a:srgbClr val="000000"/>
              </a:solidFill>
              <a:latin typeface="+mj-lt"/>
            </a:endParaRPr>
          </a:p>
          <a:p>
            <a:pPr>
              <a:spcAft>
                <a:spcPts val="1200"/>
              </a:spcAft>
              <a:buSzPts val="2000"/>
              <a:buFont typeface="Wingdings" pitchFamily="2" charset="2"/>
              <a:buChar char="§"/>
            </a:pPr>
            <a:r>
              <a:rPr lang="en-US" altLang="en-US" sz="1600" dirty="0">
                <a:solidFill>
                  <a:srgbClr val="000000"/>
                </a:solidFill>
                <a:latin typeface="+mj-lt"/>
              </a:rPr>
              <a:t>In addition, </a:t>
            </a:r>
            <a:r>
              <a:rPr lang="en-US" altLang="en-US" sz="1600" dirty="0">
                <a:solidFill>
                  <a:srgbClr val="FF0000"/>
                </a:solidFill>
                <a:latin typeface="+mj-lt"/>
              </a:rPr>
              <a:t>translations</a:t>
            </a:r>
            <a:r>
              <a:rPr lang="en-US" altLang="en-US" sz="1600" dirty="0">
                <a:solidFill>
                  <a:srgbClr val="000000"/>
                </a:solidFill>
                <a:latin typeface="+mj-lt"/>
              </a:rPr>
              <a:t> of some of the terminologies into languages other than English are included.</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65</a:t>
            </a:fld>
            <a:endParaRPr lang="en-US" dirty="0"/>
          </a:p>
        </p:txBody>
      </p:sp>
    </p:spTree>
    <p:custDataLst>
      <p:tags r:id="rId1"/>
    </p:custDataLst>
    <p:extLst>
      <p:ext uri="{BB962C8B-B14F-4D97-AF65-F5344CB8AC3E}">
        <p14:creationId xmlns:p14="http://schemas.microsoft.com/office/powerpoint/2010/main" val="1729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5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fade">
                                      <p:cBhvr>
                                        <p:cTn id="12" dur="500"/>
                                        <p:tgtEl>
                                          <p:spTgt spid="63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fade">
                                      <p:cBhvr>
                                        <p:cTn id="17" dur="500"/>
                                        <p:tgtEl>
                                          <p:spTgt spid="6349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3491">
                                            <p:txEl>
                                              <p:pRg st="3" end="3"/>
                                            </p:txEl>
                                          </p:spTgt>
                                        </p:tgtEl>
                                        <p:attrNameLst>
                                          <p:attrName>style.visibility</p:attrName>
                                        </p:attrNameLst>
                                      </p:cBhvr>
                                      <p:to>
                                        <p:strVal val="visible"/>
                                      </p:to>
                                    </p:set>
                                    <p:animEffect transition="in" filter="fade">
                                      <p:cBhvr>
                                        <p:cTn id="20" dur="500"/>
                                        <p:tgtEl>
                                          <p:spTgt spid="63491">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3491">
                                            <p:txEl>
                                              <p:pRg st="4" end="4"/>
                                            </p:txEl>
                                          </p:spTgt>
                                        </p:tgtEl>
                                        <p:attrNameLst>
                                          <p:attrName>style.visibility</p:attrName>
                                        </p:attrNameLst>
                                      </p:cBhvr>
                                      <p:to>
                                        <p:strVal val="visible"/>
                                      </p:to>
                                    </p:set>
                                    <p:animEffect transition="in" filter="fade">
                                      <p:cBhvr>
                                        <p:cTn id="23" dur="500"/>
                                        <p:tgtEl>
                                          <p:spTgt spid="6349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3491">
                                            <p:txEl>
                                              <p:pRg st="5" end="5"/>
                                            </p:txEl>
                                          </p:spTgt>
                                        </p:tgtEl>
                                        <p:attrNameLst>
                                          <p:attrName>style.visibility</p:attrName>
                                        </p:attrNameLst>
                                      </p:cBhvr>
                                      <p:to>
                                        <p:strVal val="visible"/>
                                      </p:to>
                                    </p:set>
                                    <p:animEffect transition="in" filter="fade">
                                      <p:cBhvr>
                                        <p:cTn id="26" dur="500"/>
                                        <p:tgtEl>
                                          <p:spTgt spid="63491">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3491">
                                            <p:txEl>
                                              <p:pRg st="6" end="6"/>
                                            </p:txEl>
                                          </p:spTgt>
                                        </p:tgtEl>
                                        <p:attrNameLst>
                                          <p:attrName>style.visibility</p:attrName>
                                        </p:attrNameLst>
                                      </p:cBhvr>
                                      <p:to>
                                        <p:strVal val="visible"/>
                                      </p:to>
                                    </p:set>
                                    <p:animEffect transition="in" filter="fade">
                                      <p:cBhvr>
                                        <p:cTn id="29" dur="500"/>
                                        <p:tgtEl>
                                          <p:spTgt spid="63491">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3491">
                                            <p:txEl>
                                              <p:pRg st="7" end="7"/>
                                            </p:txEl>
                                          </p:spTgt>
                                        </p:tgtEl>
                                        <p:attrNameLst>
                                          <p:attrName>style.visibility</p:attrName>
                                        </p:attrNameLst>
                                      </p:cBhvr>
                                      <p:to>
                                        <p:strVal val="visible"/>
                                      </p:to>
                                    </p:set>
                                    <p:animEffect transition="in" filter="fade">
                                      <p:cBhvr>
                                        <p:cTn id="32" dur="500"/>
                                        <p:tgtEl>
                                          <p:spTgt spid="63491">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3491">
                                            <p:txEl>
                                              <p:pRg st="8" end="8"/>
                                            </p:txEl>
                                          </p:spTgt>
                                        </p:tgtEl>
                                        <p:attrNameLst>
                                          <p:attrName>style.visibility</p:attrName>
                                        </p:attrNameLst>
                                      </p:cBhvr>
                                      <p:to>
                                        <p:strVal val="visible"/>
                                      </p:to>
                                    </p:set>
                                    <p:animEffect transition="in" filter="fade">
                                      <p:cBhvr>
                                        <p:cTn id="35" dur="500"/>
                                        <p:tgtEl>
                                          <p:spTgt spid="63491">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3491">
                                            <p:txEl>
                                              <p:pRg st="9" end="9"/>
                                            </p:txEl>
                                          </p:spTgt>
                                        </p:tgtEl>
                                        <p:attrNameLst>
                                          <p:attrName>style.visibility</p:attrName>
                                        </p:attrNameLst>
                                      </p:cBhvr>
                                      <p:to>
                                        <p:strVal val="visible"/>
                                      </p:to>
                                    </p:set>
                                    <p:animEffect transition="in" filter="fade">
                                      <p:cBhvr>
                                        <p:cTn id="38" dur="500"/>
                                        <p:tgtEl>
                                          <p:spTgt spid="63491">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3491">
                                            <p:txEl>
                                              <p:pRg st="10" end="10"/>
                                            </p:txEl>
                                          </p:spTgt>
                                        </p:tgtEl>
                                        <p:attrNameLst>
                                          <p:attrName>style.visibility</p:attrName>
                                        </p:attrNameLst>
                                      </p:cBhvr>
                                      <p:to>
                                        <p:strVal val="visible"/>
                                      </p:to>
                                    </p:set>
                                    <p:animEffect transition="in" filter="fade">
                                      <p:cBhvr>
                                        <p:cTn id="41" dur="500"/>
                                        <p:tgtEl>
                                          <p:spTgt spid="63491">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491">
                                            <p:txEl>
                                              <p:pRg st="11" end="11"/>
                                            </p:txEl>
                                          </p:spTgt>
                                        </p:tgtEl>
                                        <p:attrNameLst>
                                          <p:attrName>style.visibility</p:attrName>
                                        </p:attrNameLst>
                                      </p:cBhvr>
                                      <p:to>
                                        <p:strVal val="visible"/>
                                      </p:to>
                                    </p:set>
                                    <p:animEffect transition="in" filter="fade">
                                      <p:cBhvr>
                                        <p:cTn id="44" dur="500"/>
                                        <p:tgtEl>
                                          <p:spTgt spid="63491">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491">
                                            <p:txEl>
                                              <p:pRg st="12" end="12"/>
                                            </p:txEl>
                                          </p:spTgt>
                                        </p:tgtEl>
                                        <p:attrNameLst>
                                          <p:attrName>style.visibility</p:attrName>
                                        </p:attrNameLst>
                                      </p:cBhvr>
                                      <p:to>
                                        <p:strVal val="visible"/>
                                      </p:to>
                                    </p:set>
                                    <p:animEffect transition="in" filter="fade">
                                      <p:cBhvr>
                                        <p:cTn id="47" dur="500"/>
                                        <p:tgtEl>
                                          <p:spTgt spid="63491">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3491">
                                            <p:txEl>
                                              <p:pRg st="13" end="13"/>
                                            </p:txEl>
                                          </p:spTgt>
                                        </p:tgtEl>
                                        <p:attrNameLst>
                                          <p:attrName>style.visibility</p:attrName>
                                        </p:attrNameLst>
                                      </p:cBhvr>
                                      <p:to>
                                        <p:strVal val="visible"/>
                                      </p:to>
                                    </p:set>
                                    <p:animEffect transition="in" filter="fade">
                                      <p:cBhvr>
                                        <p:cTn id="50" dur="500"/>
                                        <p:tgtEl>
                                          <p:spTgt spid="63491">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3491">
                                            <p:txEl>
                                              <p:pRg st="15" end="15"/>
                                            </p:txEl>
                                          </p:spTgt>
                                        </p:tgtEl>
                                        <p:attrNameLst>
                                          <p:attrName>style.visibility</p:attrName>
                                        </p:attrNameLst>
                                      </p:cBhvr>
                                      <p:to>
                                        <p:strVal val="visible"/>
                                      </p:to>
                                    </p:set>
                                    <p:animEffect transition="in" filter="fade">
                                      <p:cBhvr>
                                        <p:cTn id="55" dur="500"/>
                                        <p:tgtEl>
                                          <p:spTgt spid="6349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Unified Medical Language System </a:t>
            </a:r>
            <a:r>
              <a:rPr lang="en-US" altLang="en-US" sz="1400" b="0" dirty="0"/>
              <a:t>(cont.)</a:t>
            </a:r>
            <a:endParaRPr lang="en-US" altLang="en-US" sz="1600" b="1" i="1" dirty="0" smtClean="0"/>
          </a:p>
        </p:txBody>
      </p:sp>
      <p:sp>
        <p:nvSpPr>
          <p:cNvPr id="64515" name="Rectangle 3"/>
          <p:cNvSpPr txBox="1">
            <a:spLocks noChangeArrowheads="1"/>
          </p:cNvSpPr>
          <p:nvPr/>
        </p:nvSpPr>
        <p:spPr bwMode="auto">
          <a:xfrm>
            <a:off x="304800" y="1125538"/>
            <a:ext cx="4495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b="1">
                <a:solidFill>
                  <a:srgbClr val="FF0000"/>
                </a:solidFill>
                <a:latin typeface="+mj-lt"/>
              </a:rPr>
              <a:t>UMLS Semantic Network</a:t>
            </a:r>
          </a:p>
          <a:p>
            <a:pPr>
              <a:spcAft>
                <a:spcPts val="1200"/>
              </a:spcAft>
              <a:buSzPts val="2000"/>
            </a:pPr>
            <a:r>
              <a:rPr lang="en-US" altLang="en-US" sz="1600">
                <a:solidFill>
                  <a:srgbClr val="000000"/>
                </a:solidFill>
                <a:latin typeface="+mj-lt"/>
              </a:rPr>
              <a:t>	The Semantic Network, through its </a:t>
            </a:r>
            <a:r>
              <a:rPr lang="en-US" altLang="en-US" sz="1600">
                <a:solidFill>
                  <a:srgbClr val="FF0000"/>
                </a:solidFill>
                <a:latin typeface="+mj-lt"/>
              </a:rPr>
              <a:t>high-level semantic types</a:t>
            </a:r>
            <a:r>
              <a:rPr lang="en-US" altLang="en-US" sz="1600">
                <a:solidFill>
                  <a:srgbClr val="000000"/>
                </a:solidFill>
                <a:latin typeface="+mj-lt"/>
              </a:rPr>
              <a:t>, or categories, </a:t>
            </a:r>
            <a:r>
              <a:rPr lang="en-US" altLang="en-US" sz="1600" u="sng">
                <a:solidFill>
                  <a:srgbClr val="000000"/>
                </a:solidFill>
                <a:latin typeface="+mj-lt"/>
              </a:rPr>
              <a:t>provides a consistent categorization of all concepts</a:t>
            </a:r>
            <a:r>
              <a:rPr lang="en-US" altLang="en-US" sz="1600">
                <a:solidFill>
                  <a:srgbClr val="000000"/>
                </a:solidFill>
                <a:latin typeface="+mj-lt"/>
              </a:rPr>
              <a:t> represented in the Metathesaurus. The links between the semantic types provide the structure for the Network and </a:t>
            </a:r>
            <a:r>
              <a:rPr lang="en-US" altLang="en-US" sz="1600">
                <a:solidFill>
                  <a:srgbClr val="FF0000"/>
                </a:solidFill>
                <a:latin typeface="+mj-lt"/>
              </a:rPr>
              <a:t>represent important relationships in the biomedical domain</a:t>
            </a:r>
            <a:r>
              <a:rPr lang="en-US" altLang="en-US" sz="1600">
                <a:solidFill>
                  <a:srgbClr val="000000"/>
                </a:solidFill>
                <a:latin typeface="+mj-lt"/>
              </a:rPr>
              <a:t>. </a:t>
            </a:r>
          </a:p>
          <a:p>
            <a:pPr>
              <a:spcAft>
                <a:spcPts val="1200"/>
              </a:spcAft>
              <a:buSzPts val="2000"/>
            </a:pPr>
            <a:r>
              <a:rPr lang="en-US" altLang="en-US" sz="1600">
                <a:solidFill>
                  <a:srgbClr val="000000"/>
                </a:solidFill>
                <a:latin typeface="+mj-lt"/>
              </a:rPr>
              <a:t>	There are semantic types for organisms, anatomical structures, biologic function, chemicals, events, physical objects, and concepts or ideas. The </a:t>
            </a:r>
            <a:r>
              <a:rPr lang="en-US" altLang="en-US" sz="1600">
                <a:solidFill>
                  <a:srgbClr val="FF0000"/>
                </a:solidFill>
                <a:latin typeface="+mj-lt"/>
              </a:rPr>
              <a:t>primary relationship is the "is_a" link</a:t>
            </a:r>
            <a:r>
              <a:rPr lang="en-US" altLang="en-US" sz="1600">
                <a:solidFill>
                  <a:srgbClr val="000000"/>
                </a:solidFill>
                <a:latin typeface="+mj-lt"/>
              </a:rPr>
              <a:t>, and there are five major categories of additional relationships: </a:t>
            </a:r>
            <a:r>
              <a:rPr lang="en-US" altLang="en-US" sz="1600" u="sng">
                <a:solidFill>
                  <a:srgbClr val="000000"/>
                </a:solidFill>
                <a:latin typeface="+mj-lt"/>
              </a:rPr>
              <a:t>physical, spatial, temporal, functional, and conceptual relationships</a:t>
            </a:r>
            <a:r>
              <a:rPr lang="en-US" altLang="en-US" sz="1600">
                <a:solidFill>
                  <a:srgbClr val="000000"/>
                </a:solidFill>
                <a:latin typeface="+mj-lt"/>
              </a:rPr>
              <a:t>.</a:t>
            </a:r>
          </a:p>
        </p:txBody>
      </p:sp>
      <p:pic>
        <p:nvPicPr>
          <p:cNvPr id="64516" name="Picture 2"/>
          <p:cNvPicPr>
            <a:picLocks noChangeAspect="1" noChangeArrowheads="1"/>
          </p:cNvPicPr>
          <p:nvPr/>
        </p:nvPicPr>
        <p:blipFill>
          <a:blip r:embed="rId3">
            <a:extLst>
              <a:ext uri="{28A0092B-C50C-407E-A947-70E740481C1C}">
                <a14:useLocalDpi xmlns:a14="http://schemas.microsoft.com/office/drawing/2010/main" val="0"/>
              </a:ext>
            </a:extLst>
          </a:blip>
          <a:srcRect l="29408" r="12321" b="7378"/>
          <a:stretch>
            <a:fillRect/>
          </a:stretch>
        </p:blipFill>
        <p:spPr bwMode="auto">
          <a:xfrm>
            <a:off x="4787900" y="1295400"/>
            <a:ext cx="4132263"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66</a:t>
            </a:fld>
            <a:endParaRPr lang="en-US" dirty="0"/>
          </a:p>
        </p:txBody>
      </p:sp>
    </p:spTree>
    <p:custDataLst>
      <p:tags r:id="rId1"/>
    </p:custDataLst>
    <p:extLst>
      <p:ext uri="{BB962C8B-B14F-4D97-AF65-F5344CB8AC3E}">
        <p14:creationId xmlns:p14="http://schemas.microsoft.com/office/powerpoint/2010/main" val="216939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4516"/>
                                        </p:tgtEl>
                                        <p:attrNameLst>
                                          <p:attrName>style.visibility</p:attrName>
                                        </p:attrNameLst>
                                      </p:cBhvr>
                                      <p:to>
                                        <p:strVal val="visible"/>
                                      </p:to>
                                    </p:set>
                                    <p:animEffect transition="in" filter="fade">
                                      <p:cBhvr>
                                        <p:cTn id="15" dur="500"/>
                                        <p:tgtEl>
                                          <p:spTgt spid="645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515">
                                            <p:txEl>
                                              <p:pRg st="2" end="2"/>
                                            </p:txEl>
                                          </p:spTgt>
                                        </p:tgtEl>
                                        <p:attrNameLst>
                                          <p:attrName>style.visibility</p:attrName>
                                        </p:attrNameLst>
                                      </p:cBhvr>
                                      <p:to>
                                        <p:strVal val="visible"/>
                                      </p:to>
                                    </p:set>
                                    <p:animEffect transition="in" filter="fade">
                                      <p:cBhvr>
                                        <p:cTn id="20"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Unified Medical Language System </a:t>
            </a:r>
            <a:r>
              <a:rPr lang="en-US" altLang="en-US" sz="1400" b="0" dirty="0"/>
              <a:t>(cont.)</a:t>
            </a:r>
            <a:endParaRPr lang="en-US" altLang="en-US" sz="1600" b="1" i="1" dirty="0" smtClean="0"/>
          </a:p>
        </p:txBody>
      </p:sp>
      <p:sp>
        <p:nvSpPr>
          <p:cNvPr id="65539" name="Rectangle 3"/>
          <p:cNvSpPr txBox="1">
            <a:spLocks noChangeArrowheads="1"/>
          </p:cNvSpPr>
          <p:nvPr/>
        </p:nvSpPr>
        <p:spPr bwMode="auto">
          <a:xfrm>
            <a:off x="304800" y="1125538"/>
            <a:ext cx="5334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b="1">
                <a:solidFill>
                  <a:srgbClr val="FF0000"/>
                </a:solidFill>
                <a:latin typeface="+mj-lt"/>
              </a:rPr>
              <a:t>SPECIALIST Lexicon</a:t>
            </a:r>
          </a:p>
          <a:p>
            <a:pPr>
              <a:spcAft>
                <a:spcPts val="1200"/>
              </a:spcAft>
              <a:buSzPts val="2000"/>
            </a:pPr>
            <a:r>
              <a:rPr lang="en-US" altLang="en-US" sz="1600">
                <a:solidFill>
                  <a:srgbClr val="000000"/>
                </a:solidFill>
                <a:latin typeface="+mj-lt"/>
              </a:rPr>
              <a:t>	The SPECIALIST lexicon is an </a:t>
            </a:r>
            <a:r>
              <a:rPr lang="en-US" altLang="en-US" sz="1600">
                <a:solidFill>
                  <a:srgbClr val="FF0000"/>
                </a:solidFill>
                <a:latin typeface="+mj-lt"/>
              </a:rPr>
              <a:t>English language lexicon</a:t>
            </a:r>
            <a:r>
              <a:rPr lang="en-US" altLang="en-US" sz="1600">
                <a:solidFill>
                  <a:srgbClr val="000000"/>
                </a:solidFill>
                <a:latin typeface="+mj-lt"/>
              </a:rPr>
              <a:t> with many </a:t>
            </a:r>
            <a:r>
              <a:rPr lang="en-US" altLang="en-US" sz="1600" u="sng">
                <a:solidFill>
                  <a:srgbClr val="000000"/>
                </a:solidFill>
                <a:latin typeface="+mj-lt"/>
              </a:rPr>
              <a:t>biomedical terms</a:t>
            </a:r>
            <a:r>
              <a:rPr lang="en-US" altLang="en-US" sz="1600">
                <a:solidFill>
                  <a:srgbClr val="000000"/>
                </a:solidFill>
                <a:latin typeface="+mj-lt"/>
              </a:rPr>
              <a:t>. It has been developed in the context of the </a:t>
            </a:r>
            <a:r>
              <a:rPr lang="en-US" altLang="en-US" sz="1600" u="sng">
                <a:solidFill>
                  <a:srgbClr val="000000"/>
                </a:solidFill>
                <a:latin typeface="+mj-lt"/>
              </a:rPr>
              <a:t>SPECIALIST natural language processing project</a:t>
            </a:r>
            <a:r>
              <a:rPr lang="en-US" altLang="en-US" sz="1600">
                <a:solidFill>
                  <a:srgbClr val="000000"/>
                </a:solidFill>
                <a:latin typeface="+mj-lt"/>
              </a:rPr>
              <a:t> at NLM. The lexicon entry for each word or term records syntactic, morphological, and orthographic information. Lexical entries may be single or multi-word terms and are selected for coding from a variety of sources, including lexical items from MEDLINE citation records.</a:t>
            </a:r>
          </a:p>
          <a:p>
            <a:pPr>
              <a:spcAft>
                <a:spcPts val="1200"/>
              </a:spcAft>
              <a:buSzPts val="2000"/>
              <a:buFont typeface="Wingdings" pitchFamily="2" charset="2"/>
              <a:buChar char="§"/>
            </a:pPr>
            <a:r>
              <a:rPr lang="en-US" altLang="en-US" sz="1600" b="1">
                <a:solidFill>
                  <a:srgbClr val="FF0000"/>
                </a:solidFill>
                <a:latin typeface="+mj-lt"/>
              </a:rPr>
              <a:t>UMLS Information Sources Map</a:t>
            </a:r>
          </a:p>
          <a:p>
            <a:pPr>
              <a:spcAft>
                <a:spcPts val="1200"/>
              </a:spcAft>
              <a:buSzPts val="2000"/>
            </a:pPr>
            <a:r>
              <a:rPr lang="en-US" altLang="en-US" sz="1600">
                <a:solidFill>
                  <a:srgbClr val="000000"/>
                </a:solidFill>
                <a:latin typeface="+mj-lt"/>
              </a:rPr>
              <a:t>	The Information </a:t>
            </a:r>
            <a:r>
              <a:rPr lang="en-US" altLang="en-US" sz="1600" u="sng">
                <a:solidFill>
                  <a:srgbClr val="000000"/>
                </a:solidFill>
                <a:latin typeface="+mj-lt"/>
              </a:rPr>
              <a:t>Sources Map contains information about the scope, location, vocabulary, syntax rules, and access conditions </a:t>
            </a:r>
            <a:r>
              <a:rPr lang="en-US" altLang="en-US" sz="1600">
                <a:solidFill>
                  <a:srgbClr val="000000"/>
                </a:solidFill>
                <a:latin typeface="+mj-lt"/>
              </a:rPr>
              <a:t>of biomedical databases of all kinds.</a:t>
            </a:r>
          </a:p>
        </p:txBody>
      </p:sp>
      <p:pic>
        <p:nvPicPr>
          <p:cNvPr id="655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66800"/>
            <a:ext cx="314642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67</a:t>
            </a:fld>
            <a:endParaRPr lang="en-US" dirty="0"/>
          </a:p>
        </p:txBody>
      </p:sp>
    </p:spTree>
    <p:custDataLst>
      <p:tags r:id="rId1"/>
    </p:custDataLst>
    <p:extLst>
      <p:ext uri="{BB962C8B-B14F-4D97-AF65-F5344CB8AC3E}">
        <p14:creationId xmlns:p14="http://schemas.microsoft.com/office/powerpoint/2010/main" val="22530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fade">
                                      <p:cBhvr>
                                        <p:cTn id="12" dur="500"/>
                                        <p:tgtEl>
                                          <p:spTgt spid="6553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5540"/>
                                        </p:tgtEl>
                                        <p:attrNameLst>
                                          <p:attrName>style.visibility</p:attrName>
                                        </p:attrNameLst>
                                      </p:cBhvr>
                                      <p:to>
                                        <p:strVal val="visible"/>
                                      </p:to>
                                    </p:set>
                                    <p:animEffect transition="in" filter="fade">
                                      <p:cBhvr>
                                        <p:cTn id="15" dur="500"/>
                                        <p:tgtEl>
                                          <p:spTgt spid="655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5539">
                                            <p:txEl>
                                              <p:pRg st="2" end="2"/>
                                            </p:txEl>
                                          </p:spTgt>
                                        </p:tgtEl>
                                        <p:attrNameLst>
                                          <p:attrName>style.visibility</p:attrName>
                                        </p:attrNameLst>
                                      </p:cBhvr>
                                      <p:to>
                                        <p:strVal val="visible"/>
                                      </p:to>
                                    </p:set>
                                    <p:animEffect transition="in" filter="fade">
                                      <p:cBhvr>
                                        <p:cTn id="20" dur="500"/>
                                        <p:tgtEl>
                                          <p:spTgt spid="6553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Effect transition="in" filter="fade">
                                      <p:cBhvr>
                                        <p:cTn id="25" dur="500"/>
                                        <p:tgtEl>
                                          <p:spTgt spid="65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Unified Medical Language System </a:t>
            </a:r>
            <a:r>
              <a:rPr lang="en-US" altLang="en-US" sz="1400" b="0" dirty="0"/>
              <a:t>(cont.)</a:t>
            </a:r>
            <a:endParaRPr lang="en-US" altLang="en-US" sz="1600" b="1" i="1" dirty="0" smtClean="0"/>
          </a:p>
        </p:txBody>
      </p:sp>
      <p:pic>
        <p:nvPicPr>
          <p:cNvPr id="665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1206500"/>
            <a:ext cx="747395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Box 5"/>
          <p:cNvSpPr txBox="1">
            <a:spLocks noChangeArrowheads="1"/>
          </p:cNvSpPr>
          <p:nvPr/>
        </p:nvSpPr>
        <p:spPr bwMode="auto">
          <a:xfrm>
            <a:off x="1066800" y="5867400"/>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mj-lt"/>
                <a:ea typeface="Verdana" pitchFamily="34" charset="0"/>
                <a:cs typeface="Verdana" pitchFamily="34" charset="0"/>
              </a:rPr>
              <a:t>Interactive MetaMap</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68</a:t>
            </a:fld>
            <a:endParaRPr lang="en-US" dirty="0"/>
          </a:p>
        </p:txBody>
      </p:sp>
    </p:spTree>
    <p:custDataLst>
      <p:tags r:id="rId1"/>
    </p:custDataLst>
    <p:extLst>
      <p:ext uri="{BB962C8B-B14F-4D97-AF65-F5344CB8AC3E}">
        <p14:creationId xmlns:p14="http://schemas.microsoft.com/office/powerpoint/2010/main" val="16508013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4662" y="3517900"/>
            <a:ext cx="8527823" cy="546100"/>
          </a:xfrm>
        </p:spPr>
        <p:txBody>
          <a:bodyPr/>
          <a:lstStyle/>
          <a:p>
            <a:r>
              <a:rPr lang="en-US" dirty="0" smtClean="0"/>
              <a:t>Additional Resources</a:t>
            </a:r>
            <a:endParaRPr lang="en-US" sz="1800" b="0" i="1" dirty="0"/>
          </a:p>
        </p:txBody>
      </p:sp>
    </p:spTree>
    <p:extLst>
      <p:ext uri="{BB962C8B-B14F-4D97-AF65-F5344CB8AC3E}">
        <p14:creationId xmlns:p14="http://schemas.microsoft.com/office/powerpoint/2010/main" val="33749913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Introduction </a:t>
            </a:r>
            <a:r>
              <a:rPr lang="en-US" altLang="en-US" sz="1400" b="0" dirty="0"/>
              <a:t>(cont.)</a:t>
            </a:r>
            <a:endParaRPr lang="en-US" altLang="en-US" sz="1600" b="1" i="1" dirty="0" smtClean="0"/>
          </a:p>
        </p:txBody>
      </p:sp>
      <p:sp>
        <p:nvSpPr>
          <p:cNvPr id="10243" name="Rectangle 3"/>
          <p:cNvSpPr txBox="1">
            <a:spLocks noChangeArrowheads="1"/>
          </p:cNvSpPr>
          <p:nvPr/>
        </p:nvSpPr>
        <p:spPr bwMode="auto">
          <a:xfrm>
            <a:off x="304800" y="1125538"/>
            <a:ext cx="441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a:solidFill>
                  <a:srgbClr val="000000"/>
                </a:solidFill>
                <a:latin typeface="+mj-lt"/>
              </a:rPr>
              <a:t>The free text leads to an </a:t>
            </a:r>
            <a:r>
              <a:rPr lang="en-US" altLang="en-US" sz="1600">
                <a:solidFill>
                  <a:srgbClr val="FF0000"/>
                </a:solidFill>
                <a:latin typeface="+mj-lt"/>
              </a:rPr>
              <a:t>infinite list of possible expressions</a:t>
            </a:r>
            <a:r>
              <a:rPr lang="en-US" altLang="en-US" sz="1600">
                <a:solidFill>
                  <a:srgbClr val="000000"/>
                </a:solidFill>
                <a:latin typeface="+mj-lt"/>
              </a:rPr>
              <a:t>. However statistical overviews and decision support systems can </a:t>
            </a:r>
            <a:r>
              <a:rPr lang="en-US" altLang="en-US" sz="1600" u="sng">
                <a:solidFill>
                  <a:srgbClr val="000000"/>
                </a:solidFill>
                <a:latin typeface="+mj-lt"/>
              </a:rPr>
              <a:t>cope with only a finite number of classes</a:t>
            </a:r>
            <a:r>
              <a:rPr lang="en-US" altLang="en-US" sz="1600">
                <a:solidFill>
                  <a:srgbClr val="000000"/>
                </a:solidFill>
                <a:latin typeface="+mj-lt"/>
              </a:rPr>
              <a:t>.</a:t>
            </a:r>
          </a:p>
          <a:p>
            <a:pPr>
              <a:spcAft>
                <a:spcPts val="1200"/>
              </a:spcAft>
              <a:buSzPts val="2000"/>
              <a:buFont typeface="Wingdings" pitchFamily="2" charset="2"/>
              <a:buChar char="§"/>
            </a:pPr>
            <a:r>
              <a:rPr lang="en-US" altLang="en-US" sz="1600">
                <a:solidFill>
                  <a:srgbClr val="000000"/>
                </a:solidFill>
                <a:latin typeface="+mj-lt"/>
              </a:rPr>
              <a:t>The appropriate </a:t>
            </a:r>
            <a:r>
              <a:rPr lang="en-US" altLang="en-US" sz="1600">
                <a:solidFill>
                  <a:srgbClr val="FF0000"/>
                </a:solidFill>
                <a:latin typeface="+mj-lt"/>
              </a:rPr>
              <a:t>level of detail and the structure</a:t>
            </a:r>
            <a:r>
              <a:rPr lang="en-US" altLang="en-US" sz="1600">
                <a:solidFill>
                  <a:srgbClr val="000000"/>
                </a:solidFill>
                <a:latin typeface="+mj-lt"/>
              </a:rPr>
              <a:t> of the classification system depend on the </a:t>
            </a:r>
            <a:r>
              <a:rPr lang="en-US" altLang="en-US" sz="1600" u="sng">
                <a:solidFill>
                  <a:srgbClr val="000000"/>
                </a:solidFill>
                <a:latin typeface="+mj-lt"/>
              </a:rPr>
              <a:t>purpose</a:t>
            </a:r>
            <a:r>
              <a:rPr lang="en-US" altLang="en-US" sz="1600">
                <a:solidFill>
                  <a:srgbClr val="000000"/>
                </a:solidFill>
                <a:latin typeface="+mj-lt"/>
              </a:rPr>
              <a:t> for which the classification system has been designed. </a:t>
            </a:r>
          </a:p>
          <a:p>
            <a:pPr>
              <a:spcAft>
                <a:spcPts val="1200"/>
              </a:spcAft>
              <a:buSzPts val="2000"/>
              <a:buFont typeface="Wingdings" pitchFamily="2" charset="2"/>
              <a:buChar char="§"/>
            </a:pPr>
            <a:r>
              <a:rPr lang="en-US" altLang="en-US" sz="1600">
                <a:solidFill>
                  <a:srgbClr val="000000"/>
                </a:solidFill>
                <a:latin typeface="+mj-lt"/>
              </a:rPr>
              <a:t>It must be possible to present all medically relevant expressions in CPRs </a:t>
            </a:r>
            <a:r>
              <a:rPr lang="en-US" altLang="en-US" sz="1600">
                <a:solidFill>
                  <a:srgbClr val="FF0000"/>
                </a:solidFill>
                <a:latin typeface="+mj-lt"/>
              </a:rPr>
              <a:t>without any data reduction</a:t>
            </a:r>
            <a:r>
              <a:rPr lang="en-US" altLang="en-US" sz="1600">
                <a:solidFill>
                  <a:srgbClr val="000000"/>
                </a:solidFill>
                <a:latin typeface="+mj-lt"/>
              </a:rPr>
              <a:t>. Therefore, </a:t>
            </a:r>
            <a:r>
              <a:rPr lang="en-US" altLang="en-US" sz="1600" u="sng">
                <a:solidFill>
                  <a:srgbClr val="000000"/>
                </a:solidFill>
                <a:latin typeface="+mj-lt"/>
              </a:rPr>
              <a:t>standardized terminologies</a:t>
            </a:r>
            <a:r>
              <a:rPr lang="en-US" altLang="en-US" sz="1600">
                <a:solidFill>
                  <a:srgbClr val="000000"/>
                </a:solidFill>
                <a:latin typeface="+mj-lt"/>
              </a:rPr>
              <a:t> are used in these type of applications. </a:t>
            </a:r>
            <a:r>
              <a:rPr lang="en-US" altLang="en-US" sz="900">
                <a:solidFill>
                  <a:srgbClr val="000000"/>
                </a:solidFill>
                <a:latin typeface="+mj-lt"/>
              </a:rPr>
              <a:t/>
            </a:r>
            <a:br>
              <a:rPr lang="en-US" altLang="en-US" sz="900">
                <a:solidFill>
                  <a:srgbClr val="000000"/>
                </a:solidFill>
                <a:latin typeface="+mj-lt"/>
              </a:rPr>
            </a:br>
            <a:endParaRPr lang="en-US" altLang="en-US" sz="1400" u="sng">
              <a:solidFill>
                <a:srgbClr val="000000"/>
              </a:solidFill>
              <a:latin typeface="+mj-lt"/>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l="1373" t="980" r="1634" b="1176"/>
          <a:stretch>
            <a:fillRect/>
          </a:stretch>
        </p:blipFill>
        <p:spPr bwMode="auto">
          <a:xfrm>
            <a:off x="4876800" y="850900"/>
            <a:ext cx="38242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7</a:t>
            </a:fld>
            <a:endParaRPr lang="en-US" dirty="0"/>
          </a:p>
        </p:txBody>
      </p:sp>
    </p:spTree>
    <p:custDataLst>
      <p:tags r:id="rId1"/>
    </p:custDataLst>
    <p:extLst>
      <p:ext uri="{BB962C8B-B14F-4D97-AF65-F5344CB8AC3E}">
        <p14:creationId xmlns:p14="http://schemas.microsoft.com/office/powerpoint/2010/main" val="78708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txBox="1">
            <a:spLocks/>
          </p:cNvSpPr>
          <p:nvPr/>
        </p:nvSpPr>
        <p:spPr>
          <a:xfrm>
            <a:off x="179614" y="637076"/>
            <a:ext cx="8784771" cy="423862"/>
          </a:xfrm>
          <a:prstGeom prst="rect">
            <a:avLst/>
          </a:prstGeom>
          <a:noFill/>
          <a:ln w="9525">
            <a:noFill/>
            <a:miter lim="800000"/>
            <a:headEnd/>
            <a:tailEnd/>
          </a:ln>
        </p:spPr>
        <p:txBody>
          <a:bodyPr anchor="ctr"/>
          <a:lstStyle>
            <a:lvl1pPr marL="0" indent="0" algn="l" rtl="0" eaLnBrk="1" fontAlgn="base" hangingPunct="1">
              <a:spcBef>
                <a:spcPct val="155000"/>
              </a:spcBef>
              <a:spcAft>
                <a:spcPct val="0"/>
              </a:spcAft>
              <a:buClr>
                <a:srgbClr val="126F90"/>
              </a:buClr>
              <a:buSzPct val="70000"/>
              <a:buFont typeface="Wingdings" pitchFamily="-84" charset="2"/>
              <a:buNone/>
              <a:defRPr lang="en-US" sz="1600" b="1" kern="1200" smtClean="0">
                <a:solidFill>
                  <a:schemeClr val="tx1"/>
                </a:solidFill>
                <a:latin typeface="Georgia" panose="02040502050405020303" pitchFamily="18" charset="0"/>
                <a:ea typeface="ＭＳ Ｐゴシック" pitchFamily="-84" charset="-128"/>
                <a:cs typeface="Georgia" panose="02040502050405020303" pitchFamily="18" charset="0"/>
              </a:defRPr>
            </a:lvl1pPr>
            <a:lvl2pPr marL="857250" indent="-393700" algn="l" rtl="0" eaLnBrk="1" fontAlgn="base" hangingPunct="1">
              <a:spcBef>
                <a:spcPct val="25000"/>
              </a:spcBef>
              <a:spcAft>
                <a:spcPct val="0"/>
              </a:spcAft>
              <a:buClr>
                <a:srgbClr val="126F90"/>
              </a:buClr>
              <a:buSzPct val="140000"/>
              <a:buFont typeface="Symbol" pitchFamily="-84" charset="2"/>
              <a:buChar char=""/>
              <a:defRPr lang="en-US" sz="2400" kern="1200" smtClean="0">
                <a:solidFill>
                  <a:schemeClr val="tx1"/>
                </a:solidFill>
                <a:latin typeface="Times" pitchFamily="-84" charset="0"/>
                <a:ea typeface="ＭＳ Ｐゴシック" pitchFamily="-84" charset="-128"/>
                <a:cs typeface="ＭＳ Ｐゴシック" pitchFamily="-84" charset="-128"/>
              </a:defRPr>
            </a:lvl2pPr>
            <a:lvl3pPr marL="1428750" indent="-349250" algn="l" rtl="0" eaLnBrk="1" fontAlgn="base" hangingPunct="1">
              <a:spcBef>
                <a:spcPct val="25000"/>
              </a:spcBef>
              <a:spcAft>
                <a:spcPct val="0"/>
              </a:spcAft>
              <a:buClr>
                <a:srgbClr val="126F90"/>
              </a:buClr>
              <a:buSzPct val="70000"/>
              <a:buFont typeface="Wingdings 3" pitchFamily="-84" charset="2"/>
              <a:buChar char="u"/>
              <a:defRPr lang="en-US" sz="2400" kern="1200" smtClean="0">
                <a:solidFill>
                  <a:schemeClr val="tx1"/>
                </a:solidFill>
                <a:latin typeface="Times" pitchFamily="-84" charset="0"/>
                <a:ea typeface="ＭＳ Ｐゴシック" pitchFamily="-84" charset="-128"/>
                <a:cs typeface="ＭＳ Ｐゴシック" pitchFamily="-84" charset="-128"/>
              </a:defRPr>
            </a:lvl3pPr>
            <a:lvl4pPr marL="2063750" indent="-349250" algn="l" rtl="0" eaLnBrk="1" fontAlgn="base" hangingPunct="1">
              <a:spcBef>
                <a:spcPct val="25000"/>
              </a:spcBef>
              <a:spcAft>
                <a:spcPct val="0"/>
              </a:spcAft>
              <a:buClr>
                <a:srgbClr val="126F90"/>
              </a:buClr>
              <a:buSzPct val="125000"/>
              <a:buFont typeface="Symbol" pitchFamily="-84" charset="2"/>
              <a:buChar char=""/>
              <a:defRPr lang="en-US" sz="2400" kern="1200" smtClean="0">
                <a:solidFill>
                  <a:schemeClr val="tx1"/>
                </a:solidFill>
                <a:latin typeface="Times" pitchFamily="-84" charset="0"/>
                <a:ea typeface="ＭＳ Ｐゴシック" pitchFamily="-84" charset="-128"/>
                <a:cs typeface="ＭＳ Ｐゴシック" pitchFamily="-84" charset="-128"/>
              </a:defRPr>
            </a:lvl4pPr>
            <a:lvl5pPr marL="2571750" indent="-285750" algn="l" rtl="0" eaLnBrk="1" fontAlgn="base" hangingPunct="1">
              <a:spcBef>
                <a:spcPct val="25000"/>
              </a:spcBef>
              <a:spcAft>
                <a:spcPct val="0"/>
              </a:spcAft>
              <a:buClr>
                <a:srgbClr val="126F90"/>
              </a:buClr>
              <a:buSzPct val="70000"/>
              <a:buFont typeface="Wingdings" pitchFamily="-84" charset="2"/>
              <a:buChar char="l"/>
              <a:defRPr lang="en-US" sz="2400" kern="1200">
                <a:solidFill>
                  <a:schemeClr val="tx1"/>
                </a:solidFill>
                <a:latin typeface="Times" pitchFamily="-84" charset="0"/>
                <a:ea typeface="ＭＳ Ｐゴシック" pitchFamily="-84" charset="-128"/>
                <a:cs typeface="ＭＳ Ｐゴシック" pitchFamily="-84" charset="-128"/>
              </a:defRPr>
            </a:lvl5pPr>
            <a:lvl6pPr marL="30289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6pPr>
            <a:lvl7pPr marL="34861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7pPr>
            <a:lvl8pPr marL="39433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8pPr>
            <a:lvl9pPr marL="44005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9pPr>
          </a:lstStyle>
          <a:p>
            <a:pPr>
              <a:tabLst>
                <a:tab pos="2000250" algn="l"/>
              </a:tabLst>
            </a:pPr>
            <a:r>
              <a:rPr lang="en-US" dirty="0" smtClean="0"/>
              <a:t>Resources – Books</a:t>
            </a:r>
            <a:endParaRPr lang="en-US" dirty="0"/>
          </a:p>
        </p:txBody>
      </p:sp>
      <p:sp>
        <p:nvSpPr>
          <p:cNvPr id="2" name="Slide Number Placeholder 1"/>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70</a:t>
            </a:fld>
            <a:endParaRPr lang="en-US" dirty="0"/>
          </a:p>
        </p:txBody>
      </p:sp>
      <p:sp>
        <p:nvSpPr>
          <p:cNvPr id="7" name="AutoShape 2" descr="Image result for cpt 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ecx.images-amazon.com/images/I/41ow-Z3SUpL._SX258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803" y="1466170"/>
            <a:ext cx="1892280" cy="24526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aapc.com/0691bfc6-725a-408e-beb5-a8a398d6c5b9/4a413731-18d5-4315-98f0-7d78530d133f/c0392ea1-5925-441b-8da8-5de111539ce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54" y="2823142"/>
            <a:ext cx="2110489" cy="27295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ommerce.ama-assn.org/catalog/images/icd-10-cm-the-complete-official-draft-code-set-2013-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04" y="1339169"/>
            <a:ext cx="162877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loinc.org/images/laptopinternationalglucose.png/image_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453719"/>
            <a:ext cx="381000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2855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txBox="1">
            <a:spLocks/>
          </p:cNvSpPr>
          <p:nvPr/>
        </p:nvSpPr>
        <p:spPr>
          <a:xfrm>
            <a:off x="179614" y="637076"/>
            <a:ext cx="8784771" cy="423862"/>
          </a:xfrm>
          <a:prstGeom prst="rect">
            <a:avLst/>
          </a:prstGeom>
          <a:noFill/>
          <a:ln w="9525">
            <a:noFill/>
            <a:miter lim="800000"/>
            <a:headEnd/>
            <a:tailEnd/>
          </a:ln>
        </p:spPr>
        <p:txBody>
          <a:bodyPr anchor="ctr"/>
          <a:lstStyle>
            <a:lvl1pPr marL="0" indent="0" algn="l" rtl="0" eaLnBrk="1" fontAlgn="base" hangingPunct="1">
              <a:spcBef>
                <a:spcPct val="155000"/>
              </a:spcBef>
              <a:spcAft>
                <a:spcPct val="0"/>
              </a:spcAft>
              <a:buClr>
                <a:srgbClr val="126F90"/>
              </a:buClr>
              <a:buSzPct val="70000"/>
              <a:buFont typeface="Wingdings" pitchFamily="-84" charset="2"/>
              <a:buNone/>
              <a:defRPr lang="en-US" sz="1600" b="1" kern="1200" smtClean="0">
                <a:solidFill>
                  <a:schemeClr val="tx1"/>
                </a:solidFill>
                <a:latin typeface="Georgia" panose="02040502050405020303" pitchFamily="18" charset="0"/>
                <a:ea typeface="ＭＳ Ｐゴシック" pitchFamily="-84" charset="-128"/>
                <a:cs typeface="Georgia" panose="02040502050405020303" pitchFamily="18" charset="0"/>
              </a:defRPr>
            </a:lvl1pPr>
            <a:lvl2pPr marL="857250" indent="-393700" algn="l" rtl="0" eaLnBrk="1" fontAlgn="base" hangingPunct="1">
              <a:spcBef>
                <a:spcPct val="25000"/>
              </a:spcBef>
              <a:spcAft>
                <a:spcPct val="0"/>
              </a:spcAft>
              <a:buClr>
                <a:srgbClr val="126F90"/>
              </a:buClr>
              <a:buSzPct val="140000"/>
              <a:buFont typeface="Symbol" pitchFamily="-84" charset="2"/>
              <a:buChar char=""/>
              <a:defRPr lang="en-US" sz="2400" kern="1200" smtClean="0">
                <a:solidFill>
                  <a:schemeClr val="tx1"/>
                </a:solidFill>
                <a:latin typeface="Times" pitchFamily="-84" charset="0"/>
                <a:ea typeface="ＭＳ Ｐゴシック" pitchFamily="-84" charset="-128"/>
                <a:cs typeface="ＭＳ Ｐゴシック" pitchFamily="-84" charset="-128"/>
              </a:defRPr>
            </a:lvl2pPr>
            <a:lvl3pPr marL="1428750" indent="-349250" algn="l" rtl="0" eaLnBrk="1" fontAlgn="base" hangingPunct="1">
              <a:spcBef>
                <a:spcPct val="25000"/>
              </a:spcBef>
              <a:spcAft>
                <a:spcPct val="0"/>
              </a:spcAft>
              <a:buClr>
                <a:srgbClr val="126F90"/>
              </a:buClr>
              <a:buSzPct val="70000"/>
              <a:buFont typeface="Wingdings 3" pitchFamily="-84" charset="2"/>
              <a:buChar char="u"/>
              <a:defRPr lang="en-US" sz="2400" kern="1200" smtClean="0">
                <a:solidFill>
                  <a:schemeClr val="tx1"/>
                </a:solidFill>
                <a:latin typeface="Times" pitchFamily="-84" charset="0"/>
                <a:ea typeface="ＭＳ Ｐゴシック" pitchFamily="-84" charset="-128"/>
                <a:cs typeface="ＭＳ Ｐゴシック" pitchFamily="-84" charset="-128"/>
              </a:defRPr>
            </a:lvl3pPr>
            <a:lvl4pPr marL="2063750" indent="-349250" algn="l" rtl="0" eaLnBrk="1" fontAlgn="base" hangingPunct="1">
              <a:spcBef>
                <a:spcPct val="25000"/>
              </a:spcBef>
              <a:spcAft>
                <a:spcPct val="0"/>
              </a:spcAft>
              <a:buClr>
                <a:srgbClr val="126F90"/>
              </a:buClr>
              <a:buSzPct val="125000"/>
              <a:buFont typeface="Symbol" pitchFamily="-84" charset="2"/>
              <a:buChar char=""/>
              <a:defRPr lang="en-US" sz="2400" kern="1200" smtClean="0">
                <a:solidFill>
                  <a:schemeClr val="tx1"/>
                </a:solidFill>
                <a:latin typeface="Times" pitchFamily="-84" charset="0"/>
                <a:ea typeface="ＭＳ Ｐゴシック" pitchFamily="-84" charset="-128"/>
                <a:cs typeface="ＭＳ Ｐゴシック" pitchFamily="-84" charset="-128"/>
              </a:defRPr>
            </a:lvl4pPr>
            <a:lvl5pPr marL="2571750" indent="-285750" algn="l" rtl="0" eaLnBrk="1" fontAlgn="base" hangingPunct="1">
              <a:spcBef>
                <a:spcPct val="25000"/>
              </a:spcBef>
              <a:spcAft>
                <a:spcPct val="0"/>
              </a:spcAft>
              <a:buClr>
                <a:srgbClr val="126F90"/>
              </a:buClr>
              <a:buSzPct val="70000"/>
              <a:buFont typeface="Wingdings" pitchFamily="-84" charset="2"/>
              <a:buChar char="l"/>
              <a:defRPr lang="en-US" sz="2400" kern="1200">
                <a:solidFill>
                  <a:schemeClr val="tx1"/>
                </a:solidFill>
                <a:latin typeface="Times" pitchFamily="-84" charset="0"/>
                <a:ea typeface="ＭＳ Ｐゴシック" pitchFamily="-84" charset="-128"/>
                <a:cs typeface="ＭＳ Ｐゴシック" pitchFamily="-84" charset="-128"/>
              </a:defRPr>
            </a:lvl5pPr>
            <a:lvl6pPr marL="30289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6pPr>
            <a:lvl7pPr marL="34861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7pPr>
            <a:lvl8pPr marL="39433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8pPr>
            <a:lvl9pPr marL="44005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9pPr>
          </a:lstStyle>
          <a:p>
            <a:pPr>
              <a:tabLst>
                <a:tab pos="2000250" algn="l"/>
              </a:tabLst>
            </a:pPr>
            <a:r>
              <a:rPr lang="en-US" dirty="0" smtClean="0"/>
              <a:t>Resources – Web</a:t>
            </a:r>
            <a:endParaRPr lang="en-US" dirty="0"/>
          </a:p>
        </p:txBody>
      </p:sp>
      <p:sp>
        <p:nvSpPr>
          <p:cNvPr id="13" name="Content Placeholder 1"/>
          <p:cNvSpPr>
            <a:spLocks noGrp="1"/>
          </p:cNvSpPr>
          <p:nvPr>
            <p:ph idx="1"/>
          </p:nvPr>
        </p:nvSpPr>
        <p:spPr>
          <a:xfrm>
            <a:off x="304800" y="1219200"/>
            <a:ext cx="8534400" cy="4906963"/>
          </a:xfrm>
          <a:prstGeom prst="rect">
            <a:avLst/>
          </a:prstGeom>
        </p:spPr>
        <p:txBody>
          <a:bodyPr/>
          <a:lstStyle/>
          <a:p>
            <a:pPr>
              <a:spcBef>
                <a:spcPts val="1200"/>
              </a:spcBef>
            </a:pPr>
            <a:r>
              <a:rPr lang="en-US" sz="1600" b="1" dirty="0" smtClean="0">
                <a:latin typeface="+mj-lt"/>
              </a:rPr>
              <a:t>Standardized Coding Organizations</a:t>
            </a:r>
            <a:r>
              <a:rPr lang="en-US" sz="1600" dirty="0" smtClean="0">
                <a:latin typeface="+mj-lt"/>
              </a:rPr>
              <a:t>:</a:t>
            </a:r>
          </a:p>
          <a:p>
            <a:pPr marL="633413" lvl="1" indent="-290513">
              <a:spcBef>
                <a:spcPts val="1200"/>
              </a:spcBef>
              <a:buFont typeface="Arial" panose="020B0604020202020204" pitchFamily="34" charset="0"/>
              <a:buChar char="•"/>
            </a:pPr>
            <a:r>
              <a:rPr lang="en-US" sz="1600" dirty="0" smtClean="0"/>
              <a:t>ICD</a:t>
            </a:r>
            <a:r>
              <a:rPr lang="en-US" sz="1600" dirty="0"/>
              <a:t>: </a:t>
            </a:r>
            <a:r>
              <a:rPr lang="en-US" sz="1600" dirty="0" smtClean="0"/>
              <a:t>www.who.int/classifications/icd/en</a:t>
            </a:r>
            <a:r>
              <a:rPr lang="en-US" sz="1600" dirty="0"/>
              <a:t>/</a:t>
            </a:r>
            <a:endParaRPr lang="en-US" sz="1600" dirty="0" smtClean="0"/>
          </a:p>
          <a:p>
            <a:pPr marL="633413" lvl="1" indent="-290513">
              <a:spcBef>
                <a:spcPts val="1200"/>
              </a:spcBef>
              <a:buFont typeface="Arial" panose="020B0604020202020204" pitchFamily="34" charset="0"/>
              <a:buChar char="•"/>
            </a:pPr>
            <a:r>
              <a:rPr lang="en-US" sz="1600" dirty="0"/>
              <a:t>SNOMED: </a:t>
            </a:r>
            <a:r>
              <a:rPr lang="en-US" sz="1600" dirty="0" smtClean="0"/>
              <a:t>www.nlm.nih.gov/research/umls/Snomed/snomed_main.html</a:t>
            </a:r>
            <a:endParaRPr lang="en-US" sz="1600" dirty="0"/>
          </a:p>
          <a:p>
            <a:pPr marL="633413" lvl="1" indent="-290513">
              <a:spcBef>
                <a:spcPts val="1200"/>
              </a:spcBef>
              <a:buFont typeface="Arial" panose="020B0604020202020204" pitchFamily="34" charset="0"/>
              <a:buChar char="•"/>
            </a:pPr>
            <a:r>
              <a:rPr lang="en-US" sz="1600" dirty="0" smtClean="0"/>
              <a:t>CPT</a:t>
            </a:r>
            <a:r>
              <a:rPr lang="en-US" sz="1600" dirty="0"/>
              <a:t>: </a:t>
            </a:r>
            <a:r>
              <a:rPr lang="en-US" sz="1600" dirty="0" smtClean="0"/>
              <a:t>www.ama-assn.org/ama/pub/physician-resources/solutions-managing-your-practice/coding-billing-insurance/cpt.page</a:t>
            </a:r>
          </a:p>
          <a:p>
            <a:pPr marL="633413" lvl="1" indent="-290513">
              <a:spcBef>
                <a:spcPts val="1200"/>
              </a:spcBef>
              <a:buFont typeface="Arial" panose="020B0604020202020204" pitchFamily="34" charset="0"/>
              <a:buChar char="•"/>
            </a:pPr>
            <a:r>
              <a:rPr lang="en-US" sz="1600" dirty="0"/>
              <a:t>LOINC: </a:t>
            </a:r>
            <a:r>
              <a:rPr lang="en-US" sz="1600" dirty="0" smtClean="0"/>
              <a:t>loinc.org</a:t>
            </a:r>
          </a:p>
          <a:p>
            <a:pPr marL="633413" lvl="1" indent="-290513">
              <a:spcBef>
                <a:spcPts val="1200"/>
              </a:spcBef>
              <a:buFont typeface="Arial" panose="020B0604020202020204" pitchFamily="34" charset="0"/>
              <a:buChar char="•"/>
            </a:pPr>
            <a:r>
              <a:rPr lang="en-US" sz="1600" dirty="0" err="1" smtClean="0"/>
              <a:t>RxNorm</a:t>
            </a:r>
            <a:r>
              <a:rPr lang="en-US" sz="1600" dirty="0"/>
              <a:t>: </a:t>
            </a:r>
            <a:r>
              <a:rPr lang="en-US" sz="1600" dirty="0" smtClean="0"/>
              <a:t>www.nlm.nih.gov/research/umls/rxnorm</a:t>
            </a:r>
            <a:r>
              <a:rPr lang="en-US" sz="1600" dirty="0"/>
              <a:t>/</a:t>
            </a:r>
            <a:endParaRPr lang="en-US" sz="1600" dirty="0" smtClean="0"/>
          </a:p>
          <a:p>
            <a:pPr marL="633413" lvl="1" indent="-290513">
              <a:spcBef>
                <a:spcPts val="600"/>
              </a:spcBef>
              <a:buFont typeface="Arial" panose="020B0604020202020204" pitchFamily="34" charset="0"/>
              <a:buChar char="•"/>
            </a:pPr>
            <a:endParaRPr lang="en-US" sz="1600" dirty="0"/>
          </a:p>
          <a:p>
            <a:pPr>
              <a:spcBef>
                <a:spcPts val="1200"/>
              </a:spcBef>
            </a:pPr>
            <a:endParaRPr lang="en-US" dirty="0">
              <a:latin typeface="+mj-lt"/>
            </a:endParaRPr>
          </a:p>
        </p:txBody>
      </p:sp>
      <p:sp>
        <p:nvSpPr>
          <p:cNvPr id="2" name="Slide Number Placeholder 1"/>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71</a:t>
            </a:fld>
            <a:endParaRPr lang="en-US" dirty="0"/>
          </a:p>
        </p:txBody>
      </p:sp>
    </p:spTree>
    <p:extLst>
      <p:ext uri="{BB962C8B-B14F-4D97-AF65-F5344CB8AC3E}">
        <p14:creationId xmlns:p14="http://schemas.microsoft.com/office/powerpoint/2010/main" val="9909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500"/>
                                        <p:tgtEl>
                                          <p:spTgt spid="1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fade">
                                      <p:cBhvr>
                                        <p:cTn id="16" dur="500"/>
                                        <p:tgtEl>
                                          <p:spTgt spid="1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fade">
                                      <p:cBhvr>
                                        <p:cTn id="19" dur="500"/>
                                        <p:tgtEl>
                                          <p:spTgt spid="1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2"/>
          <p:cNvSpPr txBox="1">
            <a:spLocks/>
          </p:cNvSpPr>
          <p:nvPr/>
        </p:nvSpPr>
        <p:spPr>
          <a:xfrm>
            <a:off x="206829" y="566285"/>
            <a:ext cx="8784771" cy="423862"/>
          </a:xfrm>
          <a:prstGeom prst="rect">
            <a:avLst/>
          </a:prstGeom>
          <a:noFill/>
          <a:ln w="9525">
            <a:noFill/>
            <a:miter lim="800000"/>
            <a:headEnd/>
            <a:tailEnd/>
          </a:ln>
        </p:spPr>
        <p:txBody>
          <a:bodyPr anchor="ctr"/>
          <a:lstStyle>
            <a:lvl1pPr marL="0" indent="0" eaLnBrk="1" hangingPunct="1">
              <a:spcBef>
                <a:spcPct val="155000"/>
              </a:spcBef>
              <a:buClr>
                <a:srgbClr val="126F90"/>
              </a:buClr>
              <a:buSzPct val="70000"/>
              <a:buFont typeface="Wingdings" pitchFamily="-84" charset="2"/>
              <a:buNone/>
              <a:defRPr lang="en-US" sz="1600" b="1" smtClean="0">
                <a:latin typeface="+mj-lt"/>
              </a:defRPr>
            </a:lvl1pPr>
            <a:lvl2pPr marL="857250" indent="-393700" eaLnBrk="1" hangingPunct="1">
              <a:spcBef>
                <a:spcPct val="25000"/>
              </a:spcBef>
              <a:buClr>
                <a:srgbClr val="126F90"/>
              </a:buClr>
              <a:buSzPct val="140000"/>
              <a:buFont typeface="Symbol" pitchFamily="-84" charset="2"/>
              <a:buChar char=""/>
              <a:defRPr lang="en-US" smtClean="0"/>
            </a:lvl2pPr>
            <a:lvl3pPr marL="1428750" indent="-349250" eaLnBrk="1" hangingPunct="1">
              <a:spcBef>
                <a:spcPct val="25000"/>
              </a:spcBef>
              <a:buClr>
                <a:srgbClr val="126F90"/>
              </a:buClr>
              <a:buSzPct val="70000"/>
              <a:buFont typeface="Wingdings 3" pitchFamily="-84" charset="2"/>
              <a:buChar char="u"/>
              <a:defRPr lang="en-US" smtClean="0"/>
            </a:lvl3pPr>
            <a:lvl4pPr marL="2063750" indent="-349250" eaLnBrk="1" hangingPunct="1">
              <a:spcBef>
                <a:spcPct val="25000"/>
              </a:spcBef>
              <a:buClr>
                <a:srgbClr val="126F90"/>
              </a:buClr>
              <a:buSzPct val="125000"/>
              <a:buFont typeface="Symbol" pitchFamily="-84" charset="2"/>
              <a:buChar char=""/>
              <a:defRPr lang="en-US" smtClean="0"/>
            </a:lvl4pPr>
            <a:lvl5pPr marL="2571750" indent="-285750" eaLnBrk="1" hangingPunct="1">
              <a:spcBef>
                <a:spcPct val="25000"/>
              </a:spcBef>
              <a:buClr>
                <a:srgbClr val="126F90"/>
              </a:buClr>
              <a:buSzPct val="70000"/>
              <a:buFont typeface="Wingdings" pitchFamily="-84" charset="2"/>
              <a:buChar char="l"/>
              <a:defRPr lang="en-US"/>
            </a:lvl5pPr>
            <a:lvl6pPr marL="3028950" indent="-285750" fontAlgn="base">
              <a:spcBef>
                <a:spcPct val="25000"/>
              </a:spcBef>
              <a:spcAft>
                <a:spcPct val="0"/>
              </a:spcAft>
              <a:buClr>
                <a:schemeClr val="accent1"/>
              </a:buClr>
              <a:buSzPct val="70000"/>
              <a:buFont typeface="Wingdings" pitchFamily="-108" charset="2"/>
              <a:buChar char="l"/>
              <a:defRPr sz="2000">
                <a:latin typeface="+mn-lt"/>
                <a:ea typeface="ＭＳ Ｐゴシック" pitchFamily="-108" charset="-128"/>
              </a:defRPr>
            </a:lvl6pPr>
            <a:lvl7pPr marL="3486150" indent="-285750" fontAlgn="base">
              <a:spcBef>
                <a:spcPct val="25000"/>
              </a:spcBef>
              <a:spcAft>
                <a:spcPct val="0"/>
              </a:spcAft>
              <a:buClr>
                <a:schemeClr val="accent1"/>
              </a:buClr>
              <a:buSzPct val="70000"/>
              <a:buFont typeface="Wingdings" pitchFamily="-108" charset="2"/>
              <a:buChar char="l"/>
              <a:defRPr sz="2000">
                <a:latin typeface="+mn-lt"/>
                <a:ea typeface="ＭＳ Ｐゴシック" pitchFamily="-108" charset="-128"/>
              </a:defRPr>
            </a:lvl7pPr>
            <a:lvl8pPr marL="3943350" indent="-285750" fontAlgn="base">
              <a:spcBef>
                <a:spcPct val="25000"/>
              </a:spcBef>
              <a:spcAft>
                <a:spcPct val="0"/>
              </a:spcAft>
              <a:buClr>
                <a:schemeClr val="accent1"/>
              </a:buClr>
              <a:buSzPct val="70000"/>
              <a:buFont typeface="Wingdings" pitchFamily="-108" charset="2"/>
              <a:buChar char="l"/>
              <a:defRPr sz="2000">
                <a:latin typeface="+mn-lt"/>
                <a:ea typeface="ＭＳ Ｐゴシック" pitchFamily="-108" charset="-128"/>
              </a:defRPr>
            </a:lvl8pPr>
            <a:lvl9pPr marL="4400550" indent="-285750" fontAlgn="base">
              <a:spcBef>
                <a:spcPct val="25000"/>
              </a:spcBef>
              <a:spcAft>
                <a:spcPct val="0"/>
              </a:spcAft>
              <a:buClr>
                <a:schemeClr val="accent1"/>
              </a:buClr>
              <a:buSzPct val="70000"/>
              <a:buFont typeface="Wingdings" pitchFamily="-108" charset="2"/>
              <a:buChar char="l"/>
              <a:defRPr sz="2000">
                <a:latin typeface="+mn-lt"/>
                <a:ea typeface="ＭＳ Ｐゴシック" pitchFamily="-108" charset="-128"/>
              </a:defRPr>
            </a:lvl9pPr>
          </a:lstStyle>
          <a:p>
            <a:r>
              <a:rPr lang="en-US" dirty="0" smtClean="0"/>
              <a:t>Summary</a:t>
            </a:r>
            <a:endParaRPr lang="en-US" dirty="0"/>
          </a:p>
        </p:txBody>
      </p:sp>
      <p:sp>
        <p:nvSpPr>
          <p:cNvPr id="4" name="Rectangle 3"/>
          <p:cNvSpPr txBox="1">
            <a:spLocks noChangeArrowheads="1"/>
          </p:cNvSpPr>
          <p:nvPr/>
        </p:nvSpPr>
        <p:spPr>
          <a:xfrm>
            <a:off x="255814" y="1151792"/>
            <a:ext cx="8686800" cy="5172808"/>
          </a:xfrm>
          <a:prstGeom prst="rect">
            <a:avLst/>
          </a:prstGeom>
        </p:spPr>
        <p:txBody>
          <a:bodyPr numCol="1" spcCol="365760"/>
          <a:lstStyle>
            <a:lvl1pPr marL="349250" indent="-349250" algn="l" rtl="0" eaLnBrk="1" fontAlgn="base" hangingPunct="1">
              <a:spcBef>
                <a:spcPct val="155000"/>
              </a:spcBef>
              <a:spcAft>
                <a:spcPct val="0"/>
              </a:spcAft>
              <a:buClr>
                <a:srgbClr val="126F90"/>
              </a:buClr>
              <a:buSzPct val="70000"/>
              <a:buFont typeface="Wingdings" pitchFamily="-84" charset="2"/>
              <a:buChar char="n"/>
              <a:defRPr sz="2000">
                <a:solidFill>
                  <a:schemeClr val="tx1"/>
                </a:solidFill>
                <a:latin typeface="+mj-lt"/>
                <a:ea typeface="Verdana" pitchFamily="34" charset="0"/>
                <a:cs typeface="Verdana" pitchFamily="34" charset="0"/>
              </a:defRPr>
            </a:lvl1pPr>
            <a:lvl2pPr marL="857250" indent="-393700" algn="l" rtl="0" eaLnBrk="1" fontAlgn="base" hangingPunct="1">
              <a:spcBef>
                <a:spcPct val="25000"/>
              </a:spcBef>
              <a:spcAft>
                <a:spcPct val="0"/>
              </a:spcAft>
              <a:buClr>
                <a:srgbClr val="126F90"/>
              </a:buClr>
              <a:buSzPct val="140000"/>
              <a:buFont typeface="Symbol" pitchFamily="-84" charset="2"/>
              <a:buChar char=""/>
              <a:defRPr sz="2000">
                <a:solidFill>
                  <a:schemeClr val="tx1"/>
                </a:solidFill>
                <a:latin typeface="+mj-lt"/>
                <a:ea typeface="Verdana" pitchFamily="34" charset="0"/>
                <a:cs typeface="Verdana" pitchFamily="34" charset="0"/>
              </a:defRPr>
            </a:lvl2pPr>
            <a:lvl3pPr marL="1428750" indent="-349250" algn="l" rtl="0" eaLnBrk="1" fontAlgn="base" hangingPunct="1">
              <a:spcBef>
                <a:spcPct val="25000"/>
              </a:spcBef>
              <a:spcAft>
                <a:spcPct val="0"/>
              </a:spcAft>
              <a:buClr>
                <a:srgbClr val="126F90"/>
              </a:buClr>
              <a:buSzPct val="70000"/>
              <a:buFont typeface="Wingdings 3" pitchFamily="-84" charset="2"/>
              <a:buChar char="u"/>
              <a:defRPr sz="2000">
                <a:solidFill>
                  <a:schemeClr val="tx1"/>
                </a:solidFill>
                <a:latin typeface="+mj-lt"/>
                <a:ea typeface="Verdana" pitchFamily="34" charset="0"/>
                <a:cs typeface="Verdana" pitchFamily="34" charset="0"/>
              </a:defRPr>
            </a:lvl3pPr>
            <a:lvl4pPr marL="2063750" indent="-349250" algn="l" rtl="0" eaLnBrk="1" fontAlgn="base" hangingPunct="1">
              <a:spcBef>
                <a:spcPct val="25000"/>
              </a:spcBef>
              <a:spcAft>
                <a:spcPct val="0"/>
              </a:spcAft>
              <a:buClr>
                <a:srgbClr val="126F90"/>
              </a:buClr>
              <a:buSzPct val="125000"/>
              <a:buFont typeface="Symbol" pitchFamily="-84" charset="2"/>
              <a:buChar char=""/>
              <a:defRPr sz="2000">
                <a:solidFill>
                  <a:schemeClr val="tx1"/>
                </a:solidFill>
                <a:latin typeface="+mj-lt"/>
                <a:ea typeface="Verdana" pitchFamily="34" charset="0"/>
                <a:cs typeface="Verdana" pitchFamily="34" charset="0"/>
              </a:defRPr>
            </a:lvl4pPr>
            <a:lvl5pPr marL="2571750" indent="-285750" algn="l" rtl="0" eaLnBrk="1" fontAlgn="base" hangingPunct="1">
              <a:spcBef>
                <a:spcPct val="25000"/>
              </a:spcBef>
              <a:spcAft>
                <a:spcPct val="0"/>
              </a:spcAft>
              <a:buClr>
                <a:srgbClr val="126F90"/>
              </a:buClr>
              <a:buSzPct val="70000"/>
              <a:buFont typeface="Wingdings" pitchFamily="-84" charset="2"/>
              <a:buChar char="l"/>
              <a:defRPr sz="2000">
                <a:solidFill>
                  <a:schemeClr val="tx1"/>
                </a:solidFill>
                <a:latin typeface="+mj-lt"/>
                <a:ea typeface="Verdana" pitchFamily="34" charset="0"/>
                <a:cs typeface="Verdana" pitchFamily="34" charset="0"/>
              </a:defRPr>
            </a:lvl5pPr>
            <a:lvl6pPr marL="30289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6pPr>
            <a:lvl7pPr marL="34861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7pPr>
            <a:lvl8pPr marL="39433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8pPr>
            <a:lvl9pPr marL="4400550" indent="-285750" algn="l" rtl="0" eaLnBrk="1" fontAlgn="base" hangingPunct="1">
              <a:spcBef>
                <a:spcPct val="25000"/>
              </a:spcBef>
              <a:spcAft>
                <a:spcPct val="0"/>
              </a:spcAft>
              <a:buClr>
                <a:schemeClr val="accent1"/>
              </a:buClr>
              <a:buSzPct val="70000"/>
              <a:buFont typeface="Wingdings" pitchFamily="-108" charset="2"/>
              <a:buChar char="l"/>
              <a:defRPr sz="2000">
                <a:solidFill>
                  <a:schemeClr val="tx1"/>
                </a:solidFill>
                <a:latin typeface="+mn-lt"/>
                <a:ea typeface="ＭＳ Ｐゴシック" pitchFamily="-108" charset="-128"/>
              </a:defRPr>
            </a:lvl9pPr>
          </a:lstStyle>
          <a:p>
            <a:pPr>
              <a:spcBef>
                <a:spcPts val="1800"/>
              </a:spcBef>
              <a:buClr>
                <a:schemeClr val="tx1"/>
              </a:buClr>
              <a:buSzPct val="110000"/>
              <a:buFont typeface="Wingdings" panose="05000000000000000000" pitchFamily="2" charset="2"/>
              <a:buChar char="v"/>
            </a:pPr>
            <a:r>
              <a:rPr lang="en-US" sz="1600" dirty="0" smtClean="0"/>
              <a:t>Introduction</a:t>
            </a:r>
            <a:endParaRPr lang="en-US" sz="1600" dirty="0"/>
          </a:p>
          <a:p>
            <a:pPr>
              <a:spcBef>
                <a:spcPts val="1800"/>
              </a:spcBef>
              <a:buClr>
                <a:schemeClr val="tx1"/>
              </a:buClr>
              <a:buSzPct val="110000"/>
              <a:buFont typeface="Wingdings" panose="05000000000000000000" pitchFamily="2" charset="2"/>
              <a:buChar char="v"/>
            </a:pPr>
            <a:r>
              <a:rPr lang="en-US" sz="1600" dirty="0" smtClean="0"/>
              <a:t>Classification Methods &amp; Challenges</a:t>
            </a:r>
            <a:endParaRPr lang="en-US" sz="1600" dirty="0"/>
          </a:p>
          <a:p>
            <a:pPr>
              <a:spcBef>
                <a:spcPts val="1800"/>
              </a:spcBef>
              <a:buClr>
                <a:schemeClr val="tx1"/>
              </a:buClr>
              <a:buSzPct val="110000"/>
              <a:buFont typeface="Wingdings" panose="05000000000000000000" pitchFamily="2" charset="2"/>
              <a:buChar char="v"/>
            </a:pPr>
            <a:r>
              <a:rPr lang="en-US" sz="1600" dirty="0"/>
              <a:t>Classification </a:t>
            </a:r>
            <a:r>
              <a:rPr lang="en-US" sz="1600" dirty="0" smtClean="0"/>
              <a:t>Systems</a:t>
            </a:r>
          </a:p>
          <a:p>
            <a:pPr lvl="1">
              <a:spcBef>
                <a:spcPts val="600"/>
              </a:spcBef>
              <a:buClr>
                <a:schemeClr val="tx1"/>
              </a:buClr>
              <a:buSzPct val="110000"/>
              <a:buFont typeface="Wingdings" panose="05000000000000000000" pitchFamily="2" charset="2"/>
              <a:buChar char="§"/>
            </a:pPr>
            <a:r>
              <a:rPr lang="en-US" sz="1600" dirty="0" err="1" smtClean="0"/>
              <a:t>Dx</a:t>
            </a:r>
            <a:r>
              <a:rPr lang="en-US" sz="1600" dirty="0" smtClean="0"/>
              <a:t>: ICD, ICPC, DSM, SNOMED, ICD-O, ICPM, RCC, DRG</a:t>
            </a:r>
          </a:p>
          <a:p>
            <a:pPr lvl="1">
              <a:spcBef>
                <a:spcPts val="600"/>
              </a:spcBef>
              <a:buClr>
                <a:schemeClr val="tx1"/>
              </a:buClr>
              <a:buSzPct val="110000"/>
              <a:buFont typeface="Wingdings" panose="05000000000000000000" pitchFamily="2" charset="2"/>
              <a:buChar char="§"/>
            </a:pPr>
            <a:r>
              <a:rPr lang="en-US" sz="1600" dirty="0" smtClean="0"/>
              <a:t>Procedures: CPT/</a:t>
            </a:r>
            <a:r>
              <a:rPr lang="en-US" sz="1600" dirty="0"/>
              <a:t>ICD-CM</a:t>
            </a:r>
            <a:endParaRPr lang="en-US" sz="1600" dirty="0" smtClean="0"/>
          </a:p>
          <a:p>
            <a:pPr lvl="1">
              <a:spcBef>
                <a:spcPts val="600"/>
              </a:spcBef>
              <a:buClr>
                <a:schemeClr val="tx1"/>
              </a:buClr>
              <a:buSzPct val="110000"/>
              <a:buFont typeface="Wingdings" panose="05000000000000000000" pitchFamily="2" charset="2"/>
              <a:buChar char="§"/>
            </a:pPr>
            <a:r>
              <a:rPr lang="en-US" sz="1600" dirty="0" smtClean="0"/>
              <a:t>Lab: LOINC</a:t>
            </a:r>
          </a:p>
          <a:p>
            <a:pPr lvl="1">
              <a:spcBef>
                <a:spcPts val="600"/>
              </a:spcBef>
              <a:buClr>
                <a:schemeClr val="tx1"/>
              </a:buClr>
              <a:buSzPct val="110000"/>
              <a:buFont typeface="Wingdings" panose="05000000000000000000" pitchFamily="2" charset="2"/>
              <a:buChar char="§"/>
            </a:pPr>
            <a:r>
              <a:rPr lang="en-US" sz="1600" dirty="0" smtClean="0"/>
              <a:t>Rx: ATC, </a:t>
            </a:r>
            <a:r>
              <a:rPr lang="en-US" sz="1600" dirty="0" err="1" smtClean="0"/>
              <a:t>RxNorm</a:t>
            </a:r>
            <a:r>
              <a:rPr lang="en-US" sz="1600" dirty="0" smtClean="0"/>
              <a:t>, NDC</a:t>
            </a:r>
          </a:p>
          <a:p>
            <a:pPr lvl="1">
              <a:spcBef>
                <a:spcPts val="600"/>
              </a:spcBef>
              <a:buClr>
                <a:schemeClr val="tx1"/>
              </a:buClr>
              <a:buSzPct val="110000"/>
              <a:buFont typeface="Wingdings" panose="05000000000000000000" pitchFamily="2" charset="2"/>
              <a:buChar char="§"/>
            </a:pPr>
            <a:r>
              <a:rPr lang="en-US" sz="1600" dirty="0" smtClean="0"/>
              <a:t>Research: </a:t>
            </a:r>
            <a:r>
              <a:rPr lang="en-US" sz="1600" dirty="0" err="1" smtClean="0"/>
              <a:t>MeSH</a:t>
            </a:r>
            <a:endParaRPr lang="en-US" sz="1600" dirty="0" smtClean="0"/>
          </a:p>
          <a:p>
            <a:pPr>
              <a:spcBef>
                <a:spcPts val="1800"/>
              </a:spcBef>
              <a:buClr>
                <a:schemeClr val="tx1"/>
              </a:buClr>
              <a:buSzPct val="110000"/>
              <a:buFont typeface="Wingdings" panose="05000000000000000000" pitchFamily="2" charset="2"/>
              <a:buChar char="v"/>
            </a:pPr>
            <a:r>
              <a:rPr lang="en-US" sz="1600" dirty="0" smtClean="0"/>
              <a:t>Unified </a:t>
            </a:r>
            <a:r>
              <a:rPr lang="en-US" sz="1600" dirty="0"/>
              <a:t>Medical Language System </a:t>
            </a:r>
          </a:p>
          <a:p>
            <a:pPr>
              <a:spcBef>
                <a:spcPts val="1800"/>
              </a:spcBef>
              <a:buClr>
                <a:schemeClr val="tx1"/>
              </a:buClr>
              <a:buSzPct val="110000"/>
              <a:buFont typeface="Wingdings" panose="05000000000000000000" pitchFamily="2" charset="2"/>
              <a:buChar char="v"/>
            </a:pPr>
            <a:r>
              <a:rPr lang="en-US" sz="1600" dirty="0" smtClean="0"/>
              <a:t>Resources</a:t>
            </a:r>
            <a:endParaRPr lang="en-US" sz="1600" dirty="0"/>
          </a:p>
          <a:p>
            <a:pPr lvl="1">
              <a:spcBef>
                <a:spcPts val="600"/>
              </a:spcBef>
              <a:buClr>
                <a:schemeClr val="tx1"/>
              </a:buClr>
              <a:buSzPct val="110000"/>
              <a:buFont typeface="Wingdings" panose="05000000000000000000" pitchFamily="2" charset="2"/>
              <a:buChar char="§"/>
            </a:pPr>
            <a:r>
              <a:rPr lang="en-US" sz="1600" dirty="0" smtClean="0"/>
              <a:t>Books</a:t>
            </a:r>
            <a:endParaRPr lang="en-US" sz="1600" dirty="0"/>
          </a:p>
          <a:p>
            <a:pPr lvl="1">
              <a:spcBef>
                <a:spcPts val="600"/>
              </a:spcBef>
              <a:buClr>
                <a:schemeClr val="tx1"/>
              </a:buClr>
              <a:buSzPct val="110000"/>
              <a:buFont typeface="Wingdings" panose="05000000000000000000" pitchFamily="2" charset="2"/>
              <a:buChar char="§"/>
            </a:pPr>
            <a:r>
              <a:rPr lang="en-US" sz="1600" dirty="0" smtClean="0"/>
              <a:t>Web</a:t>
            </a:r>
            <a:endParaRPr lang="en-US" sz="1600" dirty="0"/>
          </a:p>
          <a:p>
            <a:pPr>
              <a:spcBef>
                <a:spcPts val="1800"/>
              </a:spcBef>
              <a:buClr>
                <a:schemeClr val="tx1"/>
              </a:buClr>
              <a:buSzPct val="110000"/>
              <a:buFont typeface="Wingdings" panose="05000000000000000000" pitchFamily="2" charset="2"/>
              <a:buChar char="v"/>
            </a:pPr>
            <a:endParaRPr lang="en-US" sz="1600" dirty="0"/>
          </a:p>
        </p:txBody>
      </p:sp>
      <p:sp>
        <p:nvSpPr>
          <p:cNvPr id="2" name="Slide Number Placeholder 1"/>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72</a:t>
            </a:fld>
            <a:endParaRPr lang="en-US" dirty="0"/>
          </a:p>
        </p:txBody>
      </p:sp>
    </p:spTree>
    <p:extLst>
      <p:ext uri="{BB962C8B-B14F-4D97-AF65-F5344CB8AC3E}">
        <p14:creationId xmlns:p14="http://schemas.microsoft.com/office/powerpoint/2010/main" val="65960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fade">
                                      <p:cBhvr>
                                        <p:cTn id="45" dur="500"/>
                                        <p:tgtEl>
                                          <p:spTgt spid="4">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animEffect transition="in" filter="fade">
                                      <p:cBhvr>
                                        <p:cTn id="48"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9"/>
          <p:cNvGrpSpPr>
            <a:grpSpLocks/>
          </p:cNvGrpSpPr>
          <p:nvPr/>
        </p:nvGrpSpPr>
        <p:grpSpPr bwMode="auto">
          <a:xfrm>
            <a:off x="6032500" y="1155700"/>
            <a:ext cx="1651000" cy="1651000"/>
            <a:chOff x="6032500" y="1155700"/>
            <a:chExt cx="1651000" cy="1651000"/>
          </a:xfrm>
        </p:grpSpPr>
        <p:sp>
          <p:nvSpPr>
            <p:cNvPr id="5" name="Oval 4"/>
            <p:cNvSpPr/>
            <p:nvPr/>
          </p:nvSpPr>
          <p:spPr bwMode="auto">
            <a:xfrm>
              <a:off x="6032500" y="1155700"/>
              <a:ext cx="1651000" cy="165100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a:lstStyle/>
            <a:p>
              <a:pPr algn="ctr">
                <a:defRPr/>
              </a:pPr>
              <a:r>
                <a:rPr lang="en-US" sz="1600" dirty="0">
                  <a:latin typeface="+mj-lt"/>
                  <a:ea typeface="Verdana" pitchFamily="34" charset="0"/>
                  <a:cs typeface="Verdana" pitchFamily="34" charset="0"/>
                </a:rPr>
                <a:t>Concept</a:t>
              </a:r>
              <a:endParaRPr lang="en-US" dirty="0">
                <a:latin typeface="+mj-lt"/>
                <a:ea typeface="Verdana" pitchFamily="34" charset="0"/>
                <a:cs typeface="Verdana" pitchFamily="34" charset="0"/>
              </a:endParaRPr>
            </a:p>
          </p:txBody>
        </p:sp>
        <p:grpSp>
          <p:nvGrpSpPr>
            <p:cNvPr id="11278" name="Group 18"/>
            <p:cNvGrpSpPr>
              <a:grpSpLocks/>
            </p:cNvGrpSpPr>
            <p:nvPr/>
          </p:nvGrpSpPr>
          <p:grpSpPr bwMode="auto">
            <a:xfrm>
              <a:off x="6311900" y="1752600"/>
              <a:ext cx="1143000" cy="533400"/>
              <a:chOff x="6311900" y="1752600"/>
              <a:chExt cx="1143000" cy="533400"/>
            </a:xfrm>
          </p:grpSpPr>
          <p:sp>
            <p:nvSpPr>
              <p:cNvPr id="11279" name="Cloud Callout 15"/>
              <p:cNvSpPr>
                <a:spLocks noChangeArrowheads="1"/>
              </p:cNvSpPr>
              <p:nvPr/>
            </p:nvSpPr>
            <p:spPr bwMode="auto">
              <a:xfrm>
                <a:off x="6311900" y="1752600"/>
                <a:ext cx="1143000" cy="533400"/>
              </a:xfrm>
              <a:prstGeom prst="cloudCallout">
                <a:avLst>
                  <a:gd name="adj1" fmla="val -47759"/>
                  <a:gd name="adj2" fmla="val 62500"/>
                </a:avLst>
              </a:prstGeom>
              <a:solidFill>
                <a:schemeClr val="accent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latin typeface="+mj-lt"/>
                </a:endParaRPr>
              </a:p>
            </p:txBody>
          </p:sp>
          <p:sp>
            <p:nvSpPr>
              <p:cNvPr id="11280" name="TextBox 14"/>
              <p:cNvSpPr txBox="1">
                <a:spLocks noChangeArrowheads="1"/>
              </p:cNvSpPr>
              <p:nvPr/>
            </p:nvSpPr>
            <p:spPr bwMode="auto">
              <a:xfrm>
                <a:off x="6438900" y="1879600"/>
                <a:ext cx="811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a:latin typeface="+mj-lt"/>
                    <a:ea typeface="Verdana" pitchFamily="34" charset="0"/>
                    <a:cs typeface="Verdana" pitchFamily="34" charset="0"/>
                  </a:rPr>
                  <a:t>Bones…</a:t>
                </a:r>
              </a:p>
            </p:txBody>
          </p:sp>
        </p:grpSp>
      </p:grpSp>
      <p:sp>
        <p:nvSpPr>
          <p:cNvPr id="1126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Introduction </a:t>
            </a:r>
            <a:r>
              <a:rPr lang="en-US" altLang="en-US" sz="1400" b="0" dirty="0"/>
              <a:t>(cont.)</a:t>
            </a:r>
            <a:endParaRPr lang="en-US" altLang="en-US" sz="1600" b="1" i="1" dirty="0" smtClean="0"/>
          </a:p>
        </p:txBody>
      </p:sp>
      <p:sp>
        <p:nvSpPr>
          <p:cNvPr id="11268" name="Rectangle 3"/>
          <p:cNvSpPr txBox="1">
            <a:spLocks noChangeArrowheads="1"/>
          </p:cNvSpPr>
          <p:nvPr/>
        </p:nvSpPr>
        <p:spPr bwMode="auto">
          <a:xfrm>
            <a:off x="304800" y="1125538"/>
            <a:ext cx="441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1200"/>
              </a:spcAft>
              <a:buSzPts val="2000"/>
              <a:buFont typeface="Wingdings" pitchFamily="2" charset="2"/>
              <a:buChar char="§"/>
            </a:pPr>
            <a:r>
              <a:rPr lang="en-US" altLang="en-US" sz="1600">
                <a:solidFill>
                  <a:srgbClr val="000000"/>
                </a:solidFill>
                <a:latin typeface="+mj-lt"/>
              </a:rPr>
              <a:t>Three basic elements are used in the so-called </a:t>
            </a:r>
            <a:r>
              <a:rPr lang="en-US" altLang="en-US" sz="1600">
                <a:solidFill>
                  <a:srgbClr val="FF0000"/>
                </a:solidFill>
                <a:latin typeface="+mj-lt"/>
              </a:rPr>
              <a:t>semantic triangle</a:t>
            </a:r>
            <a:r>
              <a:rPr lang="en-US" altLang="en-US" sz="1600">
                <a:solidFill>
                  <a:srgbClr val="000000"/>
                </a:solidFill>
                <a:latin typeface="+mj-lt"/>
              </a:rPr>
              <a:t>: Object, Concept and Term.</a:t>
            </a:r>
          </a:p>
          <a:p>
            <a:pPr>
              <a:spcAft>
                <a:spcPts val="1200"/>
              </a:spcAft>
              <a:buSzPts val="2000"/>
              <a:buFont typeface="Wingdings" pitchFamily="2" charset="2"/>
              <a:buChar char="§"/>
            </a:pPr>
            <a:r>
              <a:rPr lang="en-US" altLang="en-US" sz="1600" b="1">
                <a:solidFill>
                  <a:srgbClr val="FF0000"/>
                </a:solidFill>
                <a:latin typeface="+mj-lt"/>
              </a:rPr>
              <a:t>Object</a:t>
            </a:r>
            <a:r>
              <a:rPr lang="en-US" altLang="en-US" sz="1600">
                <a:solidFill>
                  <a:srgbClr val="000000"/>
                </a:solidFill>
                <a:latin typeface="+mj-lt"/>
              </a:rPr>
              <a:t>: also called referents, are particular things in reality, and they are </a:t>
            </a:r>
            <a:r>
              <a:rPr lang="en-US" altLang="en-US" sz="1600" u="sng">
                <a:solidFill>
                  <a:srgbClr val="000000"/>
                </a:solidFill>
                <a:latin typeface="+mj-lt"/>
              </a:rPr>
              <a:t>concrete</a:t>
            </a:r>
            <a:r>
              <a:rPr lang="en-US" altLang="en-US" sz="1600">
                <a:solidFill>
                  <a:srgbClr val="000000"/>
                </a:solidFill>
                <a:latin typeface="+mj-lt"/>
              </a:rPr>
              <a:t> (e.g. the stomach), as well as </a:t>
            </a:r>
            <a:r>
              <a:rPr lang="en-US" altLang="en-US" sz="1600" u="sng">
                <a:solidFill>
                  <a:srgbClr val="000000"/>
                </a:solidFill>
                <a:latin typeface="+mj-lt"/>
              </a:rPr>
              <a:t>abstract</a:t>
            </a:r>
            <a:r>
              <a:rPr lang="en-US" altLang="en-US" sz="1600">
                <a:solidFill>
                  <a:srgbClr val="000000"/>
                </a:solidFill>
                <a:latin typeface="+mj-lt"/>
              </a:rPr>
              <a:t> (e.g. the mind).</a:t>
            </a:r>
          </a:p>
          <a:p>
            <a:pPr>
              <a:spcAft>
                <a:spcPts val="1200"/>
              </a:spcAft>
              <a:buSzPts val="2000"/>
              <a:buFont typeface="Wingdings" pitchFamily="2" charset="2"/>
              <a:buChar char="§"/>
            </a:pPr>
            <a:r>
              <a:rPr lang="en-US" altLang="en-US" sz="1600" b="1">
                <a:solidFill>
                  <a:srgbClr val="FF0000"/>
                </a:solidFill>
                <a:latin typeface="+mj-lt"/>
              </a:rPr>
              <a:t>Concept</a:t>
            </a:r>
            <a:r>
              <a:rPr lang="en-US" altLang="en-US" sz="1600">
                <a:solidFill>
                  <a:srgbClr val="000000"/>
                </a:solidFill>
                <a:latin typeface="+mj-lt"/>
              </a:rPr>
              <a:t>: a concept is a unit of thought formed by </a:t>
            </a:r>
            <a:r>
              <a:rPr lang="en-US" altLang="en-US" sz="1600" u="sng">
                <a:solidFill>
                  <a:srgbClr val="000000"/>
                </a:solidFill>
                <a:latin typeface="+mj-lt"/>
              </a:rPr>
              <a:t>using the common properties of a set of objects</a:t>
            </a:r>
            <a:r>
              <a:rPr lang="en-US" altLang="en-US" sz="1600">
                <a:solidFill>
                  <a:srgbClr val="000000"/>
                </a:solidFill>
                <a:latin typeface="+mj-lt"/>
              </a:rPr>
              <a:t> (e.g. an organ)</a:t>
            </a:r>
          </a:p>
          <a:p>
            <a:pPr>
              <a:spcAft>
                <a:spcPts val="1200"/>
              </a:spcAft>
              <a:buSzPts val="2000"/>
              <a:buFont typeface="Wingdings" pitchFamily="2" charset="2"/>
              <a:buChar char="§"/>
            </a:pPr>
            <a:r>
              <a:rPr lang="en-US" altLang="en-US" sz="1600" b="1">
                <a:solidFill>
                  <a:srgbClr val="FF0000"/>
                </a:solidFill>
                <a:latin typeface="+mj-lt"/>
              </a:rPr>
              <a:t>Term</a:t>
            </a:r>
            <a:r>
              <a:rPr lang="en-US" altLang="en-US" sz="1600">
                <a:solidFill>
                  <a:srgbClr val="000000"/>
                </a:solidFill>
                <a:latin typeface="+mj-lt"/>
              </a:rPr>
              <a:t>: a term is a </a:t>
            </a:r>
            <a:r>
              <a:rPr lang="en-US" altLang="en-US" sz="1600" u="sng">
                <a:solidFill>
                  <a:srgbClr val="000000"/>
                </a:solidFill>
                <a:latin typeface="+mj-lt"/>
              </a:rPr>
              <a:t>designation by a linguistic expression</a:t>
            </a:r>
            <a:r>
              <a:rPr lang="en-US" altLang="en-US" sz="1600">
                <a:solidFill>
                  <a:srgbClr val="000000"/>
                </a:solidFill>
                <a:latin typeface="+mj-lt"/>
              </a:rPr>
              <a:t> of a concept of an object in a specific language. </a:t>
            </a:r>
            <a:br>
              <a:rPr lang="en-US" altLang="en-US" sz="1600">
                <a:solidFill>
                  <a:srgbClr val="000000"/>
                </a:solidFill>
                <a:latin typeface="+mj-lt"/>
              </a:rPr>
            </a:br>
            <a:r>
              <a:rPr lang="en-US" altLang="en-US" sz="900">
                <a:solidFill>
                  <a:srgbClr val="000000"/>
                </a:solidFill>
                <a:latin typeface="+mj-lt"/>
              </a:rPr>
              <a:t/>
            </a:r>
            <a:br>
              <a:rPr lang="en-US" altLang="en-US" sz="900">
                <a:solidFill>
                  <a:srgbClr val="000000"/>
                </a:solidFill>
                <a:latin typeface="+mj-lt"/>
              </a:rPr>
            </a:br>
            <a:endParaRPr lang="en-US" altLang="en-US" sz="1400" u="sng">
              <a:solidFill>
                <a:srgbClr val="000000"/>
              </a:solidFill>
              <a:latin typeface="+mj-lt"/>
            </a:endParaRPr>
          </a:p>
        </p:txBody>
      </p:sp>
      <p:grpSp>
        <p:nvGrpSpPr>
          <p:cNvPr id="11269" name="Group 16"/>
          <p:cNvGrpSpPr>
            <a:grpSpLocks/>
          </p:cNvGrpSpPr>
          <p:nvPr/>
        </p:nvGrpSpPr>
        <p:grpSpPr bwMode="auto">
          <a:xfrm>
            <a:off x="4775200" y="3289300"/>
            <a:ext cx="1651000" cy="1651000"/>
            <a:chOff x="4724400" y="3276600"/>
            <a:chExt cx="1651000" cy="1651000"/>
          </a:xfrm>
        </p:grpSpPr>
        <p:sp>
          <p:nvSpPr>
            <p:cNvPr id="9" name="Oval 8"/>
            <p:cNvSpPr/>
            <p:nvPr/>
          </p:nvSpPr>
          <p:spPr bwMode="auto">
            <a:xfrm>
              <a:off x="4724400" y="3276600"/>
              <a:ext cx="1651000" cy="165100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a:lstStyle/>
            <a:p>
              <a:pPr algn="ctr">
                <a:defRPr/>
              </a:pPr>
              <a:r>
                <a:rPr lang="en-US" sz="1600" dirty="0">
                  <a:latin typeface="+mj-lt"/>
                  <a:ea typeface="Verdana" pitchFamily="34" charset="0"/>
                  <a:cs typeface="Verdana" pitchFamily="34" charset="0"/>
                </a:rPr>
                <a:t>Term</a:t>
              </a:r>
            </a:p>
          </p:txBody>
        </p:sp>
        <p:sp>
          <p:nvSpPr>
            <p:cNvPr id="11275" name="TextBox 10"/>
            <p:cNvSpPr txBox="1">
              <a:spLocks noChangeArrowheads="1"/>
            </p:cNvSpPr>
            <p:nvPr/>
          </p:nvSpPr>
          <p:spPr bwMode="auto">
            <a:xfrm>
              <a:off x="5041900" y="3873500"/>
              <a:ext cx="1000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2800">
                  <a:latin typeface="Brush Script Std" pitchFamily="66"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n-US" altLang="en-US" dirty="0"/>
                <a:t>Skull</a:t>
              </a:r>
            </a:p>
          </p:txBody>
        </p:sp>
        <p:sp>
          <p:nvSpPr>
            <p:cNvPr id="11276" name="TextBox 21"/>
            <p:cNvSpPr txBox="1">
              <a:spLocks noChangeArrowheads="1"/>
            </p:cNvSpPr>
            <p:nvPr/>
          </p:nvSpPr>
          <p:spPr bwMode="auto">
            <a:xfrm>
              <a:off x="5207000" y="4330700"/>
              <a:ext cx="6591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a:latin typeface="+mj-lt"/>
                  <a:ea typeface="Verdana" pitchFamily="34" charset="0"/>
                  <a:cs typeface="Verdana" pitchFamily="34" charset="0"/>
                </a:rPr>
                <a:t>(English)</a:t>
              </a:r>
            </a:p>
          </p:txBody>
        </p:sp>
      </p:grpSp>
      <p:grpSp>
        <p:nvGrpSpPr>
          <p:cNvPr id="11270" name="Group 17"/>
          <p:cNvGrpSpPr>
            <a:grpSpLocks/>
          </p:cNvGrpSpPr>
          <p:nvPr/>
        </p:nvGrpSpPr>
        <p:grpSpPr bwMode="auto">
          <a:xfrm>
            <a:off x="7251700" y="3276600"/>
            <a:ext cx="1651000" cy="1651000"/>
            <a:chOff x="7277100" y="3276600"/>
            <a:chExt cx="1651000" cy="1651000"/>
          </a:xfrm>
        </p:grpSpPr>
        <p:sp>
          <p:nvSpPr>
            <p:cNvPr id="10" name="Oval 9"/>
            <p:cNvSpPr/>
            <p:nvPr/>
          </p:nvSpPr>
          <p:spPr bwMode="auto">
            <a:xfrm>
              <a:off x="7277100" y="3276600"/>
              <a:ext cx="1651000" cy="165100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a:lstStyle/>
            <a:p>
              <a:pPr algn="ctr">
                <a:defRPr/>
              </a:pPr>
              <a:r>
                <a:rPr lang="en-US" sz="1600" dirty="0">
                  <a:latin typeface="+mj-lt"/>
                  <a:ea typeface="Verdana" pitchFamily="34" charset="0"/>
                  <a:cs typeface="Verdana" pitchFamily="34" charset="0"/>
                </a:rPr>
                <a:t>Object</a:t>
              </a:r>
            </a:p>
          </p:txBody>
        </p:sp>
        <p:pic>
          <p:nvPicPr>
            <p:cNvPr id="11273" name="Picture 5" descr="E:\Personal\WinFolders\Desktop\11954441401088586932liftarn_Human_skull_(side_view).svg.med.png"/>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7747000" y="3886200"/>
              <a:ext cx="760291" cy="76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Isosceles Triangle 3"/>
          <p:cNvSpPr/>
          <p:nvPr/>
        </p:nvSpPr>
        <p:spPr bwMode="auto">
          <a:xfrm>
            <a:off x="6030913" y="2544763"/>
            <a:ext cx="1627187" cy="1184275"/>
          </a:xfrm>
          <a:prstGeom prst="triangle">
            <a:avLst/>
          </a:prstGeom>
          <a:solidFill>
            <a:schemeClr val="accent5"/>
          </a:solidFill>
          <a:ln w="38100" cap="flat" cmpd="sng" algn="ctr">
            <a:solidFill>
              <a:schemeClr val="accent1">
                <a:lumMod val="75000"/>
              </a:schemeClr>
            </a:solidFill>
            <a:prstDash val="sysDash"/>
            <a:round/>
            <a:headEnd type="none" w="med" len="med"/>
            <a:tailEnd type="none" w="med" len="med"/>
          </a:ln>
          <a:effectLst/>
        </p:spPr>
        <p:txBody>
          <a:bodyPr/>
          <a:lstStyle/>
          <a:p>
            <a:pPr algn="ctr">
              <a:defRPr/>
            </a:pPr>
            <a:r>
              <a:rPr lang="en-US" sz="900" dirty="0">
                <a:latin typeface="+mj-lt"/>
                <a:ea typeface="Verdana" pitchFamily="34" charset="0"/>
                <a:cs typeface="Verdana" pitchFamily="34" charset="0"/>
              </a:rPr>
              <a:t>Semantic Triangle</a:t>
            </a:r>
          </a:p>
        </p:txBody>
      </p:sp>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8</a:t>
            </a:fld>
            <a:endParaRPr lang="en-US" dirty="0"/>
          </a:p>
        </p:txBody>
      </p:sp>
    </p:spTree>
    <p:custDataLst>
      <p:tags r:id="rId1"/>
    </p:custDataLst>
    <p:extLst>
      <p:ext uri="{BB962C8B-B14F-4D97-AF65-F5344CB8AC3E}">
        <p14:creationId xmlns:p14="http://schemas.microsoft.com/office/powerpoint/2010/main" val="336489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500"/>
                                        <p:tgtEl>
                                          <p:spTgt spid="11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Effect transition="in" filter="fade">
                                      <p:cBhvr>
                                        <p:cTn id="12" dur="500"/>
                                        <p:tgtEl>
                                          <p:spTgt spid="11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animEffect transition="in" filter="fade">
                                      <p:cBhvr>
                                        <p:cTn id="17" dur="500"/>
                                        <p:tgtEl>
                                          <p:spTgt spid="11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8">
                                            <p:txEl>
                                              <p:pRg st="3" end="3"/>
                                            </p:txEl>
                                          </p:spTgt>
                                        </p:tgtEl>
                                        <p:attrNameLst>
                                          <p:attrName>style.visibility</p:attrName>
                                        </p:attrNameLst>
                                      </p:cBhvr>
                                      <p:to>
                                        <p:strVal val="visible"/>
                                      </p:to>
                                    </p:set>
                                    <p:animEffect transition="in" filter="fade">
                                      <p:cBhvr>
                                        <p:cTn id="22" dur="500"/>
                                        <p:tgtEl>
                                          <p:spTgt spid="11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Introduction </a:t>
            </a:r>
            <a:r>
              <a:rPr lang="en-US" altLang="en-US" sz="1400" b="0" dirty="0"/>
              <a:t>(cont.)</a:t>
            </a:r>
            <a:endParaRPr lang="en-US" altLang="en-US" sz="1600" b="1" i="1" dirty="0" smtClean="0"/>
          </a:p>
        </p:txBody>
      </p:sp>
      <p:sp>
        <p:nvSpPr>
          <p:cNvPr id="9" name="Oval 8"/>
          <p:cNvSpPr/>
          <p:nvPr/>
        </p:nvSpPr>
        <p:spPr bwMode="auto">
          <a:xfrm>
            <a:off x="4038600" y="1447800"/>
            <a:ext cx="1651000" cy="165100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a:lstStyle/>
          <a:p>
            <a:pPr algn="ctr">
              <a:defRPr/>
            </a:pPr>
            <a:r>
              <a:rPr lang="en-US" sz="1600" dirty="0">
                <a:latin typeface="+mj-lt"/>
                <a:ea typeface="Verdana" pitchFamily="34" charset="0"/>
                <a:cs typeface="Verdana" pitchFamily="34" charset="0"/>
              </a:rPr>
              <a:t>Concept</a:t>
            </a:r>
            <a:endParaRPr lang="en-US" dirty="0">
              <a:latin typeface="+mj-lt"/>
              <a:ea typeface="Verdana" pitchFamily="34" charset="0"/>
              <a:cs typeface="Verdana" pitchFamily="34" charset="0"/>
            </a:endParaRPr>
          </a:p>
        </p:txBody>
      </p:sp>
      <p:grpSp>
        <p:nvGrpSpPr>
          <p:cNvPr id="12292" name="Group 18"/>
          <p:cNvGrpSpPr>
            <a:grpSpLocks/>
          </p:cNvGrpSpPr>
          <p:nvPr/>
        </p:nvGrpSpPr>
        <p:grpSpPr bwMode="auto">
          <a:xfrm>
            <a:off x="4318000" y="2044700"/>
            <a:ext cx="1143000" cy="533400"/>
            <a:chOff x="6311900" y="1752600"/>
            <a:chExt cx="1143000" cy="533400"/>
          </a:xfrm>
        </p:grpSpPr>
        <p:sp>
          <p:nvSpPr>
            <p:cNvPr id="12299" name="Cloud Callout 10"/>
            <p:cNvSpPr>
              <a:spLocks noChangeArrowheads="1"/>
            </p:cNvSpPr>
            <p:nvPr/>
          </p:nvSpPr>
          <p:spPr bwMode="auto">
            <a:xfrm>
              <a:off x="6311900" y="1752600"/>
              <a:ext cx="1143000" cy="533400"/>
            </a:xfrm>
            <a:prstGeom prst="cloudCallout">
              <a:avLst>
                <a:gd name="adj1" fmla="val -47759"/>
                <a:gd name="adj2" fmla="val 62500"/>
              </a:avLst>
            </a:prstGeom>
            <a:solidFill>
              <a:schemeClr val="accent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latin typeface="+mj-lt"/>
              </a:endParaRPr>
            </a:p>
          </p:txBody>
        </p:sp>
        <p:sp>
          <p:nvSpPr>
            <p:cNvPr id="12300" name="TextBox 11"/>
            <p:cNvSpPr txBox="1">
              <a:spLocks noChangeArrowheads="1"/>
            </p:cNvSpPr>
            <p:nvPr/>
          </p:nvSpPr>
          <p:spPr bwMode="auto">
            <a:xfrm>
              <a:off x="6438900" y="1879600"/>
              <a:ext cx="8258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a:latin typeface="+mj-lt"/>
                  <a:ea typeface="Verdana" pitchFamily="34" charset="0"/>
                  <a:cs typeface="Verdana" pitchFamily="34" charset="0"/>
                </a:rPr>
                <a:t>Harm…</a:t>
              </a:r>
            </a:p>
          </p:txBody>
        </p:sp>
      </p:grpSp>
      <p:sp>
        <p:nvSpPr>
          <p:cNvPr id="14" name="Oval 13"/>
          <p:cNvSpPr/>
          <p:nvPr/>
        </p:nvSpPr>
        <p:spPr bwMode="auto">
          <a:xfrm>
            <a:off x="2781300" y="3581400"/>
            <a:ext cx="1651000" cy="165100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a:lstStyle/>
          <a:p>
            <a:pPr algn="ctr">
              <a:defRPr/>
            </a:pPr>
            <a:r>
              <a:rPr lang="en-US" sz="1600" dirty="0">
                <a:latin typeface="+mj-lt"/>
                <a:ea typeface="Verdana" pitchFamily="34" charset="0"/>
                <a:cs typeface="Verdana" pitchFamily="34" charset="0"/>
              </a:rPr>
              <a:t>Term</a:t>
            </a:r>
          </a:p>
        </p:txBody>
      </p:sp>
      <p:sp>
        <p:nvSpPr>
          <p:cNvPr id="12294" name="TextBox 14"/>
          <p:cNvSpPr txBox="1">
            <a:spLocks noChangeArrowheads="1"/>
          </p:cNvSpPr>
          <p:nvPr/>
        </p:nvSpPr>
        <p:spPr bwMode="auto">
          <a:xfrm>
            <a:off x="3009900" y="4178300"/>
            <a:ext cx="1187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2800">
                <a:latin typeface="Brush Script Std" pitchFamily="66"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n-US" altLang="en-US" dirty="0"/>
              <a:t>Wound</a:t>
            </a:r>
          </a:p>
        </p:txBody>
      </p:sp>
      <p:sp>
        <p:nvSpPr>
          <p:cNvPr id="12295" name="TextBox 15"/>
          <p:cNvSpPr txBox="1">
            <a:spLocks noChangeArrowheads="1"/>
          </p:cNvSpPr>
          <p:nvPr/>
        </p:nvSpPr>
        <p:spPr bwMode="auto">
          <a:xfrm>
            <a:off x="3263900" y="4635500"/>
            <a:ext cx="6591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a:latin typeface="+mj-lt"/>
                <a:ea typeface="Verdana" pitchFamily="34" charset="0"/>
                <a:cs typeface="Verdana" pitchFamily="34" charset="0"/>
              </a:rPr>
              <a:t>(English)</a:t>
            </a:r>
          </a:p>
        </p:txBody>
      </p:sp>
      <p:sp>
        <p:nvSpPr>
          <p:cNvPr id="18" name="Oval 17"/>
          <p:cNvSpPr/>
          <p:nvPr/>
        </p:nvSpPr>
        <p:spPr bwMode="auto">
          <a:xfrm>
            <a:off x="5257800" y="3568700"/>
            <a:ext cx="1651000" cy="165100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a:lstStyle/>
          <a:p>
            <a:pPr algn="ctr">
              <a:defRPr/>
            </a:pPr>
            <a:r>
              <a:rPr lang="en-US" sz="1600" dirty="0">
                <a:latin typeface="+mj-lt"/>
                <a:ea typeface="Verdana" pitchFamily="34" charset="0"/>
                <a:cs typeface="Verdana" pitchFamily="34" charset="0"/>
              </a:rPr>
              <a:t>Object</a:t>
            </a:r>
          </a:p>
        </p:txBody>
      </p:sp>
      <p:sp>
        <p:nvSpPr>
          <p:cNvPr id="20" name="Isosceles Triangle 3"/>
          <p:cNvSpPr/>
          <p:nvPr/>
        </p:nvSpPr>
        <p:spPr bwMode="auto">
          <a:xfrm>
            <a:off x="4037013" y="2836863"/>
            <a:ext cx="1627187" cy="1184275"/>
          </a:xfrm>
          <a:prstGeom prst="triangle">
            <a:avLst/>
          </a:prstGeom>
          <a:solidFill>
            <a:schemeClr val="accent5"/>
          </a:solidFill>
          <a:ln w="38100" cap="flat" cmpd="sng" algn="ctr">
            <a:solidFill>
              <a:schemeClr val="accent1">
                <a:lumMod val="75000"/>
              </a:schemeClr>
            </a:solidFill>
            <a:prstDash val="sysDash"/>
            <a:round/>
            <a:headEnd type="none" w="med" len="med"/>
            <a:tailEnd type="none" w="med" len="med"/>
          </a:ln>
          <a:effectLst/>
        </p:spPr>
        <p:txBody>
          <a:bodyPr/>
          <a:lstStyle/>
          <a:p>
            <a:pPr algn="ctr">
              <a:defRPr/>
            </a:pPr>
            <a:r>
              <a:rPr lang="en-US" sz="900" dirty="0">
                <a:latin typeface="+mj-lt"/>
                <a:ea typeface="Verdana" pitchFamily="34" charset="0"/>
                <a:cs typeface="Verdana" pitchFamily="34" charset="0"/>
              </a:rPr>
              <a:t>Semantic Triangle</a:t>
            </a:r>
          </a:p>
        </p:txBody>
      </p:sp>
      <p:pic>
        <p:nvPicPr>
          <p:cNvPr id="12298" name="Picture 12"/>
          <p:cNvPicPr>
            <a:picLocks noChangeAspect="1" noChangeArrowheads="1"/>
          </p:cNvPicPr>
          <p:nvPr/>
        </p:nvPicPr>
        <p:blipFill>
          <a:blip r:embed="rId3">
            <a:extLst>
              <a:ext uri="{28A0092B-C50C-407E-A947-70E740481C1C}">
                <a14:useLocalDpi xmlns:a14="http://schemas.microsoft.com/office/drawing/2010/main" val="0"/>
              </a:ext>
            </a:extLst>
          </a:blip>
          <a:srcRect l="55833" t="10001" r="2556" b="16667"/>
          <a:stretch>
            <a:fillRect/>
          </a:stretch>
        </p:blipFill>
        <p:spPr bwMode="auto">
          <a:xfrm>
            <a:off x="5721350" y="4178300"/>
            <a:ext cx="8255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fontAlgn="auto">
              <a:spcBef>
                <a:spcPts val="0"/>
              </a:spcBef>
              <a:spcAft>
                <a:spcPts val="0"/>
              </a:spcAft>
            </a:pPr>
            <a:fld id="{897D63A6-4080-1647-B8C8-7CE838CA76F0}" type="slidenum">
              <a:rPr lang="en-US" smtClean="0"/>
              <a:pPr fontAlgn="auto">
                <a:spcBef>
                  <a:spcPts val="0"/>
                </a:spcBef>
                <a:spcAft>
                  <a:spcPts val="0"/>
                </a:spcAft>
              </a:pPr>
              <a:t>9</a:t>
            </a:fld>
            <a:endParaRPr lang="en-US" dirty="0"/>
          </a:p>
        </p:txBody>
      </p:sp>
    </p:spTree>
    <p:custDataLst>
      <p:tags r:id="rId1"/>
    </p:custDataLst>
    <p:extLst>
      <p:ext uri="{BB962C8B-B14F-4D97-AF65-F5344CB8AC3E}">
        <p14:creationId xmlns:p14="http://schemas.microsoft.com/office/powerpoint/2010/main" val="42361373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77PHOTO" val="/9j/4AAQSkZJRgABAQAAAQABAAD/2wBDAAMCAgMCAgMDAwMEAwMEBQgFBQQEBQoHBwYIDAoMDAsKCwsNDhIQDQ4RDgsLEBYQERMUFRUVDA8XGBYUGBIUFRT/2wBDAQMEBAUEBQkFBQkUDQsNFBQUFBQUFBQUFBQUFBQUFBQUFBQUFBQUFBQUFBQUFBQUFBQUFBQUFBQUFBQUFBQUFBT/wAARCABuAF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tw9aWsxZnSpluCq7t3yigC7Tcj8qrNdEbs/w9fyzXLeNfip4d8A2skusahHGy/8u0eHlXjOSM8fjQB2lFfLus/thl7Vr3TdFgt9JTJN1qFywMij+7sAxn1yawND/wCCiPhOXWl07V9Lksy3/LeznMy/X5kX/wBCoA+vpJFiXLNtWvn3VrrT2+JXiSVZlbMA425rofEPxY0nx58MtU1fwfqS6k0ETNLFD/roflPDRnkfWvlrRfH16izXiWs80t0u1jJnOc4oA+gI76yfUPCu3+Cfdngdq+gbWRJYY2RtylRXxA3iS8ijs57q3nhWH5lNfUHwQ1iXV/B0NxOzsztx5npQB6PRTdw9aXdQBiq3y1NGzf55qNY6mhj3zbf4aAPEP2gPjvbfDi1k0OwuPs+svbCea7b/AJcomJ5J/vn5sf8AAq+PLrxxaeJbhpfssrWskod3aQky4OdxPJYseornfH3iK7+LnxA8YalAyyS3GqSTRLIxKbE/dRZ/2VVV47n/AHq9A8C/DGysLWF7+b7dLwxVv9Wp9gKAOd8Uahe+KNPh03SdB86BE2BFz255x2rz1vgDru2Ge90lo97FjHHkvg9sDmvuz4Y6fp8TQ28NvBGv3flUZY+hzXslvpNntZGWBUK/xRgmgD8zbz9mvxB4a8KyeINLa7ulZts9lbt5LqP7wOd3y+uK9Y/Z5/aG8PWc1n4U8b29tJBuMNvrzZLxXK/8sbjd69Ff1r6u8VWsVruiVY2Hby1wP0r4L/am+Htv4X16O/sJvsdvrW9GZWOI7nOVb8aAPvq31b4f6zpscEtxaQtyq7sDn2zXTeEdY0eKFdP064iZEywCsK/Pvxdb3Fv8OfDt5cSMt4I40lK5Q7yvOffisXwH8StS8Fa1b3VrdM2G5VmJ70AfqRu2/wAVHnmvJ/hD8ZLPx5p8KSyKt1tGd3G6vVlicgEdD0oAjXpWb4x1BdD8F69qJbb9k024mP8As7Ynb+lfm23/AAU+1n+HR/vfw1j+LP8AgpJ4v1Twn4ggtdHjkeaykRkk4+Vj5Z6gjoaAPLfgf4mlvNWays7z/j/jMt023O5VLtx9d2f+BV9SeD7yS6kkWeSPyosLvbjaK+I/gr4bvPDPjLfBqEsNk/n28VxIp3xhcAA4xnn/AGTWz4u8K+M9U8UarPrmp6vrmg291GttZabOlpHteJJF8zonfblh/C3HzUAfpj8PZrfb56eXcKiiUSRyBuvHavWFvrdYY3+1R7u6M2DX5C6H4fvNLs5L/wAJeE/FfhvVLXKSRtqkc0eVG4SRhcbfXkV2fh345/tBa58F9Y1CwOgTeF7LV7bQZ9TvIpf7VtpJXQK52soOx5o88fhQB+mfiK1Etn5v7q3Vfm3ySAD9a+W/2uvDov8A4b6gzbvNsLmCZV78SBSK+WfD+rWnhnxNeWHiub4g+KNWlu5VkeOdhGsv3TliCo4689K6rx5rXivSfAOhroOuX2reF/GGqDRJ7PxNEHfTTt81ZEK/OjRqGaRWLoR05oA9O+IFwJ/hfa3Cr5Y8xH2N1XOB/SvHVukRc16Vrl5pd18E/s+l6pPqVvDIFt7q6gML3O1gplKN8w3bXwPTmvIbeR3b5tu2gD2j4I+Mriw1JbeCbbcR/PH1+YDnFfWFt8fLdLaJZWbzAgDfXHNfAPgvVnsPF2nyq23LBCPYmvoo6J55Mg24f5h+NAHyja/BW4fbut49q/x7TW8vwRufss2yOOTepUJt+9gbsH6kYr1Cxh2WLf3u1a1quyNWb73b0oA+QPh/Hq+m6p4iuNXVpNbbVI8t5g8to2xt29gBl93/AAGvbfD+oT6X4iW4utLu9etb9Ut722t7Rpvuj5Jdig9VPlkY6KtYvxAtZNO8YSO9mtrYSyh7KVWD/adq7mLKPu4L4+u6rDeOr3QfBOoazZ30UM8LokLR4J8xztB/A0Aepap8QPB3gv8A4lvhnwbq83iadR5dndWUlpZK7DIknkm2Db6hecdK9S+E/wAEdIX9nnxZoMXiRpL3W5X1C6v1b55Lp2Ev2hU7bJVQhfRa/Pnxh8Rrf4l+D49GbXlhntJ/tH22OcCaaRhsMjnPTnG2ofh/4d8Wxaa2kN8RtSs9IXEqmxnwvJ/vE0Afakk3h3Ubi4bxVo934X1xZNl4tupjtJJBj95bzYwUYKuFHKDspXNc/daK/iXxp4bv7O4nj03TtWhstOjuFkS2kmklAN15cgB4iXG48Guf1L9oS/8ACUfhu98L6hfQ6laQJb6j9qkJTVolHMj5UgSjD4x/s/8AAfSvEniAazfeH7i8uPJW8u45t9w3Me2J25Jxj2oAxfEmm6dqLaxawXXyCUxRrHgJ8vy8Ads7jXncfwrvZ4Wnt7qPbuPG2vctB8C+GLzzmW8j3SLu+Zu+eavWfwj05W2wagvzZwN3egD51h+Huq2eoWtw7LuikDAq3oa9nhlvxDGDI2QozXQzfCWRF2pfbv8AtoDWe/w51hXYC64B4oA890m8+1aezOrKytxWhqGpWWhaVcalqVxHaabax+bPc3DYRABn/Irw2T9pjwf4fhbbqS3W7olnA027+lfOXxu+OWu/GGdoJV/snQIGzbaTHISM/wDPSRv45D78DtQB9CeIPizo3xo0u8fQYbn7Po85hE15jN2HByQgyFHy8E81yHwrmtvEfiD/AIRzUpPsukXUh+1SrH2XkKvIHPrivJvg14oXRPDuoW33S9yHlK9dm3HT2Irpf7e/sbWLXVIJt1qG/wBLVeuCeooA+j7f4f8AgVdWa48M+F9JurhZAhj1CwV1kb+LlgARiuz03w7ok8k1vqPgfwp9nX9zJOtp5JjAx0Ct+v8AtVzvgP4vaJLa6fbvqFldQMpYJwhUkcZYc5r0i18faLql5eIv9n/YnYoXjn8zdKTyee2D/wCPf7NAHlfxK+Evgj7Pb6l4Ihgs3sMy6mkd/I8flLy42O2BxR4X8VXHxh1Zp4riWPQbeTZBC2MKcY4x6CtT4naxo+qeJrfwR4F8i61nXPLt72+tWD2sAbktIRkbvSsuz+Hr/CjUo7Cwvmk06P8AdRDbgtxuYt7/ANKAOq0H4Z3a+IJm/tCXyNvyoshpt9ofijTtSuFtdSuY0DDAaSqtr4k1G1uIZYpm3M235vevXPB/gW58Qx3V/NqHzuo4/umgDzPTbzxkt5HEupTqu0tuZs1HN4k+IqTOq6l8oYgfSrmvf2r4D1Zc3C3SvIVWqL+LL93ZjDyTk9KAPzx2j92393+Go5rNHXcv8VTQ5dWb+Hdtp393/Z/vUAWfCOlvFfXG35UbGR/dBOM1d8RWuoeEpt06+ZZSfMC2fl/CtT4a+TL4ysbOeTbBe/6Kf+uj/d5/3q+pNP8AhfpWs+H7ptbktrWysYy895eMqRwxjjcxOABQB8cx3H2xY3h/d7/mEkLEdK6bwX4B1XXrpf3l35G75lW5KD357GtXxRN8MrjxE2l+HGvlVG/e6xbqUjYg9FX7z57E49q9X8IyeA/hD4y8N6d461K91Cy1WBLoX8f/AB6wFjhRMFwWHHzfMcUAa1np8nwb8FXnjqzWKS+sI43t3VSI5Bu2Sbc9QV43dM13Frq1t4v1iPWbCTzNOvFE0Q3btoYZwf8AaGcVvftcWMEHwH1qWBo5POW18tocGPyzMjJtI4KleRivhfw34y1/wXeLcaNqUtrKFAMf342B7FTxQB9uahCUjX5dvzcdq9W+E8lxFpupP5jbVj4+bheK+MdF/asluIYbXxLoO5x8pu9Lk5YepR+Pyr6q+CPxg8DeN7O4tdG8QWkmo+XzYXTeRddOmyQjd/wGgDl/HF9cXF1C0rNJiR+GrHNxya6zx1puy+hZo23bj/DXHl3BICtgdKAPg2OSS3+SX95EW4kXqp9CKuKw8v8A2aiRVKtkfxCpkQkkE8DpQA9bp7KRbiL78MiSr9VOa++rXwFpvxV037fqs081patFcx6NHP8A6NMHjEsM8hHMp2unB+4a+AW+/X33+zJqD6v8N/CMkxYtdaBcWUjZ5ItLkpE/+95cuP8AgK8nAwAcN+1r8IfD6Wej+MoJF0u9hkt7eV7eMxmaMsdwAQHG1D1xn5a7e/8Ah14S+I/hLUvCl/dNcQ3mmxXuhzySbp4JIiYmwflY/Md2CKtftAt/aEX2GVjE0QQx7QWQnc4OQCndF/Bmq/ptncabr3wvumk3W97DPObQv8qxyfumwQqndvjJ5zwEGchiwB89eMY/F3w0+A3iH4beNXgkksFtrvRLiObzBPZteBHQckgJIMrn/npXz00e5f8Aa4r7i/bV0y1k+DUuoSQRy3f9rW8UE7DDxDILrnup6/WviB/u/lQAxlDSL7dah8kS+Xu2sy9H5JX8DjFSKTuoX71AHp3w3/aM8YfDmaGCWT/hJNEi+X+z9Sk+eMf9M5z8y+1ezxfta/DaeNJLiw8RQXDgNJELSJwjHqN3fB4z3r5Mb79QkS5PzLQB/9k="/>
  <p:tag name="MMPROD_77LOGO" val=""/>
  <p:tag name="MMPROD_NEXTUNIQUEID" val="10008"/>
  <p:tag name="MMPROD_THEME_BG_IMAGE" val=""/>
  <p:tag name="MMPROD_10003PHOTO" val="/9j/4AAQSkZJRgABAQAAAQABAAD/2wBDAAMCAgMCAgMDAwMEAwMEBQgFBQQEBQoHBwYIDAoMDAsKCwsNDhIQDQ4RDgsLEBYQERMUFRUVDA8XGBYUGBIUFRT/2wBDAQMEBAUEBQkFBQkUDQsNFBQUFBQUFBQUFBQUFBQUFBQUFBQUFBQUFBQUFBQUFBQUFBQUFBQUFBQUFBQUFBQUFBT/wAARCABuAF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tw9aWsxZnSpluCq7t3yigC7Tcj8qrNckbs/w9fyzXKeNfip4d8A20kusahHGV/5do8PKvGckZ4/GgDtqK+XNZ/bBL2jXum6NBb6SmSbrULlgZFH93YBjPrk1g6H/wAFEPCcutLp2r6XJZlv+W9nOZl+vzIv/oVAH19JIsS5Ztor591a609viV4klWZWzAONua6HxD8WNJ8efDLVNX8H6kupNBEzSxQ/66H5Tw0Z5H1r5a0Xx9eos14lrPNLdLtYyZznOKAPoCO+sn1Dwrt/gn3Z4HavoG1kSWGNkbcpUV8QN4kvIo7Oe6t54Vh+ZTX1B8ENYl1fwdDcTs7M7ceZ6UAej0U3cPWl3UAYqt8tTRs3+eajWOpoY9823+GgDw/9oD462vw5tZNDsJ/s+svbCea7b/lyiYnkn++fmx/wKvj268cWniW4aX7LK1rJKHd2kJMuDncTyWLHqK53x94iu/i58QPGGpQMsktxqkk0SyMSmxP3UWf9lVVeO5/3q9A8C/DGysLWF7+b7dLwxVv9Wp9gKAOd8Uahe+KNPh03SdB86BE2BFz255x2rz1vgDru2Ge90lo97FjHHkvg9sDmvuz4Y6fp8TQ28NvBGv3flUZY+hzXslvpNntZGWBUK/xRgmgD8zbz9mvxB4a8KyeINLa7ulZts9lbt5LqP7wOd3y+uK9Y/Z5/aG8PWc1n4U8b29tJBuMNvrzZLxXK/wDLG43evRX9a+rvFVrFa7olWNh28tcD9K+C/wBqb4e2/hfXo7+wm+x2+tb0ZlY4juc5VvxoA++rfVvh/rOmxwS3FpC3KruwOfbNdN4R1jR4oV0/TriJkTLAKwr8+/F1vcW/w58O3lxIy3gjjSUrlDvK859+KxfAfxK1LwVrVvdWt0zYblWYnvQB+pG7b/FR55ryf4Q/GSz8eafCksirdbRndxur1PaPWgBF6Vm+M9QXRPBevaiW2/ZNNuJj/s7Ynb+lfm23/BT7Wf4dH+9/DWP4s/4KSeL9U8J+IILXR45HmspEZJOPlY+WeoI6GgDy34H+JpbzVmsrO8/4/wCMy3Tbc7lUu3H13Z/4FX1J4PvJLqSRZ5I/Kiwu9uNor4j+Cvhu88M+Mt8GoSw2T+fbxXEinfGFwADjGef9k1ueLvCvjPVPE+qz61qer65oNvdRrbWWmzpaR7XiSRfM6J325Yfwtx81AH6XfD2a32+enl3CoolEkcgbrx2r1hb63WGN/tUe7ujNg1+RGieH7zS7OS/8JeE/Ffh3VLXKSRtqkc0eVG4SRhcbfXkV2Hh345/tBa58F9Y1CwOgTeF7LV7bQZ9TvIpf7VtpJXQK52soOx5o88fhQB+mfiK1Etn5v7q3Vfm3ySAD9a+W/wBrrw6L/wCG+oM27zbC5gmVe/EgUivlnw/q1p4Z8TXlh4rm+IPijVpbuVZHjnYRrL905YgqOOvPSuq8ea14r0nwDoa6Drl9q3hfxhqg0Sez8TRB3007fNWRCvzo0ahmkVi6EdOaAPTviBcCf4X2twq+WPMR9jdVzgf0rx1bpEXNela5eaXdfBT7PpeqT6lbwyBbe6uoDC9ztYKZSjfMN218D05ryG3kd2+bbtoA9o+CPjK4sNSW3gm23Efzx9fmA5xX1hbfHaNbeISM28IA31xzXwD4L1Z7Dxdp8qttywQj2Jr6M/sdJv3mF+f5vzoA+T7X4K3D7d1vHtX+Paa3l+CNz9lm2Rxyb1KhNv3sDdg/UjFeoWMOyxb+92rWtV2Rqzfe7elAHyB8P49X03VPEVxq6tJrbapHlvMHltG2Nu3sAMvu/wCA17b4f1CfS/ES3F1pd3r1rfqlve21vaNN90fJLsUHqp8sjHRVrG+IFrJp3jCR3s1tbCWUPZSqwf7TtXcxZR93BfH13VO3jq90HwTqGs2d9FDPC6JC0eCfMc7QfwNAHqWqfEDwd4L/AOJb4Z8G6vN4mnUeXZ3VlJaWSuwyJJ5Jtg2+oXnHSvUvhP8ABHSF/Z58WaDF4kaS91uV9Qur9W+eS6dhL9oVO2yVUIX0Wvz58YfEa3+Jfg+PRm15YZ7Sf7R9tjnAmmkYbDI5z05xtqL4f+HfFsWmtpDfEbUrPSFxKpsZ8Lyf7xNAH2nJN4d1G4uG8VaPd+F9cWTZeLbqY7SSQY/eW82MFGCrhRyg7KVzXP3Wiv4l8aeG7+zuJ49N07VobLTo7hZEtpJpJQDdeXIAeIlxuPBrn9S/aEv/AAlH4bvfC+oX0OpWkCW+o/apCU1aJRzI+VIEow+Mf7P/AAH0rxJ4gGs33h+4vLjyVvLuObfcNzHtiduScY9qAMXxJpunai2sWsF18glMUax4CfL8vAHbO4153H8K72eFp7e6j27jxtr3LQfAvhi885lvI90i7vmbvnmr1n8I9OVtsGoL82cDd3oA+dYfh7qtnqFrcOy7opAwKt6GvZIv7T8pP3jfdFdJN8JZEXal9u/7aA1UPw01TJ/0qgDzjSbz7Vp7M6srK3FaGoalZaFpVxqWpXEdpptrH5s9zcNhEAGf8ivDZP2mPB/h+FtupLdbuiWcDTbv6V86fG745a78YZ2glX+ydAgbNtpMchIz/wA9JG/jkPvwO1AH0F4g+LOjfGjS7x9Bhufs+jzmETXmM3YcHJCDIUfLwTzXIfCua28R+IP+Ec1KT7LpF1IftUqx9l5CryBz64ryf4NeKF0Tw7qFt90vch5SvXZtx09iK6T+3v7G1i11SCbdahv9LVeuCeooA+j7f4f+BV1Zrjwz4X0m6uFkCGPULBXWRv4uWABGK7PTfDuiTyTW+o+B/Cn2df3Mk62nkmMDHQK36/7Vc74D+L2iS2un276hZXUDKWCcIVJHGWHOa9ItfH2i6peXiL/Z/wBidiheOfzN0pPJ57YP/j3+zQB5X8SvhL4I+z2+peCIYLN7DMuppHfyPH5S8uNjtgcUeF/FVx8YdWaeK4lj0G3k2QQtjCnGOMegrU+J2saPqnia38EeBfIutZ1zy7e9vrVg9rAG5LSEZG70rLs/h6/wo1KOwsL5pNOj/dRDbgtxuYt7/wBKAOq0H4Z3a+IJm/tCXyNvyoshpt9ofijTtSuFtdSuY0DDAaSqtr4k1G1uIZYpm3M235vevXPB/gW58Qx3V/NqHzuo4/umgDzPTbzxkt5HEupTqu0tuZs0S634+Erj+0v4jVjXv7V8B6subhbpXkKrVY+MdTPPk9fpQB+dm0fu2/u/w1HNZo67l/iqaHLqzfw7ttO/u/7P96gCz4R0t4r642/KjYyP7oJxmrviK11DwlNunXzLKT5gWz8v4Vq/DXyZfGVjZzybYL3/AEU/9dH+7z/vV9R6f8L9K1nw/dNrclta2VjGXnvLxlSOGMcbmJwAKAPjmO4+2LG8P7vf8wkhYjpXTeC/AOq69dL+8u/I3fMq3JQe/PY1q+KJ/hlceIm0vw418qo373WLdSkbEHoq/efPYnHtXrHhGTwH8IfGXhvTvHWpXuoWWqwJdC/j/wCPWAscKJguCw4+b5jigDVs9Pk+Dfgq88dWaxSX1hHG9u6qRHIN2yTbnqCvG7pmu4tdWtvF+sR6zYSeZp14omiG7dtDDOD/ALQzit79rixgg+A+tSwNHJ5y2vltDgx+WZkZNpHBUryMV8L+G/GWv+C7xbjRtSltZQoBj+/GwPYqeKAPtzUISka/Lt+bjtXq3wnkuItN1J/MbasfHzcLxXxjov7VktxDDa+JdB3OPlN3pcnLD1KPx+VfVXwR+MHgbxvZ3Fro3iC0k1Hy+bC6byLrp02SEbv+A0Acv44vri4uoWlZpMSPw1ZX2iup8dabsvoWaNt24/w1yWB/dagD4Kjkkt/kl/eRFuJF6qfQirisPL/2aiRVdWyP4hUyIWZlJ4XpQA9bp7KRbiL78MiSr9VOa++rXwFpvxV037fqs081patFcx6NHP8A6NMHjEsM8hHMp2unB+4a+Am/1lffX7Muovqvw58IyTFi114euLWRs8lbS6McT/72yTH/AAFeTgYAOG/a1+EPh9LPR/GUEi6XewyW9vK9vGYzNGWO4AIDjah64z8tdxffDzwl8RfCmpeFL+6a4hvNNivdDnkk3TwSRExNg/Kx+Y7sEVb/AGhh9phexnYwtbrGybMshO6QHIBTvGPwZq0LGxuNI1/4ZXLSbre7hnnNpvyqxyfu2wQqndvjJ5zwEGchiwB87+M4/F3w1+BHiH4beNXgkksFtrvRLiObzBPZteBHQckgJIMrn/npXz00e5f9rivuL9tjS7b/AIU02oSwRy3b6raxwTkYeIZBdc91PX618Qyfd/KgCNlDSL7dah8kS+Xu2sy9H5JX8DjFSKTuoX71AHp3w3/aM8YfDmaGCWT/AISTRIvl/s/UpPnjH/TOc/MvtXs0f7XHw3mjWS4h8QWs7gNJB9mify2PVd3fB4z3r5Ob/WVFul/vCgD/2Q=="/>
  <p:tag name="MMPROD_10003LOGO" val=""/>
  <p:tag name="MMPROD_TAG_VCONFIG" val="PD94bWwgdmVyc2lvbj0iMS4wIiBlbmNvZGluZz0iVVRGLTgiPz4NCjxjb25maWd1cmF0aW9uPg0KCTxjb2xvcnM+DQoJCTx1aWNvbG9yIG5hbWU9InByaW1hcnkiIHZhbHVlPSIweDZGNkY3OSIvPg0KCQk8dWljb2xvciBuYW1lPSJnbG93IiB2YWx1ZT0iMHhGRkZGQTgiLz4NCgkJPHVpY29sb3IgbmFtZT0idGV4dCIgdmFsdWU9IjB4RkZGRkZGIi8+DQoJCTx1aWNvbG9yIG5hbWU9ImxpZ2h0IiB2YWx1ZT0iMHg0ODQ4NDgiLz4NCgkJPHVpY29sb3IgbmFtZT0ic2hhZG93IiB2YWx1ZT0iMHgwMDAwMDAiLz4NCgkJPHVpY29sb3IgbmFtZT0iYmFja2dyb3VuZCIgdmFsdWU9IjB4NUY1RjU4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0cnVlIi8+DQoJCTx1aXNob3cgbmFtZT0idGh1bWJuYWlsIiB2YWx1ZT0iZmFsc2UiLz4NCgkJPHVpc2hvdyBuYW1lPSJub3RlcyIgdmFsdWU9InRydWUiLz4NCgkJPHVpc2hvdyBuYW1lPSJzZWFyY2g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mYWxzZSIvPg0KCQk8dWlzaG93IG5hbWU9InZpZXdjaGFuZ2UiIHZhbHVlPSJ0cnV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8L2NvbmZpZ3VyYXRpb24+DQo="/>
  <p:tag name="MMPROD_UIDATA" val="&lt;database version=&quot;6.0&quot;&gt;&lt;object type=&quot;1&quot; unique_id=&quot;10001&quot;&gt;&lt;property id=&quot;20139&quot; value=&quot;%n. %s&quot;/&gt;&lt;property id=&quot;20141&quot; value=&quot;Section A&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91&quot; value=&quot;Breeze&quot;/&gt;&lt;property id=&quot;20192&quot; value=&quot;http://breeze.jhsph.edu/&quot;/&gt;&lt;property id=&quot;20193&quot; value=&quot;0&quot;/&gt;&lt;property id=&quot;20221&quot; value=&quot;C:\&quot;/&gt;&lt;property id=&quot;20224&quot; value=&quot;\\psf\Home\Documents\course development\popHealthInfo\Lecture 1\13253&quot;/&gt;&lt;property id=&quot;20250&quot; value=&quot;0&quot;/&gt;&lt;property id=&quot;20251&quot; value=&quot;0&quot;/&gt;&lt;property id=&quot;20259&quot; value=&quot;0&quot;/&gt;&lt;object type=&quot;4&quot; unique_id=&quot;10002&quot;&gt;&lt;object type=&quot;5&quot; unique_id=&quot;10003&quot;&gt;&lt;property id=&quot;20149&quot; value=&quot;Jonathan P. Weiner, DrPH&quot;/&gt;&lt;property id=&quot;20151&quot; value=&quot;Weiner_breeze.jpg&quot;/&gt;&lt;/object&gt;&lt;/object&gt;&lt;object type=&quot;8&quot; unique_id=&quot;10004&quot;&gt;&lt;/object&gt;&lt;object type=&quot;2&quot; unique_id=&quot;10005&quot;&gt;&lt;object type=&quot;3&quot; unique_id=&quot;10006&quot;&gt;&lt;property id=&quot;20148&quot; value=&quot;5&quot;/&gt;&lt;property id=&quot;20300&quot; value=&quot;Slide 1 - &amp;quot;Introduction to Population Health Informatics and Health IT&amp;quot;&quot;/&gt;&lt;property id=&quot;20302&quot; value=&quot;0&quot;/&gt;&lt;property id=&quot;20303&quot; value=&quot;Jonathan P. Weiner, DrPH&quot;/&gt;&lt;property id=&quot;20307&quot; value=&quot;309&quot;/&gt;&lt;property id=&quot;20309&quot; value=&quot;10003&quot;/&gt;&lt;/object&gt;&lt;object type=&quot;3&quot; unique_id=&quot;10007&quot;&gt;&lt;property id=&quot;20148&quot; value=&quot;5&quot;/&gt;&lt;property id=&quot;20300&quot; value=&quot;Slide 2 - &amp;quot;This Lecture&amp;quot;&quot;/&gt;&lt;property id=&quot;20302&quot; value=&quot;0&quot;/&gt;&lt;property id=&quot;20303&quot; value=&quot;Jonathan P. Weiner, DrPH&quot;/&gt;&lt;property id=&quot;20307&quot; value=&quot;335&quot;/&gt;&lt;property id=&quot;20309&quot; value=&quot;10003&quot;/&gt;&lt;/object&gt;&lt;object type=&quot;3&quot; unique_id=&quot;10008&quot;&gt;&lt;property id=&quot;20148&quot; value=&quot;5&quot;/&gt;&lt;property id=&quot;20300&quot; value=&quot;Slide 3 - &amp;quot;Section A&amp;quot;&quot;/&gt;&lt;property id=&quot;20302&quot; value=&quot;0&quot;/&gt;&lt;property id=&quot;20303&quot; value=&quot;Jonathan P. Weiner, DrPH&quot;/&gt;&lt;property id=&quot;20307&quot; value=&quot;369&quot;/&gt;&lt;property id=&quot;20309&quot; value=&quot;10003&quot;/&gt;&lt;/object&gt;&lt;object type=&quot;3&quot; unique_id=&quot;10009&quot;&gt;&lt;property id=&quot;20148&quot; value=&quot;5&quot;/&gt;&lt;property id=&quot;20300&quot; value=&quot;Slide 4 - &amp;quot;E-Health&amp;quot;&quot;/&gt;&lt;property id=&quot;20302&quot; value=&quot;0&quot;/&gt;&lt;property id=&quot;20303&quot; value=&quot;Jonathan P. Weiner, DrPH&quot;/&gt;&lt;property id=&quot;20307&quot; value=&quot;314&quot;/&gt;&lt;property id=&quot;20309&quot; value=&quot;10003&quot;/&gt;&lt;/object&gt;&lt;object type=&quot;3&quot; unique_id=&quot;10010&quot;&gt;&lt;property id=&quot;20148&quot; value=&quot;5&quot;/&gt;&lt;property id=&quot;20300&quot; value=&quot;Slide 5 - &amp;quot; The Opportunity&amp;quot;&quot;/&gt;&lt;property id=&quot;20302&quot; value=&quot;0&quot;/&gt;&lt;property id=&quot;20303&quot; value=&quot;Jonathan P. Weiner, DrPH&quot;/&gt;&lt;property id=&quot;20307&quot; value=&quot;315&quot;/&gt;&lt;property id=&quot;20309&quot; value=&quot;10003&quot;/&gt;&lt;/object&gt;&lt;object type=&quot;3&quot; unique_id=&quot;10011&quot;&gt;&lt;property id=&quot;20148&quot; value=&quot;5&quot;/&gt;&lt;property id=&quot;20300&quot; value=&quot;Slide 6 - &amp;quot;A Brief Digression for Some Definitions&amp;quot;&quot;/&gt;&lt;property id=&quot;20302&quot; value=&quot;0&quot;/&gt;&lt;property id=&quot;20303&quot; value=&quot;Jonathan P. Weiner, DrPH&quot;/&gt;&lt;property id=&quot;20307&quot; value=&quot;338&quot;/&gt;&lt;property id=&quot;20309&quot; value=&quot;10003&quot;/&gt;&lt;/object&gt;&lt;object type=&quot;3&quot; unique_id=&quot;10012&quot;&gt;&lt;property id=&quot;20148&quot; value=&quot;5&quot;/&gt;&lt;property id=&quot;20300&quot; value=&quot;Slide 7 - &amp;quot;A Brief Digression for Some Definitions&amp;quot;&quot;/&gt;&lt;property id=&quot;20302&quot; value=&quot;0&quot;/&gt;&lt;property id=&quot;20303&quot; value=&quot;Jonathan P. Weiner, DrPH&quot;/&gt;&lt;property id=&quot;20307&quot; value=&quot;370&quot;/&gt;&lt;property id=&quot;20309&quot; value=&quot;10003&quot;/&gt;&lt;/object&gt;&lt;object type=&quot;3&quot; unique_id=&quot;10013&quot;&gt;&lt;property id=&quot;20148&quot; value=&quot;5&quot;/&gt;&lt;property id=&quot;20300&quot; value=&quot;Slide 8 - &amp;quot;Working Definitions&amp;quot;&quot;/&gt;&lt;property id=&quot;20302&quot; value=&quot;0&quot;/&gt;&lt;property id=&quot;20303&quot; value=&quot;Jonathan P. Weiner, DrPH&quot;/&gt;&lt;property id=&quot;20307&quot; value=&quot;339&quot;/&gt;&lt;property id=&quot;20309&quot; value=&quot;10003&quot;/&gt;&lt;/object&gt;&lt;object type=&quot;3&quot; unique_id=&quot;10014&quot;&gt;&lt;property id=&quot;20148&quot; value=&quot;5&quot;/&gt;&lt;property id=&quot;20300&quot; value=&quot;Slide 9 - &amp;quot;Working Definitions (cont.)&amp;quot;&quot;/&gt;&lt;property id=&quot;20302&quot; value=&quot;0&quot;/&gt;&lt;property id=&quot;20303&quot; value=&quot;Jonathan P. Weiner, DrPH&quot;/&gt;&lt;property id=&quot;20307&quot; value=&quot;340&quot;/&gt;&lt;property id=&quot;20309&quot; value=&quot;10003&quot;/&gt;&lt;/object&gt;&lt;object type=&quot;3&quot; unique_id=&quot;10015&quot;&gt;&lt;property id=&quot;20148&quot; value=&quot;5&quot;/&gt;&lt;property id=&quot;20300&quot; value=&quot;Slide 10 - &amp;quot;The “Disciplines” Related to Population Health Informatics&amp;quot;&quot;/&gt;&lt;property id=&quot;20302&quot; value=&quot;0&quot;/&gt;&lt;property id=&quot;20303&quot; value=&quot;Jonathan P. Weiner, DrPH&quot;/&gt;&lt;property id=&quot;20307&quot; value=&quot;374&quot;/&gt;&lt;property id=&quot;20309&quot; value=&quot;10003&quot;/&gt;&lt;/object&gt;&lt;object type=&quot;3&quot; unique_id=&quot;10016&quot;&gt;&lt;property id=&quot;20148&quot; value=&quot;5&quot;/&gt;&lt;property id=&quot;20300&quot; value=&quot;Slide 11 - &amp;quot;Four Key Domains&amp;quot;&quot;/&gt;&lt;property id=&quot;20302&quot; value=&quot;0&quot;/&gt;&lt;property id=&quot;20303&quot; value=&quot;Jonathan P. Weiner, DrPH&quot;/&gt;&lt;property id=&quot;20307&quot; value=&quot;375&quot;/&gt;&lt;property id=&quot;20309&quot; value=&quot;10003&quot;/&gt;&lt;/object&gt;&lt;object type=&quot;3&quot; unique_id=&quot;10017&quot;&gt;&lt;property id=&quot;20148&quot; value=&quot;5&quot;/&gt;&lt;property id=&quot;20300&quot; value=&quot;Slide 12 - &amp;quot;Four Key Domains&amp;quot;&quot;/&gt;&lt;property id=&quot;20302&quot; value=&quot;0&quot;/&gt;&lt;property id=&quot;20303&quot; value=&quot;Jonathan P. Weiner, DrPH&quot;/&gt;&lt;property id=&quot;20307&quot; value=&quot;376&quot;/&gt;&lt;property id=&quot;20309&quot; value=&quot;10003&quot;/&gt;&lt;/object&gt;&lt;object type=&quot;3&quot; unique_id=&quot;10018&quot;&gt;&lt;property id=&quot;20148&quot; value=&quot;5&quot;/&gt;&lt;property id=&quot;20300&quot; value=&quot;Slide 13 - &amp;quot;Four Key Domains&amp;quot;&quot;/&gt;&lt;property id=&quot;20302&quot; value=&quot;0&quot;/&gt;&lt;property id=&quot;20303&quot; value=&quot;Jonathan P. Weiner, DrPH&quot;/&gt;&lt;property id=&quot;20307&quot; value=&quot;377&quot;/&gt;&lt;property id=&quot;20309&quot; value=&quot;10003&quot;/&gt;&lt;/object&gt;&lt;object type=&quot;3&quot; unique_id=&quot;10019&quot;&gt;&lt;property id=&quot;20148&quot; value=&quot;5&quot;/&gt;&lt;property id=&quot;20300&quot; value=&quot;Slide 14 - &amp;quot;Four Key Domains&amp;quot;&quot;/&gt;&lt;property id=&quot;20302&quot; value=&quot;0&quot;/&gt;&lt;property id=&quot;20303&quot; value=&quot;Jonathan P. Weiner, DrPH&quot;/&gt;&lt;property id=&quot;20307&quot; value=&quot;378&quot;/&gt;&lt;property id=&quot;20309&quot; value=&quot;10003&quot;/&gt;&lt;/object&gt;&lt;object type=&quot;3&quot; unique_id=&quot;10020&quot;&gt;&lt;property id=&quot;20148&quot; value=&quot;5&quot;/&gt;&lt;property id=&quot;20300&quot; value=&quot;Slide 15 - &amp;quot;Key Intersections of the Four Domains&amp;quot;&quot;/&gt;&lt;property id=&quot;20302&quot; value=&quot;0&quot;/&gt;&lt;property id=&quot;20303&quot; value=&quot;Jonathan P. Weiner, DrPH&quot;/&gt;&lt;property id=&quot;20307&quot; value=&quot;379&quot;/&gt;&lt;property id=&quot;20309&quot; value=&quot;10003&quot;/&gt;&lt;/object&gt;&lt;object type=&quot;3&quot; unique_id=&quot;10021&quot;&gt;&lt;property id=&quot;20148&quot; value=&quot;5&quot;/&gt;&lt;property id=&quot;20300&quot; value=&quot;Slide 16 - &amp;quot;The Intersections between the Four HIT Domains&amp;quot;&quot;/&gt;&lt;property id=&quot;20302&quot; value=&quot;0&quot;/&gt;&lt;property id=&quot;20303&quot; value=&quot;Jonathan P. Weiner, DrPH&quot;/&gt;&lt;property id=&quot;20307&quot; value=&quot;380&quot;/&gt;&lt;property id=&quot;20309&quot; value=&quot;10003&quot;/&gt;&lt;/object&gt;&lt;object type=&quot;3&quot; unique_id=&quot;10022&quot;&gt;&lt;property id=&quot;20148&quot; value=&quot;5&quot;/&gt;&lt;property id=&quot;20300&quot; value=&quot;Slide 17 - &amp;quot;The Intersections between the Four HIT Domains&amp;quot;&quot;/&gt;&lt;property id=&quot;20302&quot; value=&quot;0&quot;/&gt;&lt;property id=&quot;20303&quot; value=&quot;Jonathan P. Weiner, DrPH&quot;/&gt;&lt;property id=&quot;20307&quot; value=&quot;381&quot;/&gt;&lt;property id=&quot;20309&quot; value=&quot;10003&quot;/&gt;&lt;/object&gt;&lt;object type=&quot;3&quot; unique_id=&quot;10023&quot;&gt;&lt;property id=&quot;20148&quot; value=&quot;5&quot;/&gt;&lt;property id=&quot;20300&quot; value=&quot;Slide 18 - &amp;quot;The Intersections between the Four HIT Domains&amp;quot;&quot;/&gt;&lt;property id=&quot;20302&quot; value=&quot;0&quot;/&gt;&lt;property id=&quot;20303&quot; value=&quot;Jonathan P. Weiner, DrPH&quot;/&gt;&lt;property id=&quot;20307&quot; value=&quot;382&quot;/&gt;&lt;property id=&quot;20309&quot; value=&quot;10003&quot;/&gt;&lt;/object&gt;&lt;object type=&quot;3&quot; unique_id=&quot;10024&quot;&gt;&lt;property id=&quot;20148&quot; value=&quot;5&quot;/&gt;&lt;property id=&quot;20300&quot; value=&quot;Slide 19 - &amp;quot;The Intersections between the Four HIT Domains&amp;quot;&quot;/&gt;&lt;property id=&quot;20302&quot; value=&quot;0&quot;/&gt;&lt;property id=&quot;20303&quot; value=&quot;Jonathan P. Weiner, DrPH&quot;/&gt;&lt;property id=&quot;20307&quot; value=&quot;383&quot;/&gt;&lt;property id=&quot;20309&quot; value=&quot;10003&quot;/&gt;&lt;/objec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PPSNARRATION" val="8,1039053635,D:\Install\Xampp\xampplite\htdocs\www\page\info590\slide\slide_12_coding.ppc"/>
</p:tagLst>
</file>

<file path=ppt/tags/tag11.xml><?xml version="1.0" encoding="utf-8"?>
<p:tagLst xmlns:a="http://schemas.openxmlformats.org/drawingml/2006/main" xmlns:r="http://schemas.openxmlformats.org/officeDocument/2006/relationships" xmlns:p="http://schemas.openxmlformats.org/presentationml/2006/main">
  <p:tag name="PPSNARRATION" val="9,1039053635,D:\Install\Xampp\xampplite\htdocs\www\page\info590\slide\slide_12_coding.ppc"/>
</p:tagLst>
</file>

<file path=ppt/tags/tag12.xml><?xml version="1.0" encoding="utf-8"?>
<p:tagLst xmlns:a="http://schemas.openxmlformats.org/drawingml/2006/main" xmlns:r="http://schemas.openxmlformats.org/officeDocument/2006/relationships" xmlns:p="http://schemas.openxmlformats.org/presentationml/2006/main">
  <p:tag name="PPSNARRATION" val="10,1039053635,D:\Install\Xampp\xampplite\htdocs\www\page\info590\slide\slide_12_coding.ppc"/>
</p:tagLst>
</file>

<file path=ppt/tags/tag13.xml><?xml version="1.0" encoding="utf-8"?>
<p:tagLst xmlns:a="http://schemas.openxmlformats.org/drawingml/2006/main" xmlns:r="http://schemas.openxmlformats.org/officeDocument/2006/relationships" xmlns:p="http://schemas.openxmlformats.org/presentationml/2006/main">
  <p:tag name="PPSNARRATION" val="11,1039053635,D:\Install\Xampp\xampplite\htdocs\www\page\info590\slide\slide_12_coding.ppc"/>
</p:tagLst>
</file>

<file path=ppt/tags/tag14.xml><?xml version="1.0" encoding="utf-8"?>
<p:tagLst xmlns:a="http://schemas.openxmlformats.org/drawingml/2006/main" xmlns:r="http://schemas.openxmlformats.org/officeDocument/2006/relationships" xmlns:p="http://schemas.openxmlformats.org/presentationml/2006/main">
  <p:tag name="PPSNARRATION" val="12,1039053635,D:\Install\Xampp\xampplite\htdocs\www\page\info590\slide\slide_12_coding.ppc"/>
</p:tagLst>
</file>

<file path=ppt/tags/tag15.xml><?xml version="1.0" encoding="utf-8"?>
<p:tagLst xmlns:a="http://schemas.openxmlformats.org/drawingml/2006/main" xmlns:r="http://schemas.openxmlformats.org/officeDocument/2006/relationships" xmlns:p="http://schemas.openxmlformats.org/presentationml/2006/main">
  <p:tag name="PPSNARRATION" val="13,1039053635,D:\Install\Xampp\xampplite\htdocs\www\page\info590\slide\slide_12_coding.ppc"/>
</p:tagLst>
</file>

<file path=ppt/tags/tag16.xml><?xml version="1.0" encoding="utf-8"?>
<p:tagLst xmlns:a="http://schemas.openxmlformats.org/drawingml/2006/main" xmlns:r="http://schemas.openxmlformats.org/officeDocument/2006/relationships" xmlns:p="http://schemas.openxmlformats.org/presentationml/2006/main">
  <p:tag name="PPSNARRATION" val="14,1039053635,D:\Install\Xampp\xampplite\htdocs\www\page\info590\slide\slide_12_coding.ppc"/>
</p:tagLst>
</file>

<file path=ppt/tags/tag17.xml><?xml version="1.0" encoding="utf-8"?>
<p:tagLst xmlns:a="http://schemas.openxmlformats.org/drawingml/2006/main" xmlns:r="http://schemas.openxmlformats.org/officeDocument/2006/relationships" xmlns:p="http://schemas.openxmlformats.org/presentationml/2006/main">
  <p:tag name="PPSNARRATION" val="15,1039053635,D:\Install\Xampp\xampplite\htdocs\www\page\info590\slide\slide_12_coding.ppc"/>
</p:tagLst>
</file>

<file path=ppt/tags/tag18.xml><?xml version="1.0" encoding="utf-8"?>
<p:tagLst xmlns:a="http://schemas.openxmlformats.org/drawingml/2006/main" xmlns:r="http://schemas.openxmlformats.org/officeDocument/2006/relationships" xmlns:p="http://schemas.openxmlformats.org/presentationml/2006/main">
  <p:tag name="PPSNARRATION" val="16,1039053635,D:\Install\Xampp\xampplite\htdocs\www\page\info590\slide\slide_12_coding.ppc"/>
</p:tagLst>
</file>

<file path=ppt/tags/tag19.xml><?xml version="1.0" encoding="utf-8"?>
<p:tagLst xmlns:a="http://schemas.openxmlformats.org/drawingml/2006/main" xmlns:r="http://schemas.openxmlformats.org/officeDocument/2006/relationships" xmlns:p="http://schemas.openxmlformats.org/presentationml/2006/main">
  <p:tag name="PPSNARRATION" val="17,1039053635,D:\Install\Xampp\xampplite\htdocs\www\page\info590\slide\slide_12_coding.ppc"/>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54CAEEE6-D111-4F5B-98F5-26A4D5ECF4D1}"/>
</p:tagLst>
</file>

<file path=ppt/tags/tag20.xml><?xml version="1.0" encoding="utf-8"?>
<p:tagLst xmlns:a="http://schemas.openxmlformats.org/drawingml/2006/main" xmlns:r="http://schemas.openxmlformats.org/officeDocument/2006/relationships" xmlns:p="http://schemas.openxmlformats.org/presentationml/2006/main">
  <p:tag name="PPSNARRATION" val="23,1039053635,D:\Install\Xampp\xampplite\htdocs\www\page\info590\slide\slide_12_coding.ppc"/>
</p:tagLst>
</file>

<file path=ppt/tags/tag21.xml><?xml version="1.0" encoding="utf-8"?>
<p:tagLst xmlns:a="http://schemas.openxmlformats.org/drawingml/2006/main" xmlns:r="http://schemas.openxmlformats.org/officeDocument/2006/relationships" xmlns:p="http://schemas.openxmlformats.org/presentationml/2006/main">
  <p:tag name="PPSNARRATION" val="18,1039053635,D:\Install\Xampp\xampplite\htdocs\www\page\info590\slide\slide_12_coding.ppc"/>
</p:tagLst>
</file>

<file path=ppt/tags/tag22.xml><?xml version="1.0" encoding="utf-8"?>
<p:tagLst xmlns:a="http://schemas.openxmlformats.org/drawingml/2006/main" xmlns:r="http://schemas.openxmlformats.org/officeDocument/2006/relationships" xmlns:p="http://schemas.openxmlformats.org/presentationml/2006/main">
  <p:tag name="PPSNARRATION" val="19,1039053635,D:\Install\Xampp\xampplite\htdocs\www\page\info590\slide\slide_12_coding.ppc"/>
</p:tagLst>
</file>

<file path=ppt/tags/tag23.xml><?xml version="1.0" encoding="utf-8"?>
<p:tagLst xmlns:a="http://schemas.openxmlformats.org/drawingml/2006/main" xmlns:r="http://schemas.openxmlformats.org/officeDocument/2006/relationships" xmlns:p="http://schemas.openxmlformats.org/presentationml/2006/main">
  <p:tag name="PPSNARRATION" val="20,1039053635,D:\Install\Xampp\xampplite\htdocs\www\page\info590\slide\slide_12_coding.ppc"/>
</p:tagLst>
</file>

<file path=ppt/tags/tag24.xml><?xml version="1.0" encoding="utf-8"?>
<p:tagLst xmlns:a="http://schemas.openxmlformats.org/drawingml/2006/main" xmlns:r="http://schemas.openxmlformats.org/officeDocument/2006/relationships" xmlns:p="http://schemas.openxmlformats.org/presentationml/2006/main">
  <p:tag name="PPSNARRATION" val="21,1039053635,D:\Install\Xampp\xampplite\htdocs\www\page\info590\slide\slide_12_coding.ppc"/>
</p:tagLst>
</file>

<file path=ppt/tags/tag25.xml><?xml version="1.0" encoding="utf-8"?>
<p:tagLst xmlns:a="http://schemas.openxmlformats.org/drawingml/2006/main" xmlns:r="http://schemas.openxmlformats.org/officeDocument/2006/relationships" xmlns:p="http://schemas.openxmlformats.org/presentationml/2006/main">
  <p:tag name="PPSNARRATION" val="22,1039053635,D:\Install\Xampp\xampplite\htdocs\www\page\info590\slide\slide_12_coding.ppc"/>
</p:tagLst>
</file>

<file path=ppt/tags/tag26.xml><?xml version="1.0" encoding="utf-8"?>
<p:tagLst xmlns:a="http://schemas.openxmlformats.org/drawingml/2006/main" xmlns:r="http://schemas.openxmlformats.org/officeDocument/2006/relationships" xmlns:p="http://schemas.openxmlformats.org/presentationml/2006/main">
  <p:tag name="PPSNARRATION" val="24,1039053635,D:\Install\Xampp\xampplite\htdocs\www\page\info590\slide\slide_12_coding.ppc"/>
</p:tagLst>
</file>

<file path=ppt/tags/tag27.xml><?xml version="1.0" encoding="utf-8"?>
<p:tagLst xmlns:a="http://schemas.openxmlformats.org/drawingml/2006/main" xmlns:r="http://schemas.openxmlformats.org/officeDocument/2006/relationships" xmlns:p="http://schemas.openxmlformats.org/presentationml/2006/main">
  <p:tag name="PPSNARRATION" val="25,1039053635,D:\Install\Xampp\xampplite\htdocs\www\page\info590\slide\slide_12_coding.ppc"/>
</p:tagLst>
</file>

<file path=ppt/tags/tag28.xml><?xml version="1.0" encoding="utf-8"?>
<p:tagLst xmlns:a="http://schemas.openxmlformats.org/drawingml/2006/main" xmlns:r="http://schemas.openxmlformats.org/officeDocument/2006/relationships" xmlns:p="http://schemas.openxmlformats.org/presentationml/2006/main">
  <p:tag name="PPSNARRATION" val="26,1039053635,D:\Install\Xampp\xampplite\htdocs\www\page\info590\slide\slide_12_coding.ppc"/>
</p:tagLst>
</file>

<file path=ppt/tags/tag29.xml><?xml version="1.0" encoding="utf-8"?>
<p:tagLst xmlns:a="http://schemas.openxmlformats.org/drawingml/2006/main" xmlns:r="http://schemas.openxmlformats.org/officeDocument/2006/relationships" xmlns:p="http://schemas.openxmlformats.org/presentationml/2006/main">
  <p:tag name="PPSNARRATION" val="28,1039053635,D:\Install\Xampp\xampplite\htdocs\www\page\info590\slide\slide_12_coding.ppc"/>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2023A586-BAE3-481C-BE12-BAD318F2C46D}"/>
</p:tagLst>
</file>

<file path=ppt/tags/tag30.xml><?xml version="1.0" encoding="utf-8"?>
<p:tagLst xmlns:a="http://schemas.openxmlformats.org/drawingml/2006/main" xmlns:r="http://schemas.openxmlformats.org/officeDocument/2006/relationships" xmlns:p="http://schemas.openxmlformats.org/presentationml/2006/main">
  <p:tag name="PPSNARRATION" val="29,1039053635,D:\Install\Xampp\xampplite\htdocs\www\page\info590\slide\slide_12_coding.ppc"/>
</p:tagLst>
</file>

<file path=ppt/tags/tag31.xml><?xml version="1.0" encoding="utf-8"?>
<p:tagLst xmlns:a="http://schemas.openxmlformats.org/drawingml/2006/main" xmlns:r="http://schemas.openxmlformats.org/officeDocument/2006/relationships" xmlns:p="http://schemas.openxmlformats.org/presentationml/2006/main">
  <p:tag name="PPSNARRATION" val="27,1039053635,D:\Install\Xampp\xampplite\htdocs\www\page\info590\slide\slide_12_coding.ppc"/>
</p:tagLst>
</file>

<file path=ppt/tags/tag32.xml><?xml version="1.0" encoding="utf-8"?>
<p:tagLst xmlns:a="http://schemas.openxmlformats.org/drawingml/2006/main" xmlns:r="http://schemas.openxmlformats.org/officeDocument/2006/relationships" xmlns:p="http://schemas.openxmlformats.org/presentationml/2006/main">
  <p:tag name="PPSNARRATION" val="30,1039053635,D:\Install\Xampp\xampplite\htdocs\www\page\info590\slide\slide_12_coding.ppc"/>
</p:tagLst>
</file>

<file path=ppt/tags/tag33.xml><?xml version="1.0" encoding="utf-8"?>
<p:tagLst xmlns:a="http://schemas.openxmlformats.org/drawingml/2006/main" xmlns:r="http://schemas.openxmlformats.org/officeDocument/2006/relationships" xmlns:p="http://schemas.openxmlformats.org/presentationml/2006/main">
  <p:tag name="PPSNARRATION" val="31,1039053635,D:\Install\Xampp\xampplite\htdocs\www\page\info590\slide\slide_12_coding.ppc"/>
</p:tagLst>
</file>

<file path=ppt/tags/tag34.xml><?xml version="1.0" encoding="utf-8"?>
<p:tagLst xmlns:a="http://schemas.openxmlformats.org/drawingml/2006/main" xmlns:r="http://schemas.openxmlformats.org/officeDocument/2006/relationships" xmlns:p="http://schemas.openxmlformats.org/presentationml/2006/main">
  <p:tag name="PPSNARRATION" val="32,1039053635,D:\Install\Xampp\xampplite\htdocs\www\page\info590\slide\slide_12_coding.ppc"/>
</p:tagLst>
</file>

<file path=ppt/tags/tag35.xml><?xml version="1.0" encoding="utf-8"?>
<p:tagLst xmlns:a="http://schemas.openxmlformats.org/drawingml/2006/main" xmlns:r="http://schemas.openxmlformats.org/officeDocument/2006/relationships" xmlns:p="http://schemas.openxmlformats.org/presentationml/2006/main">
  <p:tag name="PPSNARRATION" val="33,1039053635,D:\Install\Xampp\xampplite\htdocs\www\page\info590\slide\slide_12_coding.ppc"/>
</p:tagLst>
</file>

<file path=ppt/tags/tag36.xml><?xml version="1.0" encoding="utf-8"?>
<p:tagLst xmlns:a="http://schemas.openxmlformats.org/drawingml/2006/main" xmlns:r="http://schemas.openxmlformats.org/officeDocument/2006/relationships" xmlns:p="http://schemas.openxmlformats.org/presentationml/2006/main">
  <p:tag name="PPSNARRATION" val="34,1039053635,D:\Install\Xampp\xampplite\htdocs\www\page\info590\slide\slide_12_coding.ppc"/>
</p:tagLst>
</file>

<file path=ppt/tags/tag37.xml><?xml version="1.0" encoding="utf-8"?>
<p:tagLst xmlns:a="http://schemas.openxmlformats.org/drawingml/2006/main" xmlns:r="http://schemas.openxmlformats.org/officeDocument/2006/relationships" xmlns:p="http://schemas.openxmlformats.org/presentationml/2006/main">
  <p:tag name="PPSNARRATION" val="35,1039053635,D:\Install\Xampp\xampplite\htdocs\www\page\info590\slide\slide_12_coding.ppc"/>
</p:tagLst>
</file>

<file path=ppt/tags/tag38.xml><?xml version="1.0" encoding="utf-8"?>
<p:tagLst xmlns:a="http://schemas.openxmlformats.org/drawingml/2006/main" xmlns:r="http://schemas.openxmlformats.org/officeDocument/2006/relationships" xmlns:p="http://schemas.openxmlformats.org/presentationml/2006/main">
  <p:tag name="PPSNARRATION" val="36,1039053635,D:\Install\Xampp\xampplite\htdocs\www\page\info590\slide\slide_12_coding.ppc"/>
</p:tagLst>
</file>

<file path=ppt/tags/tag39.xml><?xml version="1.0" encoding="utf-8"?>
<p:tagLst xmlns:a="http://schemas.openxmlformats.org/drawingml/2006/main" xmlns:r="http://schemas.openxmlformats.org/officeDocument/2006/relationships" xmlns:p="http://schemas.openxmlformats.org/presentationml/2006/main">
  <p:tag name="PPSNARRATION" val="37,1039053635,D:\Install\Xampp\xampplite\htdocs\www\page\info590\slide\slide_12_coding.ppc"/>
</p:tagLst>
</file>

<file path=ppt/tags/tag4.xml><?xml version="1.0" encoding="utf-8"?>
<p:tagLst xmlns:a="http://schemas.openxmlformats.org/drawingml/2006/main" xmlns:r="http://schemas.openxmlformats.org/officeDocument/2006/relationships" xmlns:p="http://schemas.openxmlformats.org/presentationml/2006/main">
  <p:tag name="PPSNARRATION" val="3,1039053635,D:\Install\Xampp\xampplite\htdocs\www\page\info590\slide\slide_12_coding.ppc"/>
</p:tagLst>
</file>

<file path=ppt/tags/tag40.xml><?xml version="1.0" encoding="utf-8"?>
<p:tagLst xmlns:a="http://schemas.openxmlformats.org/drawingml/2006/main" xmlns:r="http://schemas.openxmlformats.org/officeDocument/2006/relationships" xmlns:p="http://schemas.openxmlformats.org/presentationml/2006/main">
  <p:tag name="PPSNARRATION" val="38,1039053635,D:\Install\Xampp\xampplite\htdocs\www\page\info590\slide\slide_12_coding.ppc"/>
</p:tagLst>
</file>

<file path=ppt/tags/tag41.xml><?xml version="1.0" encoding="utf-8"?>
<p:tagLst xmlns:a="http://schemas.openxmlformats.org/drawingml/2006/main" xmlns:r="http://schemas.openxmlformats.org/officeDocument/2006/relationships" xmlns:p="http://schemas.openxmlformats.org/presentationml/2006/main">
  <p:tag name="PPSNARRATION" val="39,1039053635,D:\Install\Xampp\xampplite\htdocs\www\page\info590\slide\slide_12_coding.ppc"/>
</p:tagLst>
</file>

<file path=ppt/tags/tag42.xml><?xml version="1.0" encoding="utf-8"?>
<p:tagLst xmlns:a="http://schemas.openxmlformats.org/drawingml/2006/main" xmlns:r="http://schemas.openxmlformats.org/officeDocument/2006/relationships" xmlns:p="http://schemas.openxmlformats.org/presentationml/2006/main">
  <p:tag name="PPSNARRATION" val="40,1039053635,D:\Install\Xampp\xampplite\htdocs\www\page\info590\slide\slide_12_coding.ppc"/>
</p:tagLst>
</file>

<file path=ppt/tags/tag43.xml><?xml version="1.0" encoding="utf-8"?>
<p:tagLst xmlns:a="http://schemas.openxmlformats.org/drawingml/2006/main" xmlns:r="http://schemas.openxmlformats.org/officeDocument/2006/relationships" xmlns:p="http://schemas.openxmlformats.org/presentationml/2006/main">
  <p:tag name="PPSNARRATION" val="41,1039053635,D:\Install\Xampp\xampplite\htdocs\www\page\info590\slide\slide_12_coding.ppc"/>
</p:tagLst>
</file>

<file path=ppt/tags/tag44.xml><?xml version="1.0" encoding="utf-8"?>
<p:tagLst xmlns:a="http://schemas.openxmlformats.org/drawingml/2006/main" xmlns:r="http://schemas.openxmlformats.org/officeDocument/2006/relationships" xmlns:p="http://schemas.openxmlformats.org/presentationml/2006/main">
  <p:tag name="PPSNARRATION" val="42,1039053635,D:\Install\Xampp\xampplite\htdocs\www\page\info590\slide\slide_12_coding.ppc"/>
</p:tagLst>
</file>

<file path=ppt/tags/tag45.xml><?xml version="1.0" encoding="utf-8"?>
<p:tagLst xmlns:a="http://schemas.openxmlformats.org/drawingml/2006/main" xmlns:r="http://schemas.openxmlformats.org/officeDocument/2006/relationships" xmlns:p="http://schemas.openxmlformats.org/presentationml/2006/main">
  <p:tag name="PPSNARRATION" val="43,1039053635,D:\Install\Xampp\xampplite\htdocs\www\page\info590\slide\slide_12_coding.ppc"/>
</p:tagLst>
</file>

<file path=ppt/tags/tag46.xml><?xml version="1.0" encoding="utf-8"?>
<p:tagLst xmlns:a="http://schemas.openxmlformats.org/drawingml/2006/main" xmlns:r="http://schemas.openxmlformats.org/officeDocument/2006/relationships" xmlns:p="http://schemas.openxmlformats.org/presentationml/2006/main">
  <p:tag name="PPSNARRATION" val="44,1039053635,D:\Install\Xampp\xampplite\htdocs\www\page\info590\slide\slide_12_coding.ppc"/>
</p:tagLst>
</file>

<file path=ppt/tags/tag47.xml><?xml version="1.0" encoding="utf-8"?>
<p:tagLst xmlns:a="http://schemas.openxmlformats.org/drawingml/2006/main" xmlns:r="http://schemas.openxmlformats.org/officeDocument/2006/relationships" xmlns:p="http://schemas.openxmlformats.org/presentationml/2006/main">
  <p:tag name="PPSNARRATION" val="45,1039053635,D:\Install\Xampp\xampplite\htdocs\www\page\info590\slide\slide_12_coding.ppc"/>
</p:tagLst>
</file>

<file path=ppt/tags/tag48.xml><?xml version="1.0" encoding="utf-8"?>
<p:tagLst xmlns:a="http://schemas.openxmlformats.org/drawingml/2006/main" xmlns:r="http://schemas.openxmlformats.org/officeDocument/2006/relationships" xmlns:p="http://schemas.openxmlformats.org/presentationml/2006/main">
  <p:tag name="PPSNARRATION" val="46,1039053635,D:\Install\Xampp\xampplite\htdocs\www\page\info590\slide\slide_12_coding.ppc"/>
</p:tagLst>
</file>

<file path=ppt/tags/tag49.xml><?xml version="1.0" encoding="utf-8"?>
<p:tagLst xmlns:a="http://schemas.openxmlformats.org/drawingml/2006/main" xmlns:r="http://schemas.openxmlformats.org/officeDocument/2006/relationships" xmlns:p="http://schemas.openxmlformats.org/presentationml/2006/main">
  <p:tag name="PPSNARRATION" val="47,1039053635,D:\Install\Xampp\xampplite\htdocs\www\page\info590\slide\slide_12_coding.ppc"/>
</p:tagLst>
</file>

<file path=ppt/tags/tag5.xml><?xml version="1.0" encoding="utf-8"?>
<p:tagLst xmlns:a="http://schemas.openxmlformats.org/drawingml/2006/main" xmlns:r="http://schemas.openxmlformats.org/officeDocument/2006/relationships" xmlns:p="http://schemas.openxmlformats.org/presentationml/2006/main">
  <p:tag name="PPSNARRATION" val="4,1039053635,D:\Install\Xampp\xampplite\htdocs\www\page\info590\slide\slide_12_coding.ppc"/>
</p:tagLst>
</file>

<file path=ppt/tags/tag50.xml><?xml version="1.0" encoding="utf-8"?>
<p:tagLst xmlns:a="http://schemas.openxmlformats.org/drawingml/2006/main" xmlns:r="http://schemas.openxmlformats.org/officeDocument/2006/relationships" xmlns:p="http://schemas.openxmlformats.org/presentationml/2006/main">
  <p:tag name="PPSNARRATION" val="48,1039053635,D:\Install\Xampp\xampplite\htdocs\www\page\info590\slide\slide_12_coding.ppc"/>
</p:tagLst>
</file>

<file path=ppt/tags/tag51.xml><?xml version="1.0" encoding="utf-8"?>
<p:tagLst xmlns:a="http://schemas.openxmlformats.org/drawingml/2006/main" xmlns:r="http://schemas.openxmlformats.org/officeDocument/2006/relationships" xmlns:p="http://schemas.openxmlformats.org/presentationml/2006/main">
  <p:tag name="PPSNARRATION" val="49,1039053635,D:\Install\Xampp\xampplite\htdocs\www\page\info590\slide\slide_12_coding.ppc"/>
</p:tagLst>
</file>

<file path=ppt/tags/tag52.xml><?xml version="1.0" encoding="utf-8"?>
<p:tagLst xmlns:a="http://schemas.openxmlformats.org/drawingml/2006/main" xmlns:r="http://schemas.openxmlformats.org/officeDocument/2006/relationships" xmlns:p="http://schemas.openxmlformats.org/presentationml/2006/main">
  <p:tag name="PPSNARRATION" val="50,1039053635,D:\Install\Xampp\xampplite\htdocs\www\page\info590\slide\slide_12_coding.ppc"/>
</p:tagLst>
</file>

<file path=ppt/tags/tag53.xml><?xml version="1.0" encoding="utf-8"?>
<p:tagLst xmlns:a="http://schemas.openxmlformats.org/drawingml/2006/main" xmlns:r="http://schemas.openxmlformats.org/officeDocument/2006/relationships" xmlns:p="http://schemas.openxmlformats.org/presentationml/2006/main">
  <p:tag name="PPSNARRATION" val="51,1039053635,D:\Install\Xampp\xampplite\htdocs\www\page\info590\slide\slide_12_coding.ppc"/>
</p:tagLst>
</file>

<file path=ppt/tags/tag54.xml><?xml version="1.0" encoding="utf-8"?>
<p:tagLst xmlns:a="http://schemas.openxmlformats.org/drawingml/2006/main" xmlns:r="http://schemas.openxmlformats.org/officeDocument/2006/relationships" xmlns:p="http://schemas.openxmlformats.org/presentationml/2006/main">
  <p:tag name="PPSNARRATION" val="52,1039053635,D:\Install\Xampp\xampplite\htdocs\www\page\info590\slide\slide_12_coding.ppc"/>
</p:tagLst>
</file>

<file path=ppt/tags/tag55.xml><?xml version="1.0" encoding="utf-8"?>
<p:tagLst xmlns:a="http://schemas.openxmlformats.org/drawingml/2006/main" xmlns:r="http://schemas.openxmlformats.org/officeDocument/2006/relationships" xmlns:p="http://schemas.openxmlformats.org/presentationml/2006/main">
  <p:tag name="PPSNARRATION" val="53,1039053635,D:\Install\Xampp\xampplite\htdocs\www\page\info590\slide\slide_12_coding.ppc"/>
</p:tagLst>
</file>

<file path=ppt/tags/tag56.xml><?xml version="1.0" encoding="utf-8"?>
<p:tagLst xmlns:a="http://schemas.openxmlformats.org/drawingml/2006/main" xmlns:r="http://schemas.openxmlformats.org/officeDocument/2006/relationships" xmlns:p="http://schemas.openxmlformats.org/presentationml/2006/main">
  <p:tag name="PPSNARRATION" val="54,1039053635,D:\Install\Xampp\xampplite\htdocs\www\page\info590\slide\slide_12_coding.ppc"/>
</p:tagLst>
</file>

<file path=ppt/tags/tag57.xml><?xml version="1.0" encoding="utf-8"?>
<p:tagLst xmlns:a="http://schemas.openxmlformats.org/drawingml/2006/main" xmlns:r="http://schemas.openxmlformats.org/officeDocument/2006/relationships" xmlns:p="http://schemas.openxmlformats.org/presentationml/2006/main">
  <p:tag name="PPSNARRATION" val="55,1039053635,D:\Install\Xampp\xampplite\htdocs\www\page\info590\slide\slide_12_coding.ppc"/>
</p:tagLst>
</file>

<file path=ppt/tags/tag58.xml><?xml version="1.0" encoding="utf-8"?>
<p:tagLst xmlns:a="http://schemas.openxmlformats.org/drawingml/2006/main" xmlns:r="http://schemas.openxmlformats.org/officeDocument/2006/relationships" xmlns:p="http://schemas.openxmlformats.org/presentationml/2006/main">
  <p:tag name="PPSNARRATION" val="56,1039053635,D:\Install\Xampp\xampplite\htdocs\www\page\info590\slide\slide_12_coding.ppc"/>
</p:tagLst>
</file>

<file path=ppt/tags/tag59.xml><?xml version="1.0" encoding="utf-8"?>
<p:tagLst xmlns:a="http://schemas.openxmlformats.org/drawingml/2006/main" xmlns:r="http://schemas.openxmlformats.org/officeDocument/2006/relationships" xmlns:p="http://schemas.openxmlformats.org/presentationml/2006/main">
  <p:tag name="PPSNARRATION" val="57,1039053635,D:\Install\Xampp\xampplite\htdocs\www\page\info590\slide\slide_12_coding.ppc"/>
</p:tagLst>
</file>

<file path=ppt/tags/tag6.xml><?xml version="1.0" encoding="utf-8"?>
<p:tagLst xmlns:a="http://schemas.openxmlformats.org/drawingml/2006/main" xmlns:r="http://schemas.openxmlformats.org/officeDocument/2006/relationships" xmlns:p="http://schemas.openxmlformats.org/presentationml/2006/main">
  <p:tag name="PPSNARRATION" val="5,1039053635,D:\Install\Xampp\xampplite\htdocs\www\page\info590\slide\slide_12_coding.ppc"/>
</p:tagLst>
</file>

<file path=ppt/tags/tag60.xml><?xml version="1.0" encoding="utf-8"?>
<p:tagLst xmlns:a="http://schemas.openxmlformats.org/drawingml/2006/main" xmlns:r="http://schemas.openxmlformats.org/officeDocument/2006/relationships" xmlns:p="http://schemas.openxmlformats.org/presentationml/2006/main">
  <p:tag name="PPSNARRATION" val="58,1039053635,D:\Install\Xampp\xampplite\htdocs\www\page\info590\slide\slide_12_coding.ppc"/>
</p:tagLst>
</file>

<file path=ppt/tags/tag61.xml><?xml version="1.0" encoding="utf-8"?>
<p:tagLst xmlns:a="http://schemas.openxmlformats.org/drawingml/2006/main" xmlns:r="http://schemas.openxmlformats.org/officeDocument/2006/relationships" xmlns:p="http://schemas.openxmlformats.org/presentationml/2006/main">
  <p:tag name="PPSNARRATION" val="59,1039053635,D:\Install\Xampp\xampplite\htdocs\www\page\info590\slide\slide_12_coding.ppc"/>
</p:tagLst>
</file>

<file path=ppt/tags/tag62.xml><?xml version="1.0" encoding="utf-8"?>
<p:tagLst xmlns:a="http://schemas.openxmlformats.org/drawingml/2006/main" xmlns:r="http://schemas.openxmlformats.org/officeDocument/2006/relationships" xmlns:p="http://schemas.openxmlformats.org/presentationml/2006/main">
  <p:tag name="PPSNARRATION" val="60,1039053635,D:\Install\Xampp\xampplite\htdocs\www\page\info590\slide\slide_12_coding.ppc"/>
</p:tagLst>
</file>

<file path=ppt/tags/tag63.xml><?xml version="1.0" encoding="utf-8"?>
<p:tagLst xmlns:a="http://schemas.openxmlformats.org/drawingml/2006/main" xmlns:r="http://schemas.openxmlformats.org/officeDocument/2006/relationships" xmlns:p="http://schemas.openxmlformats.org/presentationml/2006/main">
  <p:tag name="PPSNARRATION" val="61,1039053635,D:\Install\Xampp\xampplite\htdocs\www\page\info590\slide\slide_12_coding.ppc"/>
</p:tagLst>
</file>

<file path=ppt/tags/tag7.xml><?xml version="1.0" encoding="utf-8"?>
<p:tagLst xmlns:a="http://schemas.openxmlformats.org/drawingml/2006/main" xmlns:r="http://schemas.openxmlformats.org/officeDocument/2006/relationships" xmlns:p="http://schemas.openxmlformats.org/presentationml/2006/main">
  <p:tag name="PPSNARRATION" val="6,1039053635,D:\Install\Xampp\xampplite\htdocs\www\page\info590\slide\slide_12_coding.ppc"/>
</p:tagLst>
</file>

<file path=ppt/tags/tag8.xml><?xml version="1.0" encoding="utf-8"?>
<p:tagLst xmlns:a="http://schemas.openxmlformats.org/drawingml/2006/main" xmlns:r="http://schemas.openxmlformats.org/officeDocument/2006/relationships" xmlns:p="http://schemas.openxmlformats.org/presentationml/2006/main">
  <p:tag name="PPSNARRATION" val="7,1039053635,D:\Install\Xampp\xampplite\htdocs\www\page\info590\slide\slide_12_coding.ppc"/>
</p:tagLst>
</file>

<file path=ppt/tags/tag9.xml><?xml version="1.0" encoding="utf-8"?>
<p:tagLst xmlns:a="http://schemas.openxmlformats.org/drawingml/2006/main" xmlns:r="http://schemas.openxmlformats.org/officeDocument/2006/relationships" xmlns:p="http://schemas.openxmlformats.org/presentationml/2006/main">
  <p:tag name="MMPROD_SUBSTITUTION_ID" val="{18EB4548-DD63-40F3-AA44-F9EF495FEFBF}"/>
</p:tagLst>
</file>

<file path=ppt/theme/theme1.xml><?xml version="1.0" encoding="utf-8"?>
<a:theme xmlns:a="http://schemas.openxmlformats.org/drawingml/2006/main" name="JHS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txDef>
      <a:spPr/>
      <a:bodyPr/>
      <a:lstStyle>
        <a:defPPr>
          <a:defRPr sz="1600" dirty="0" smtClean="0"/>
        </a:defPPr>
      </a:lstStyle>
    </a:txDef>
  </a:objectDefaults>
  <a:extraClrSchemeLst>
    <a:extraClrScheme>
      <a:clrScheme name="cip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p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p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p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p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p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p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p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p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p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p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p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iph 13">
        <a:dk1>
          <a:srgbClr val="000000"/>
        </a:dk1>
        <a:lt1>
          <a:srgbClr val="FFFFFF"/>
        </a:lt1>
        <a:dk2>
          <a:srgbClr val="1B4882"/>
        </a:dk2>
        <a:lt2>
          <a:srgbClr val="808080"/>
        </a:lt2>
        <a:accent1>
          <a:srgbClr val="847A15"/>
        </a:accent1>
        <a:accent2>
          <a:srgbClr val="7B3D89"/>
        </a:accent2>
        <a:accent3>
          <a:srgbClr val="FFFFFF"/>
        </a:accent3>
        <a:accent4>
          <a:srgbClr val="000000"/>
        </a:accent4>
        <a:accent5>
          <a:srgbClr val="C2BEAA"/>
        </a:accent5>
        <a:accent6>
          <a:srgbClr val="6F367C"/>
        </a:accent6>
        <a:hlink>
          <a:srgbClr val="A2A5C8"/>
        </a:hlink>
        <a:folHlink>
          <a:srgbClr val="99CC00"/>
        </a:folHlink>
      </a:clrScheme>
      <a:clrMap bg1="lt1" tx1="dk1" bg2="lt2" tx2="dk2" accent1="accent1" accent2="accent2" accent3="accent3" accent4="accent4" accent5="accent5" accent6="accent6" hlink="hlink" folHlink="folHlink"/>
    </a:extraClrScheme>
    <a:extraClrScheme>
      <a:clrScheme name="ciph 14">
        <a:dk1>
          <a:srgbClr val="000000"/>
        </a:dk1>
        <a:lt1>
          <a:srgbClr val="FFFFFF"/>
        </a:lt1>
        <a:dk2>
          <a:srgbClr val="3C2672"/>
        </a:dk2>
        <a:lt2>
          <a:srgbClr val="969696"/>
        </a:lt2>
        <a:accent1>
          <a:srgbClr val="906104"/>
        </a:accent1>
        <a:accent2>
          <a:srgbClr val="1F7B37"/>
        </a:accent2>
        <a:accent3>
          <a:srgbClr val="FFFFFF"/>
        </a:accent3>
        <a:accent4>
          <a:srgbClr val="000000"/>
        </a:accent4>
        <a:accent5>
          <a:srgbClr val="C6B7AA"/>
        </a:accent5>
        <a:accent6>
          <a:srgbClr val="1B6F31"/>
        </a:accent6>
        <a:hlink>
          <a:srgbClr val="CC3300"/>
        </a:hlink>
        <a:folHlink>
          <a:srgbClr val="E08500"/>
        </a:folHlink>
      </a:clrScheme>
      <a:clrMap bg1="lt1" tx1="dk1" bg2="lt2" tx2="dk2" accent1="accent1" accent2="accent2" accent3="accent3" accent4="accent4" accent5="accent5" accent6="accent6" hlink="hlink" folHlink="folHlink"/>
    </a:extraClrScheme>
    <a:extraClrScheme>
      <a:clrScheme name="ciph 15">
        <a:dk1>
          <a:srgbClr val="000000"/>
        </a:dk1>
        <a:lt1>
          <a:srgbClr val="FFFFFF"/>
        </a:lt1>
        <a:dk2>
          <a:srgbClr val="3C2672"/>
        </a:dk2>
        <a:lt2>
          <a:srgbClr val="969696"/>
        </a:lt2>
        <a:accent1>
          <a:srgbClr val="908B2A"/>
        </a:accent1>
        <a:accent2>
          <a:srgbClr val="136987"/>
        </a:accent2>
        <a:accent3>
          <a:srgbClr val="FFFFFF"/>
        </a:accent3>
        <a:accent4>
          <a:srgbClr val="000000"/>
        </a:accent4>
        <a:accent5>
          <a:srgbClr val="C6C4AC"/>
        </a:accent5>
        <a:accent6>
          <a:srgbClr val="105E7A"/>
        </a:accent6>
        <a:hlink>
          <a:srgbClr val="430086"/>
        </a:hlink>
        <a:folHlink>
          <a:srgbClr val="E08500"/>
        </a:folHlink>
      </a:clrScheme>
      <a:clrMap bg1="lt1" tx1="dk1" bg2="lt2" tx2="dk2" accent1="accent1" accent2="accent2" accent3="accent3" accent4="accent4" accent5="accent5" accent6="accent6" hlink="hlink" folHlink="folHlink"/>
    </a:extraClrScheme>
    <a:extraClrScheme>
      <a:clrScheme name="ciph 16">
        <a:dk1>
          <a:srgbClr val="000000"/>
        </a:dk1>
        <a:lt1>
          <a:srgbClr val="FFFFFF"/>
        </a:lt1>
        <a:dk2>
          <a:srgbClr val="3C2672"/>
        </a:dk2>
        <a:lt2>
          <a:srgbClr val="969696"/>
        </a:lt2>
        <a:accent1>
          <a:srgbClr val="908B2A"/>
        </a:accent1>
        <a:accent2>
          <a:srgbClr val="136987"/>
        </a:accent2>
        <a:accent3>
          <a:srgbClr val="FFFFFF"/>
        </a:accent3>
        <a:accent4>
          <a:srgbClr val="000000"/>
        </a:accent4>
        <a:accent5>
          <a:srgbClr val="C6C4AC"/>
        </a:accent5>
        <a:accent6>
          <a:srgbClr val="105E7A"/>
        </a:accent6>
        <a:hlink>
          <a:srgbClr val="241F5F"/>
        </a:hlink>
        <a:folHlink>
          <a:srgbClr val="E08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popHealthInfo</Template>
  <TotalTime>3044</TotalTime>
  <Words>3526</Words>
  <Application>Microsoft Office PowerPoint</Application>
  <PresentationFormat>On-screen Show (4:3)</PresentationFormat>
  <Paragraphs>779</Paragraphs>
  <Slides>72</Slides>
  <Notes>5</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JHSPH</vt:lpstr>
      <vt:lpstr>Health Informatics Standards (Medical Language and Classification Systems)</vt:lpstr>
      <vt:lpstr>PowerPoint Presentation</vt:lpstr>
      <vt:lpstr>Introduction</vt:lpstr>
      <vt:lpstr>Introduction </vt:lpstr>
      <vt:lpstr>Introduction (cont.)</vt:lpstr>
      <vt:lpstr>Introduction (cont.)</vt:lpstr>
      <vt:lpstr>Introduction (cont.)</vt:lpstr>
      <vt:lpstr>Introduction (cont.)</vt:lpstr>
      <vt:lpstr>Introduction (cont.)</vt:lpstr>
      <vt:lpstr>Introduction (cont.)</vt:lpstr>
      <vt:lpstr>Introduction (cont.)</vt:lpstr>
      <vt:lpstr>Classification Methods and Challenges</vt:lpstr>
      <vt:lpstr>Classification Methods and Challenges</vt:lpstr>
      <vt:lpstr>Classification Methods and Challenges (cont.)</vt:lpstr>
      <vt:lpstr>Classification Methods and Challenges (cont.)</vt:lpstr>
      <vt:lpstr>Classification Methods and Challenges (cont.)</vt:lpstr>
      <vt:lpstr>Classification Methods and Challenges (cont.)</vt:lpstr>
      <vt:lpstr>Classification Methods and Challenges (cont.)</vt:lpstr>
      <vt:lpstr>Classification Methods and Challenges (cont.)</vt:lpstr>
      <vt:lpstr>Classification Methods and Challenges (cont.)</vt:lpstr>
      <vt:lpstr>Classification Methods and Challenges (cont.)</vt:lpstr>
      <vt:lpstr>Classification Methods and Challenges (cont.)</vt:lpstr>
      <vt:lpstr>Classification Methods and Challenges (cont.)</vt:lpstr>
      <vt:lpstr>Classification Methods and Challenges (cont.)</vt:lpstr>
      <vt:lpstr>Classification Methods and Challenges (cont.)</vt:lpstr>
      <vt:lpstr>Classification Methods and Challenges (cont.)</vt:lpstr>
      <vt:lpstr>Classification Methods and Challenges (cont.)</vt:lpstr>
      <vt:lpstr>Classification Methods and Challenges (cont.)</vt:lpstr>
      <vt:lpstr>Classification Challenges (cont.)</vt:lpstr>
      <vt:lpstr>Classification Challenges (cont.)</vt:lpstr>
      <vt:lpstr>Classification History</vt:lpstr>
      <vt:lpstr>Classification Systems</vt:lpstr>
      <vt:lpstr>Classification Systems</vt:lpstr>
      <vt:lpstr>Classification Systems (cont.)</vt:lpstr>
      <vt:lpstr>Classification Systems (cont.)</vt:lpstr>
      <vt:lpstr>Classification Systems (cont.)</vt:lpstr>
      <vt:lpstr>Classification Systems (cont.)</vt:lpstr>
      <vt:lpstr>Classification Systems (cont.)</vt:lpstr>
      <vt:lpstr>Classification Systems (cont.)</vt:lpstr>
      <vt:lpstr>Classification Systems (cont.)</vt:lpstr>
      <vt:lpstr>Classification Systems (cont.)</vt:lpstr>
      <vt:lpstr>Classification Systems (cont.)</vt:lpstr>
      <vt:lpstr>Classification Systems (cont.)</vt:lpstr>
      <vt:lpstr>Classification Systems (cont.)</vt:lpstr>
      <vt:lpstr>Classification Systems (cont.)</vt:lpstr>
      <vt:lpstr>Classification Systems (cont.)</vt:lpstr>
      <vt:lpstr>Classification Systems (cont.)</vt:lpstr>
      <vt:lpstr>Classification Systems (cont.)</vt:lpstr>
      <vt:lpstr>Classification Systems (cont.)</vt:lpstr>
      <vt:lpstr>Classification Systems (cont.)</vt:lpstr>
      <vt:lpstr>Classification Systems (cont.)</vt:lpstr>
      <vt:lpstr>PowerPoint Presentation</vt:lpstr>
      <vt:lpstr>PowerPoint Presentation</vt:lpstr>
      <vt:lpstr>PowerPoint Presentation</vt:lpstr>
      <vt:lpstr>Classification Systems (cont.)</vt:lpstr>
      <vt:lpstr>Classification Systems (cont.)</vt:lpstr>
      <vt:lpstr>Classification Systems (cont.)</vt:lpstr>
      <vt:lpstr>Classification Systems (cont.)</vt:lpstr>
      <vt:lpstr>Classification Systems (cont.)</vt:lpstr>
      <vt:lpstr>Classification Systems (cont.)</vt:lpstr>
      <vt:lpstr>Classification Systems (cont.)</vt:lpstr>
      <vt:lpstr>Classification Systems (cont.)</vt:lpstr>
      <vt:lpstr>Unified Medical Language System (UMLS)</vt:lpstr>
      <vt:lpstr>Unified Medical Language System (UMLS) </vt:lpstr>
      <vt:lpstr>Unified Medical Language System (cont.)</vt:lpstr>
      <vt:lpstr>Unified Medical Language System (cont.)</vt:lpstr>
      <vt:lpstr>Unified Medical Language System (cont.)</vt:lpstr>
      <vt:lpstr>Unified Medical Language System (cont.)</vt:lpstr>
      <vt:lpstr>Additional Resources</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Population Health Informatics and Health IT</dc:title>
  <dc:creator>Hadi Kharrazi</dc:creator>
  <cp:lastModifiedBy>Hadi Kharrazi</cp:lastModifiedBy>
  <cp:revision>269</cp:revision>
  <cp:lastPrinted>2011-11-15T18:55:20Z</cp:lastPrinted>
  <dcterms:created xsi:type="dcterms:W3CDTF">2012-10-15T19:05:02Z</dcterms:created>
  <dcterms:modified xsi:type="dcterms:W3CDTF">2015-06-08T20:59:52Z</dcterms:modified>
</cp:coreProperties>
</file>