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</p:sldMasterIdLst>
  <p:notesMasterIdLst>
    <p:notesMasterId r:id="rId60"/>
  </p:notesMasterIdLst>
  <p:handoutMasterIdLst>
    <p:handoutMasterId r:id="rId61"/>
  </p:handoutMasterIdLst>
  <p:sldIdLst>
    <p:sldId id="371" r:id="rId2"/>
    <p:sldId id="618" r:id="rId3"/>
    <p:sldId id="558" r:id="rId4"/>
    <p:sldId id="559" r:id="rId5"/>
    <p:sldId id="560" r:id="rId6"/>
    <p:sldId id="561" r:id="rId7"/>
    <p:sldId id="562" r:id="rId8"/>
    <p:sldId id="563" r:id="rId9"/>
    <p:sldId id="564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572" r:id="rId18"/>
    <p:sldId id="573" r:id="rId19"/>
    <p:sldId id="574" r:id="rId20"/>
    <p:sldId id="575" r:id="rId21"/>
    <p:sldId id="576" r:id="rId22"/>
    <p:sldId id="577" r:id="rId23"/>
    <p:sldId id="578" r:id="rId24"/>
    <p:sldId id="579" r:id="rId25"/>
    <p:sldId id="580" r:id="rId26"/>
    <p:sldId id="581" r:id="rId27"/>
    <p:sldId id="582" r:id="rId28"/>
    <p:sldId id="583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5" r:id="rId40"/>
    <p:sldId id="596" r:id="rId41"/>
    <p:sldId id="619" r:id="rId42"/>
    <p:sldId id="597" r:id="rId43"/>
    <p:sldId id="598" r:id="rId44"/>
    <p:sldId id="599" r:id="rId45"/>
    <p:sldId id="600" r:id="rId46"/>
    <p:sldId id="601" r:id="rId47"/>
    <p:sldId id="607" r:id="rId48"/>
    <p:sldId id="602" r:id="rId49"/>
    <p:sldId id="603" r:id="rId50"/>
    <p:sldId id="604" r:id="rId51"/>
    <p:sldId id="605" r:id="rId52"/>
    <p:sldId id="606" r:id="rId53"/>
    <p:sldId id="620" r:id="rId54"/>
    <p:sldId id="608" r:id="rId55"/>
    <p:sldId id="609" r:id="rId56"/>
    <p:sldId id="610" r:id="rId57"/>
    <p:sldId id="611" r:id="rId58"/>
    <p:sldId id="612" r:id="rId59"/>
  </p:sldIdLst>
  <p:sldSz cx="9144000" cy="6858000" type="screen4x3"/>
  <p:notesSz cx="7010400" cy="92964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521415D9-36F7-43E2-AB2F-B90AF26B5E84}">
      <p14:sectionLst xmlns:p14="http://schemas.microsoft.com/office/powerpoint/2010/main">
        <p14:section name="Title" id="{FDCA70CB-F953-4C41-A2F7-0E319EFA0E0D}">
          <p14:sldIdLst>
            <p14:sldId id="371"/>
            <p14:sldId id="618"/>
          </p14:sldIdLst>
        </p14:section>
        <p14:section name="Background" id="{96F95620-9497-4A05-9050-DAC030001FBB}">
          <p14:sldIdLst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</p14:sldIdLst>
        </p14:section>
        <p14:section name="CHI Use Cases" id="{1E799788-6884-46F1-9EC0-52D5F57C08ED}">
          <p14:sldIdLst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5"/>
            <p14:sldId id="596"/>
          </p14:sldIdLst>
        </p14:section>
        <p14:section name="Health Games" id="{FADD6DEC-2CD7-47BF-8064-A36D79395E98}">
          <p14:sldIdLst>
            <p14:sldId id="619"/>
            <p14:sldId id="597"/>
            <p14:sldId id="598"/>
            <p14:sldId id="599"/>
            <p14:sldId id="600"/>
            <p14:sldId id="601"/>
          </p14:sldIdLst>
        </p14:section>
        <p14:section name="BCM" id="{57DD8627-6640-4895-A844-630546C52E6A}">
          <p14:sldIdLst>
            <p14:sldId id="607"/>
            <p14:sldId id="602"/>
            <p14:sldId id="603"/>
            <p14:sldId id="604"/>
            <p14:sldId id="605"/>
            <p14:sldId id="606"/>
          </p14:sldIdLst>
        </p14:section>
        <p14:section name="Resources" id="{E1515BD6-182D-44D3-BDA0-3DBC9E12D894}">
          <p14:sldIdLst>
            <p14:sldId id="620"/>
            <p14:sldId id="608"/>
            <p14:sldId id="609"/>
            <p14:sldId id="610"/>
            <p14:sldId id="611"/>
            <p14:sldId id="6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clrMru>
    <a:srgbClr val="FAE866"/>
    <a:srgbClr val="214C69"/>
    <a:srgbClr val="927AAE"/>
    <a:srgbClr val="604A7B"/>
    <a:srgbClr val="0782A9"/>
    <a:srgbClr val="0099CC"/>
    <a:srgbClr val="006699"/>
    <a:srgbClr val="C00000"/>
    <a:srgbClr val="E8E8E8"/>
    <a:srgbClr val="204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02" y="-2322"/>
      </p:cViewPr>
      <p:guideLst>
        <p:guide orient="horz" pos="2160"/>
        <p:guide orient="horz" pos="4200"/>
        <p:guide orient="horz" pos="4008"/>
        <p:guide pos="2880"/>
        <p:guide pos="320"/>
        <p:guide pos="5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2865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1">
                <a:latin typeface="Trebuchet MS"/>
                <a:ea typeface="ＭＳ Ｐゴシック" charset="-128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Introduction to Population Health Informatics and Health IT: Jonathan P. Weiner, </a:t>
            </a:r>
            <a:r>
              <a:rPr lang="en-US" err="1"/>
              <a:t>DrPH</a:t>
            </a: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rebuchet MS" pitchFamily="-84" charset="0"/>
              </a:defRPr>
            </a:lvl1pPr>
          </a:lstStyle>
          <a:p>
            <a:fld id="{5306E4AD-CC06-6949-8372-EAE412EE4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24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6045296-505D-2543-BD0A-56002446BC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38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kilobyte (</a:t>
            </a:r>
            <a:r>
              <a:rPr lang="en-US" dirty="0" err="1" smtClean="0"/>
              <a:t>kB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megabyte (MB)</a:t>
            </a:r>
          </a:p>
          <a:p>
            <a:r>
              <a:rPr lang="en-US" dirty="0" smtClean="0"/>
              <a:t>gigabyte (GB)</a:t>
            </a:r>
          </a:p>
          <a:p>
            <a:r>
              <a:rPr lang="en-US" dirty="0" smtClean="0"/>
              <a:t>terabyte (TB)</a:t>
            </a:r>
          </a:p>
          <a:p>
            <a:r>
              <a:rPr lang="en-US" dirty="0" smtClean="0"/>
              <a:t>petabyte (PB)</a:t>
            </a:r>
          </a:p>
          <a:p>
            <a:r>
              <a:rPr lang="en-US" dirty="0" err="1" smtClean="0"/>
              <a:t>exabyte</a:t>
            </a:r>
            <a:r>
              <a:rPr lang="en-US" dirty="0" smtClean="0"/>
              <a:t> (EB)</a:t>
            </a:r>
          </a:p>
          <a:p>
            <a:r>
              <a:rPr lang="en-US" dirty="0" err="1" smtClean="0"/>
              <a:t>zettabyte</a:t>
            </a:r>
            <a:r>
              <a:rPr lang="en-US" dirty="0" smtClean="0"/>
              <a:t> (ZB)</a:t>
            </a:r>
          </a:p>
          <a:p>
            <a:r>
              <a:rPr lang="en-US" dirty="0" err="1" smtClean="0"/>
              <a:t>yottabyte</a:t>
            </a:r>
            <a:r>
              <a:rPr lang="en-US" dirty="0" smtClean="0"/>
              <a:t> (YB)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45296-505D-2543-BD0A-56002446BC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1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126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hsph_Logo_Whit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500" y="158750"/>
            <a:ext cx="3968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hsph_Logo_Whit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500" y="158750"/>
            <a:ext cx="3968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 flipV="1">
            <a:off x="474663" y="4271963"/>
            <a:ext cx="8669337" cy="18288"/>
          </a:xfrm>
          <a:prstGeom prst="rect">
            <a:avLst/>
          </a:prstGeom>
          <a:solidFill>
            <a:srgbClr val="FFFAD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4663" y="4521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ct val="0"/>
              </a:spcBef>
              <a:buFont typeface="Wingdings" pitchFamily="-111" charset="2"/>
              <a:buNone/>
              <a:defRPr sz="2400">
                <a:solidFill>
                  <a:srgbClr val="FFFAD5"/>
                </a:solidFill>
                <a:latin typeface="+mj-lt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74663" y="2921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24363" y="158750"/>
            <a:ext cx="4613275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>
              <a:defRPr lang="en-US" sz="1200" b="1" i="1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>
              <a:defRPr lang="en-US" sz="2400" kern="1200" smtClean="0"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>
              <a:defRPr lang="en-US" sz="2400" kern="1200" smtClean="0"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>
              <a:defRPr lang="en-US" sz="2400" kern="1200" smtClean="0"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>
              <a:defRPr lang="en-US" sz="2400" kern="1200"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en-US" dirty="0" smtClean="0"/>
              <a:t>Location of the Presentation</a:t>
            </a:r>
          </a:p>
          <a:p>
            <a:pPr lvl="0" algn="r">
              <a:spcBef>
                <a:spcPct val="0"/>
              </a:spcBef>
            </a:pPr>
            <a:r>
              <a:rPr lang="en-US" dirty="0" smtClean="0"/>
              <a:t>MMM DD YYYY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605928"/>
            <a:ext cx="8534400" cy="3661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  <a:sym typeface="Wingdings" panose="05000000000000000000" pitchFamily="2" charset="2"/>
              </a:defRPr>
            </a:lvl1pPr>
          </a:lstStyle>
          <a:p>
            <a:r>
              <a:rPr lang="fr-FR" dirty="0" smtClean="0"/>
              <a:t>Section 1  Section 1-1  Section 1-1-1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29730"/>
            <a:ext cx="8534400" cy="5096433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j-lt"/>
              </a:defRPr>
            </a:lvl1pPr>
            <a:lvl2pPr marL="857250" indent="-393700">
              <a:buSzPct val="90000"/>
              <a:buFont typeface="Courier New" panose="02070309020205020404" pitchFamily="49" charset="0"/>
              <a:buChar char="o"/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175" y="0"/>
            <a:ext cx="9151938" cy="413657"/>
          </a:xfrm>
          <a:prstGeom prst="rect">
            <a:avLst/>
          </a:prstGeom>
          <a:solidFill>
            <a:srgbClr val="126F9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>
              <a:defRPr/>
            </a:pPr>
            <a:endParaRPr lang="en-US" sz="1900" b="1">
              <a:solidFill>
                <a:schemeClr val="bg1"/>
              </a:solidFill>
              <a:latin typeface="Myriad Pro SemiC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3175" y="6444343"/>
            <a:ext cx="9151938" cy="413657"/>
          </a:xfrm>
          <a:prstGeom prst="rect">
            <a:avLst/>
          </a:prstGeom>
          <a:solidFill>
            <a:srgbClr val="126F9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algn="ctr">
              <a:defRPr/>
            </a:pPr>
            <a:endParaRPr lang="en-US" sz="1900" b="1">
              <a:solidFill>
                <a:schemeClr val="bg1"/>
              </a:solidFill>
              <a:latin typeface="Myriad Pro SemiC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970" y="6542882"/>
            <a:ext cx="56823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1200" dirty="0" smtClean="0">
                <a:solidFill>
                  <a:srgbClr val="B2B2B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© Hadi Kharrazi @ JHSPH</a:t>
            </a:r>
            <a:r>
              <a:rPr lang="en-US" sz="900" kern="1200" baseline="0" dirty="0" smtClean="0">
                <a:solidFill>
                  <a:srgbClr val="B2B2B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-HPM</a:t>
            </a:r>
            <a:endParaRPr lang="en-US" sz="900" kern="1200" dirty="0">
              <a:solidFill>
                <a:srgbClr val="B2B2B2"/>
              </a:solidFill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5246914" y="152400"/>
            <a:ext cx="38065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 dirty="0" smtClean="0">
                <a:solidFill>
                  <a:srgbClr val="B2B2B2"/>
                </a:solidFill>
                <a:latin typeface="+mj-lt"/>
                <a:cs typeface="Arial" charset="0"/>
              </a:rPr>
              <a:t>Health IT for Disease Management: Population Health IT Implications</a:t>
            </a:r>
            <a:endParaRPr lang="en-US" sz="900" dirty="0">
              <a:solidFill>
                <a:srgbClr val="B2B2B2"/>
              </a:solidFill>
              <a:latin typeface="+mj-lt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8513" y="6542882"/>
            <a:ext cx="5969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en-US" sz="900" smtClean="0">
                <a:solidFill>
                  <a:schemeClr val="bg1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3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4" r:id="rId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rebuchet MS" pitchFamily="-108" charset="0"/>
        </a:defRPr>
      </a:lvl9pPr>
    </p:titleStyle>
    <p:bodyStyle>
      <a:lvl1pPr marL="349250" indent="-349250" algn="l" rtl="0" eaLnBrk="1" fontAlgn="base" hangingPunct="1">
        <a:spcBef>
          <a:spcPct val="155000"/>
        </a:spcBef>
        <a:spcAft>
          <a:spcPct val="0"/>
        </a:spcAft>
        <a:buClr>
          <a:srgbClr val="126F90"/>
        </a:buClr>
        <a:buSzPct val="70000"/>
        <a:buFont typeface="Wingdings" pitchFamily="-84" charset="2"/>
        <a:buChar char="n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57250" indent="-393700" algn="l" rtl="0" eaLnBrk="1" fontAlgn="base" hangingPunct="1">
        <a:spcBef>
          <a:spcPct val="25000"/>
        </a:spcBef>
        <a:spcAft>
          <a:spcPct val="0"/>
        </a:spcAft>
        <a:buClr>
          <a:srgbClr val="126F90"/>
        </a:buClr>
        <a:buSzPct val="140000"/>
        <a:buFont typeface="Symbol" pitchFamily="-84" charset="2"/>
        <a:buChar char="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428750" indent="-349250" algn="l" rtl="0" eaLnBrk="1" fontAlgn="base" hangingPunct="1">
        <a:spcBef>
          <a:spcPct val="25000"/>
        </a:spcBef>
        <a:spcAft>
          <a:spcPct val="0"/>
        </a:spcAft>
        <a:buClr>
          <a:srgbClr val="126F90"/>
        </a:buClr>
        <a:buSzPct val="70000"/>
        <a:buFont typeface="Wingdings 3" pitchFamily="-84" charset="2"/>
        <a:buChar char="u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2063750" indent="-349250" algn="l" rtl="0" eaLnBrk="1" fontAlgn="base" hangingPunct="1">
        <a:spcBef>
          <a:spcPct val="25000"/>
        </a:spcBef>
        <a:spcAft>
          <a:spcPct val="0"/>
        </a:spcAft>
        <a:buClr>
          <a:srgbClr val="126F90"/>
        </a:buClr>
        <a:buSzPct val="125000"/>
        <a:buFont typeface="Symbol" pitchFamily="-84" charset="2"/>
        <a:buChar char="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571750" indent="-285750" algn="l" rtl="0" eaLnBrk="1" fontAlgn="base" hangingPunct="1">
        <a:spcBef>
          <a:spcPct val="25000"/>
        </a:spcBef>
        <a:spcAft>
          <a:spcPct val="0"/>
        </a:spcAft>
        <a:buClr>
          <a:srgbClr val="126F90"/>
        </a:buClr>
        <a:buSzPct val="70000"/>
        <a:buFont typeface="Wingdings" pitchFamily="-84" charset="2"/>
        <a:buChar char="l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028950" indent="-28575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SzPct val="7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3486150" indent="-28575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SzPct val="7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943350" indent="-28575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SzPct val="7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4400550" indent="-28575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SzPct val="70000"/>
        <a:buFont typeface="Wingdings" pitchFamily="-108" charset="2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Hadi </a:t>
            </a:r>
            <a:r>
              <a:rPr lang="en-US" sz="20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Kharrazi </a:t>
            </a:r>
            <a:r>
              <a:rPr lang="en-US" sz="1200" i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MHI MD </a:t>
            </a:r>
            <a:r>
              <a:rPr lang="en-US" sz="1200" i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PhD</a:t>
            </a:r>
            <a:br>
              <a:rPr lang="en-US" sz="1200" i="1" dirty="0">
                <a:latin typeface="+mj-lt"/>
                <a:ea typeface="ＭＳ Ｐゴシック" pitchFamily="-84" charset="-128"/>
                <a:cs typeface="ＭＳ Ｐゴシック" pitchFamily="-84" charset="-128"/>
              </a:rPr>
            </a:br>
            <a:endParaRPr lang="en-US" sz="200" i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n-US" sz="1800" i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kharrazi@jhu.edu</a:t>
            </a:r>
          </a:p>
          <a:p>
            <a:endParaRPr lang="en-US" sz="1200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n-US" sz="18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Johns </a:t>
            </a:r>
            <a:r>
              <a:rPr lang="en-US" sz="18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Hopkins </a:t>
            </a:r>
            <a:r>
              <a:rPr lang="en-US" sz="18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University</a:t>
            </a:r>
          </a:p>
          <a:p>
            <a:r>
              <a:rPr lang="en-US" sz="1600" i="1" dirty="0" smtClean="0">
                <a:latin typeface="+mj-lt"/>
                <a:ea typeface="ＭＳ Ｐゴシック" pitchFamily="-84" charset="-128"/>
                <a:cs typeface="ＭＳ Ｐゴシック" pitchFamily="-84" charset="-128"/>
                <a:sym typeface="Wingdings"/>
              </a:rPr>
              <a:t> </a:t>
            </a:r>
            <a:r>
              <a:rPr lang="en-US" sz="1600" i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School of Public Health</a:t>
            </a:r>
          </a:p>
          <a:p>
            <a:r>
              <a:rPr lang="en-US" sz="1600" i="1" dirty="0">
                <a:latin typeface="+mj-lt"/>
                <a:ea typeface="ＭＳ Ｐゴシック" pitchFamily="-84" charset="-128"/>
                <a:cs typeface="ＭＳ Ｐゴシック" pitchFamily="-84" charset="-128"/>
                <a:sym typeface="Wingdings"/>
              </a:rPr>
              <a:t> </a:t>
            </a:r>
            <a:r>
              <a:rPr lang="en-US" sz="1600" i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School of Medicine</a:t>
            </a:r>
            <a:endParaRPr lang="en-US" sz="1600" i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100" i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Health IT for Disease Management:</a:t>
            </a:r>
            <a:br>
              <a:rPr lang="en-US" sz="2800" dirty="0"/>
            </a:br>
            <a:r>
              <a:rPr lang="en-US" sz="2800" dirty="0"/>
              <a:t>Population Health IT Implications</a:t>
            </a:r>
            <a:endParaRPr lang="en-US" sz="280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424363" y="158750"/>
            <a:ext cx="4613275" cy="46166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>
                <a:latin typeface="+mj-lt"/>
              </a:rPr>
              <a:t>Summer Institute / HIT Series</a:t>
            </a:r>
            <a:endParaRPr lang="en-US" dirty="0">
              <a:latin typeface="+mj-lt"/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7165731" y="6323623"/>
            <a:ext cx="1846385" cy="40249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111" charset="2"/>
              <a:buNone/>
              <a:defRPr sz="2400">
                <a:solidFill>
                  <a:srgbClr val="FFFAD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r"/>
            <a:r>
              <a:rPr lang="en-US" sz="1200" i="1" kern="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1.5 </a:t>
            </a:r>
            <a:r>
              <a:rPr lang="en-US" sz="1200" i="1" kern="0" dirty="0" err="1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hrs</a:t>
            </a:r>
            <a:r>
              <a:rPr lang="en-US" sz="1200" i="1" kern="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/ </a:t>
            </a:r>
            <a:r>
              <a:rPr lang="en-US" sz="1200" i="1" kern="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~55 </a:t>
            </a:r>
            <a:r>
              <a:rPr lang="en-US" sz="1200" i="1" kern="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slides</a:t>
            </a:r>
            <a:endParaRPr lang="en-US" sz="1200" i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384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522780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</a:t>
            </a:r>
            <a:r>
              <a:rPr lang="en-US" dirty="0" smtClean="0"/>
              <a:t>PHM </a:t>
            </a:r>
            <a:r>
              <a:rPr lang="en-US" dirty="0" smtClean="0">
                <a:sym typeface="Wingdings" panose="05000000000000000000" pitchFamily="2" charset="2"/>
              </a:rPr>
              <a:t> Conceptual Framework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55800" y="60069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Conceptual Population Health Framework</a:t>
            </a:r>
            <a:endParaRPr lang="en-US" alt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34" y="547907"/>
            <a:ext cx="14927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Dahlgren et.al.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314" name="Picture 2" descr="http://www.healthknowledge.org.uk/sites/default/files/documents/publichealthtextbook/4ceep/4c10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7"/>
          <a:stretch/>
        </p:blipFill>
        <p:spPr bwMode="auto">
          <a:xfrm>
            <a:off x="1426308" y="1569466"/>
            <a:ext cx="6041292" cy="35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522780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PHM </a:t>
            </a:r>
            <a:r>
              <a:rPr lang="en-US" dirty="0" smtClean="0">
                <a:sym typeface="Wingdings" panose="05000000000000000000" pitchFamily="2" charset="2"/>
              </a:rPr>
              <a:t> Management Framework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55800" y="60069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Conceptual Population Health Management Framework</a:t>
            </a:r>
            <a:endParaRPr lang="en-US" altLang="en-US" sz="1400" dirty="0">
              <a:latin typeface="+mj-lt"/>
            </a:endParaRPr>
          </a:p>
        </p:txBody>
      </p:sp>
      <p:pic>
        <p:nvPicPr>
          <p:cNvPr id="10242" name="Picture 2" descr="http://accountablehealth.files.wordpress.com/2013/10/phm-framewor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106"/>
          <a:stretch/>
        </p:blipFill>
        <p:spPr bwMode="auto">
          <a:xfrm>
            <a:off x="618953" y="946642"/>
            <a:ext cx="7906094" cy="50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56173" y="547907"/>
            <a:ext cx="20585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Care Continuum Alliance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5560" y="1798015"/>
            <a:ext cx="1872517" cy="1572370"/>
            <a:chOff x="325560" y="1798015"/>
            <a:chExt cx="1872517" cy="1572370"/>
          </a:xfrm>
        </p:grpSpPr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25560" y="1798015"/>
              <a:ext cx="1630240" cy="15723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>
              <a:noAutofit/>
            </a:bodyPr>
            <a:lstStyle/>
            <a:p>
              <a:pPr algn="ctr"/>
              <a:r>
                <a:rPr lang="en-US" sz="1200" b="1" dirty="0" smtClean="0">
                  <a:latin typeface="+mj-lt"/>
                  <a:ea typeface="+mn-ea"/>
                  <a:cs typeface="+mn-cs"/>
                </a:rPr>
                <a:t>Consumer Health Informatics</a:t>
              </a:r>
              <a:endParaRPr lang="en-US" sz="1200" b="1" dirty="0"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>
              <a:off x="1955800" y="2769577"/>
              <a:ext cx="242277" cy="1230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6743700" y="1798015"/>
            <a:ext cx="1842713" cy="1572370"/>
            <a:chOff x="113087" y="1798015"/>
            <a:chExt cx="1842713" cy="1572370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325560" y="1798015"/>
              <a:ext cx="1630240" cy="157237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>
              <a:no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Patient Monitoring &amp; Tele-Health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113087" y="2954215"/>
              <a:ext cx="317500" cy="10550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3658212" y="946642"/>
            <a:ext cx="1630240" cy="2113081"/>
            <a:chOff x="325560" y="1798015"/>
            <a:chExt cx="1630240" cy="2113081"/>
          </a:xfrm>
        </p:grpSpPr>
        <p:sp>
          <p:nvSpPr>
            <p:cNvPr id="21" name="Oval 14"/>
            <p:cNvSpPr>
              <a:spLocks noChangeArrowheads="1"/>
            </p:cNvSpPr>
            <p:nvPr/>
          </p:nvSpPr>
          <p:spPr bwMode="auto">
            <a:xfrm>
              <a:off x="325560" y="1798015"/>
              <a:ext cx="1630240" cy="157237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>
              <a:noAutofit/>
            </a:bodyPr>
            <a:lstStyle/>
            <a:p>
              <a:pPr algn="ctr"/>
              <a:r>
                <a:rPr lang="en-US" sz="1200" b="1" dirty="0" smtClean="0">
                  <a:latin typeface="+mj-lt"/>
                  <a:ea typeface="+mn-ea"/>
                  <a:cs typeface="+mn-cs"/>
                </a:rPr>
                <a:t>Risk Stratification and Prediction</a:t>
              </a:r>
              <a:endParaRPr lang="en-US" sz="1200" b="1" dirty="0"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>
              <a:stCxn id="21" idx="4"/>
            </p:cNvCxnSpPr>
            <p:nvPr/>
          </p:nvCxnSpPr>
          <p:spPr bwMode="auto">
            <a:xfrm>
              <a:off x="1140680" y="3370385"/>
              <a:ext cx="0" cy="54071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3658212" y="3868615"/>
            <a:ext cx="1630240" cy="2108701"/>
            <a:chOff x="325560" y="1261684"/>
            <a:chExt cx="1630240" cy="2108701"/>
          </a:xfrm>
        </p:grpSpPr>
        <p:sp>
          <p:nvSpPr>
            <p:cNvPr id="29" name="Oval 14"/>
            <p:cNvSpPr>
              <a:spLocks noChangeArrowheads="1"/>
            </p:cNvSpPr>
            <p:nvPr/>
          </p:nvSpPr>
          <p:spPr bwMode="auto">
            <a:xfrm>
              <a:off x="325560" y="1798015"/>
              <a:ext cx="1630240" cy="157237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>
              <a:no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Population Health / Disease Management Platforms</a:t>
              </a:r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 bwMode="auto">
            <a:xfrm flipV="1">
              <a:off x="1140680" y="1261684"/>
              <a:ext cx="0" cy="53633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35" name="Right Brace 34"/>
          <p:cNvSpPr/>
          <p:nvPr/>
        </p:nvSpPr>
        <p:spPr bwMode="auto">
          <a:xfrm rot="5400000">
            <a:off x="4099952" y="-567031"/>
            <a:ext cx="746760" cy="8103432"/>
          </a:xfrm>
          <a:prstGeom prst="rightBrace">
            <a:avLst>
              <a:gd name="adj1" fmla="val 44047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96" y="909086"/>
            <a:ext cx="5638800" cy="51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179614" y="522780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PHM </a:t>
            </a:r>
            <a:r>
              <a:rPr lang="en-US" dirty="0" smtClean="0">
                <a:sym typeface="Wingdings" panose="05000000000000000000" pitchFamily="2" charset="2"/>
              </a:rPr>
              <a:t> Management Framework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55800" y="60069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Conceptual Population Health Management Framework</a:t>
            </a:r>
            <a:endParaRPr lang="en-US" alt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7437" y="547907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iHT</a:t>
            </a:r>
            <a:r>
              <a:rPr lang="en-US" sz="800" i="1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800" i="1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3569922" y="4434607"/>
            <a:ext cx="1630240" cy="15723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Consumer Health Informatics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557696" y="3640015"/>
            <a:ext cx="1630240" cy="157237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/>
          <a:p>
            <a:pPr algn="ctr"/>
            <a:r>
              <a:rPr lang="en-US" sz="1200" b="1" dirty="0">
                <a:latin typeface="+mj-lt"/>
              </a:rPr>
              <a:t>Patient Monitoring &amp; Tele-Health</a:t>
            </a: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5450002" y="3660695"/>
            <a:ext cx="1630240" cy="157237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/>
          <a:p>
            <a:pPr algn="ctr"/>
            <a:r>
              <a:rPr lang="en-US" sz="1200" b="1" dirty="0">
                <a:latin typeface="+mj-lt"/>
              </a:rPr>
              <a:t>Risk Stratification and Prediction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3569922" y="2584200"/>
            <a:ext cx="1630240" cy="157237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anchor="ctr">
            <a:noAutofit/>
          </a:bodyPr>
          <a:lstStyle/>
          <a:p>
            <a:pPr algn="ctr"/>
            <a:r>
              <a:rPr lang="en-US" sz="1200" b="1" dirty="0">
                <a:latin typeface="+mj-lt"/>
              </a:rPr>
              <a:t>Population Health / Disease Management Platforms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4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1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1755523" y="2288184"/>
            <a:ext cx="2288866" cy="2207616"/>
          </a:xfrm>
          <a:prstGeom prst="ellipse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Patient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3408478" y="2288184"/>
            <a:ext cx="2288866" cy="2207616"/>
          </a:xfrm>
          <a:prstGeom prst="ellipse">
            <a:avLst/>
          </a:prstGeom>
          <a:solidFill>
            <a:schemeClr val="accent5">
              <a:lumMod val="40000"/>
              <a:lumOff val="60000"/>
              <a:alpha val="50196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Provider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408478" y="4063511"/>
            <a:ext cx="864577" cy="8645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PHR and Patient Portals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79614" y="522780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PHM </a:t>
            </a:r>
            <a:r>
              <a:rPr lang="en-US" dirty="0" smtClean="0">
                <a:sym typeface="Wingdings" panose="05000000000000000000" pitchFamily="2" charset="2"/>
              </a:rPr>
              <a:t> Promise of Health IT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55800" y="60069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Population health stakeholders and health IT platforms/tools</a:t>
            </a:r>
            <a:endParaRPr lang="en-US" alt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772" y="547907"/>
            <a:ext cx="1418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Hadi Kharrazi</a:t>
            </a:r>
            <a:endParaRPr lang="en-US" sz="800" i="1" baseline="30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5061433" y="2288184"/>
            <a:ext cx="2288866" cy="2207616"/>
          </a:xfrm>
          <a:prstGeom prst="ellipse">
            <a:avLst/>
          </a:prstGeom>
          <a:solidFill>
            <a:srgbClr val="D7E4BD">
              <a:alpha val="50196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Population</a:t>
            </a:r>
          </a:p>
          <a:p>
            <a:pPr algn="ctr"/>
            <a:r>
              <a:rPr lang="en-US" sz="1200" b="1" dirty="0" smtClean="0">
                <a:latin typeface="+mj-lt"/>
              </a:rPr>
              <a:t>Manager</a:t>
            </a:r>
          </a:p>
          <a:p>
            <a:pPr algn="ctr"/>
            <a:r>
              <a:rPr lang="en-US" sz="1200" b="1" dirty="0" smtClean="0">
                <a:latin typeface="+mj-lt"/>
              </a:rPr>
              <a:t>Or Payer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6714387" y="2288184"/>
            <a:ext cx="2288866" cy="2207616"/>
          </a:xfrm>
          <a:prstGeom prst="ellipse">
            <a:avLst/>
          </a:prstGeom>
          <a:solidFill>
            <a:srgbClr val="CCC1DA">
              <a:alpha val="50196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Public Health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02568" y="2288184"/>
            <a:ext cx="2288866" cy="2207616"/>
          </a:xfrm>
          <a:prstGeom prst="ellipse">
            <a:avLst/>
          </a:prstGeom>
          <a:solidFill>
            <a:srgbClr val="E6B9B8">
              <a:alpha val="25098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Private </a:t>
            </a:r>
            <a:br>
              <a:rPr lang="en-US" sz="1200" b="1" dirty="0" smtClean="0">
                <a:latin typeface="+mj-lt"/>
                <a:ea typeface="+mn-ea"/>
                <a:cs typeface="+mn-cs"/>
              </a:rPr>
            </a:br>
            <a:r>
              <a:rPr lang="en-US" sz="1200" b="1" dirty="0" smtClean="0">
                <a:latin typeface="+mj-lt"/>
                <a:ea typeface="+mn-ea"/>
                <a:cs typeface="+mn-cs"/>
              </a:rPr>
              <a:t>Businesses</a:t>
            </a:r>
          </a:p>
          <a:p>
            <a:pPr algn="ctr"/>
            <a:r>
              <a:rPr lang="en-US" sz="1200" b="1" dirty="0" smtClean="0">
                <a:latin typeface="+mj-lt"/>
              </a:rPr>
              <a:t>&amp; Web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222664" y="3816432"/>
            <a:ext cx="1358736" cy="13587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Consumer Health Informatics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422006" y="4001374"/>
            <a:ext cx="864577" cy="8645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Information Seeking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55446" y="4673110"/>
            <a:ext cx="864577" cy="8645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Educational &amp; Social Networking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79812" y="4742879"/>
            <a:ext cx="864577" cy="8645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Self-management (behavioral change)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38400" y="4953000"/>
            <a:ext cx="864577" cy="8645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err="1" smtClean="0">
                <a:solidFill>
                  <a:schemeClr val="tx1"/>
                </a:solidFill>
                <a:latin typeface="+mj-lt"/>
              </a:rPr>
              <a:t>mHealth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48000" y="3200400"/>
            <a:ext cx="864577" cy="86457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Tele-monitoring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476500" y="3230676"/>
            <a:ext cx="659424" cy="6594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ICT (email)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840766" y="3285654"/>
            <a:ext cx="1061556" cy="10615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EHR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4343400" y="3093720"/>
            <a:ext cx="466668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CDSS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912577" y="3043267"/>
            <a:ext cx="466668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CPOE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550117" y="3808533"/>
            <a:ext cx="801567" cy="80156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Inpatient Monitoring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648200" y="3352800"/>
            <a:ext cx="466668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RIS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LIS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270161" y="2019300"/>
            <a:ext cx="945106" cy="53577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+mj-lt"/>
              </a:rPr>
              <a:t>Community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+mj-lt"/>
              </a:rPr>
              <a:t>Health Records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3424349" y="2627052"/>
            <a:ext cx="752532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Home Healthcare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800600" y="1828800"/>
            <a:ext cx="1061556" cy="10615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j-lt"/>
              </a:rPr>
              <a:t>Risk Prediction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674484" y="1708728"/>
            <a:ext cx="923187" cy="6629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Care Coordination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113020" y="1318260"/>
            <a:ext cx="923187" cy="6629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Case Management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212426" y="1828800"/>
            <a:ext cx="588174" cy="5881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HIE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3895668" y="1554480"/>
            <a:ext cx="600132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Provider # 1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419600" y="1554480"/>
            <a:ext cx="600132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Provider # 2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311140" y="2743200"/>
            <a:ext cx="466668" cy="4666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Claims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876800" y="2667000"/>
            <a:ext cx="466668" cy="4666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EHR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021580" y="2994660"/>
            <a:ext cx="466668" cy="4666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Other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463221" y="3902884"/>
            <a:ext cx="1376844" cy="10615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Surveillance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Systems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5872110" y="4411409"/>
            <a:ext cx="923187" cy="662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Syndromic Surveillance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490460" y="4347210"/>
            <a:ext cx="923187" cy="662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Bio-Surveillance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013960" y="3512820"/>
            <a:ext cx="645284" cy="4666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Registries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841990" y="3413200"/>
            <a:ext cx="588174" cy="58817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prstDash val="lg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MIS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6019800" y="3886200"/>
            <a:ext cx="466668" cy="4666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CQMs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5638800" y="3810000"/>
            <a:ext cx="466668" cy="4666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+mj-lt"/>
              </a:rPr>
              <a:t>Pat. Safety</a:t>
            </a:r>
            <a:endParaRPr lang="en-US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4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0" grpId="0" animBg="1"/>
      <p:bldP spid="32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86244" y="4652635"/>
            <a:ext cx="6124356" cy="990600"/>
            <a:chOff x="2486244" y="4652635"/>
            <a:chExt cx="6124356" cy="990600"/>
          </a:xfrm>
        </p:grpSpPr>
        <p:sp>
          <p:nvSpPr>
            <p:cNvPr id="22" name="Down Arrow 21"/>
            <p:cNvSpPr/>
            <p:nvPr/>
          </p:nvSpPr>
          <p:spPr bwMode="auto">
            <a:xfrm rot="16200000">
              <a:off x="5243622" y="1895257"/>
              <a:ext cx="609600" cy="6124356"/>
            </a:xfrm>
            <a:prstGeom prst="downArrow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486244" y="5186035"/>
              <a:ext cx="1676400" cy="457200"/>
            </a:xfrm>
            <a:prstGeom prst="rect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latin typeface="+mj-lt"/>
                  <a:ea typeface="Verdana" pitchFamily="34" charset="0"/>
                  <a:cs typeface="Verdana" pitchFamily="34" charset="0"/>
                </a:rPr>
                <a:t>Molecular Research</a:t>
              </a:r>
              <a:endParaRPr lang="en-US" sz="12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553200" y="5186035"/>
              <a:ext cx="1676400" cy="457200"/>
            </a:xfrm>
            <a:prstGeom prst="rect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latin typeface="+mj-lt"/>
                  <a:ea typeface="Verdana" pitchFamily="34" charset="0"/>
                  <a:cs typeface="Verdana" pitchFamily="34" charset="0"/>
                </a:rPr>
                <a:t>Health Research</a:t>
              </a:r>
              <a:endParaRPr lang="en-US" sz="12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76735" y="1666220"/>
            <a:ext cx="4365097" cy="2552610"/>
            <a:chOff x="3476735" y="1666220"/>
            <a:chExt cx="4365097" cy="2552610"/>
          </a:xfrm>
        </p:grpSpPr>
        <p:cxnSp>
          <p:nvCxnSpPr>
            <p:cNvPr id="17" name="Straight Arrow Connector 16"/>
            <p:cNvCxnSpPr>
              <a:stCxn id="11" idx="2"/>
              <a:endCxn id="12" idx="0"/>
            </p:cNvCxnSpPr>
            <p:nvPr/>
          </p:nvCxnSpPr>
          <p:spPr bwMode="auto">
            <a:xfrm flipH="1">
              <a:off x="3476735" y="1666220"/>
              <a:ext cx="1934378" cy="1726138"/>
            </a:xfrm>
            <a:prstGeom prst="straightConnector1">
              <a:avLst/>
            </a:prstGeom>
            <a:ln>
              <a:solidFill>
                <a:srgbClr val="006699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8" name="Straight Arrow Connector 17"/>
            <p:cNvCxnSpPr>
              <a:stCxn id="11" idx="2"/>
              <a:endCxn id="13" idx="0"/>
            </p:cNvCxnSpPr>
            <p:nvPr/>
          </p:nvCxnSpPr>
          <p:spPr bwMode="auto">
            <a:xfrm flipH="1">
              <a:off x="4262894" y="1666220"/>
              <a:ext cx="1148219" cy="2552610"/>
            </a:xfrm>
            <a:prstGeom prst="straightConnector1">
              <a:avLst/>
            </a:prstGeom>
            <a:ln>
              <a:solidFill>
                <a:srgbClr val="006699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9" name="Straight Arrow Connector 18"/>
            <p:cNvCxnSpPr>
              <a:stCxn id="11" idx="2"/>
              <a:endCxn id="14" idx="0"/>
            </p:cNvCxnSpPr>
            <p:nvPr/>
          </p:nvCxnSpPr>
          <p:spPr bwMode="auto">
            <a:xfrm>
              <a:off x="5411113" y="1666220"/>
              <a:ext cx="147181" cy="2552610"/>
            </a:xfrm>
            <a:prstGeom prst="straightConnector1">
              <a:avLst/>
            </a:prstGeom>
            <a:ln>
              <a:solidFill>
                <a:srgbClr val="006699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" name="Straight Arrow Connector 19"/>
            <p:cNvCxnSpPr>
              <a:stCxn id="11" idx="2"/>
              <a:endCxn id="15" idx="0"/>
            </p:cNvCxnSpPr>
            <p:nvPr/>
          </p:nvCxnSpPr>
          <p:spPr bwMode="auto">
            <a:xfrm>
              <a:off x="5411113" y="1666220"/>
              <a:ext cx="2430719" cy="1883627"/>
            </a:xfrm>
            <a:prstGeom prst="straightConnector1">
              <a:avLst/>
            </a:prstGeom>
            <a:ln>
              <a:solidFill>
                <a:srgbClr val="006699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1" name="Straight Arrow Connector 20"/>
            <p:cNvCxnSpPr>
              <a:stCxn id="11" idx="2"/>
              <a:endCxn id="16" idx="0"/>
            </p:cNvCxnSpPr>
            <p:nvPr/>
          </p:nvCxnSpPr>
          <p:spPr bwMode="auto">
            <a:xfrm>
              <a:off x="5411113" y="1666220"/>
              <a:ext cx="1624669" cy="2552610"/>
            </a:xfrm>
            <a:prstGeom prst="straightConnector1">
              <a:avLst/>
            </a:prstGeom>
            <a:ln>
              <a:solidFill>
                <a:srgbClr val="006699"/>
              </a:solidFill>
              <a:headEnd type="none" w="med" len="med"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26" name="Oval 25"/>
          <p:cNvSpPr/>
          <p:nvPr/>
        </p:nvSpPr>
        <p:spPr bwMode="auto">
          <a:xfrm>
            <a:off x="4630807" y="3175000"/>
            <a:ext cx="4114800" cy="1886753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24434" y="5870147"/>
            <a:ext cx="44951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Population Health Informatics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as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an emerging domain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328410"/>
            <a:ext cx="2362200" cy="3352800"/>
            <a:chOff x="457200" y="1328410"/>
            <a:chExt cx="2362200" cy="3352800"/>
          </a:xfrm>
        </p:grpSpPr>
        <p:sp>
          <p:nvSpPr>
            <p:cNvPr id="8" name="Down Arrow 7"/>
            <p:cNvSpPr/>
            <p:nvPr/>
          </p:nvSpPr>
          <p:spPr bwMode="auto">
            <a:xfrm>
              <a:off x="2209800" y="1404610"/>
              <a:ext cx="609600" cy="3276600"/>
            </a:xfrm>
            <a:prstGeom prst="downArrow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57200" y="1328410"/>
              <a:ext cx="1676400" cy="457200"/>
            </a:xfrm>
            <a:prstGeom prst="rect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latin typeface="+mj-lt"/>
                  <a:ea typeface="Verdana" pitchFamily="34" charset="0"/>
                  <a:cs typeface="Verdana" pitchFamily="34" charset="0"/>
                </a:rPr>
                <a:t>Basic Research</a:t>
              </a:r>
              <a:endParaRPr lang="en-US" sz="12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57200" y="4224010"/>
              <a:ext cx="1676400" cy="457200"/>
            </a:xfrm>
            <a:prstGeom prst="rect">
              <a:avLst/>
            </a:prstGeom>
            <a:ln>
              <a:solidFill>
                <a:srgbClr val="006699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latin typeface="+mj-lt"/>
                  <a:ea typeface="Verdana" pitchFamily="34" charset="0"/>
                  <a:cs typeface="Verdana" pitchFamily="34" charset="0"/>
                </a:rPr>
                <a:t>Applied Research</a:t>
              </a:r>
              <a:endParaRPr lang="en-US" sz="12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59425" y="1143000"/>
            <a:ext cx="3503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Biomedical informatics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methods, techniques, and theories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796901" y="3392358"/>
            <a:ext cx="5678277" cy="1349692"/>
            <a:chOff x="2796901" y="3392358"/>
            <a:chExt cx="5678277" cy="1349692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796901" y="3392358"/>
              <a:ext cx="13596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Bioinformatics</a:t>
              </a:r>
              <a:endParaRPr lang="en-US" sz="14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707293" y="4218830"/>
              <a:ext cx="1111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Imaging</a:t>
              </a:r>
            </a:p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Informatics</a:t>
              </a:r>
              <a:endParaRPr lang="en-US" sz="14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002693" y="4218830"/>
              <a:ext cx="1111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Clinical</a:t>
              </a:r>
            </a:p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Informatics</a:t>
              </a:r>
              <a:endParaRPr lang="en-US" sz="14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208485" y="3549847"/>
              <a:ext cx="12666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Public Health</a:t>
              </a:r>
            </a:p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Informatics</a:t>
              </a:r>
              <a:endParaRPr lang="en-US" sz="14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6243738" y="4218830"/>
              <a:ext cx="1584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Consumer Health</a:t>
              </a:r>
            </a:p>
            <a:p>
              <a:pPr algn="ctr"/>
              <a:r>
                <a:rPr lang="en-US" sz="1400" dirty="0" smtClean="0">
                  <a:latin typeface="+mj-lt"/>
                  <a:ea typeface="Verdana" pitchFamily="34" charset="0"/>
                  <a:cs typeface="Verdana" pitchFamily="34" charset="0"/>
                </a:rPr>
                <a:t>Informatics</a:t>
              </a:r>
              <a:endParaRPr lang="en-US" sz="1400" dirty="0"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5121" name="Arc 5120"/>
          <p:cNvSpPr/>
          <p:nvPr/>
        </p:nvSpPr>
        <p:spPr bwMode="auto">
          <a:xfrm rot="12227746" flipV="1">
            <a:off x="5605995" y="3761786"/>
            <a:ext cx="2449735" cy="2039233"/>
          </a:xfrm>
          <a:prstGeom prst="arc">
            <a:avLst>
              <a:gd name="adj1" fmla="val 16200000"/>
              <a:gd name="adj2" fmla="val 21496996"/>
            </a:avLst>
          </a:prstGeom>
          <a:noFill/>
          <a:ln>
            <a:solidFill>
              <a:srgbClr val="00B05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824188" y="2814326"/>
            <a:ext cx="2338612" cy="77002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itchFamily="34" charset="0"/>
                <a:cs typeface="Verdana" pitchFamily="34" charset="0"/>
              </a:rPr>
              <a:t>Population</a:t>
            </a:r>
            <a:b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itchFamily="34" charset="0"/>
                <a:cs typeface="Verdana" pitchFamily="34" charset="0"/>
              </a:rPr>
            </a:b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itchFamily="34" charset="0"/>
                <a:cs typeface="Verdana" pitchFamily="34" charset="0"/>
              </a:rPr>
              <a:t>HIT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238421" y="592663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PHM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Role of Consumer Health Informatics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/>
      <p:bldP spid="5121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" y="906251"/>
            <a:ext cx="780415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12752" y="6024035"/>
            <a:ext cx="6718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Examples of uses for atomic-level patient data collected once but used many times.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238421" y="592663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PHM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Atomic Patient Level Data to Public Health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2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4663" y="3099707"/>
            <a:ext cx="7772400" cy="987425"/>
          </a:xfrm>
        </p:spPr>
        <p:txBody>
          <a:bodyPr/>
          <a:lstStyle/>
          <a:p>
            <a:r>
              <a:rPr lang="en-US" dirty="0" smtClean="0"/>
              <a:t>Consumer </a:t>
            </a:r>
            <a:r>
              <a:rPr lang="en-US" dirty="0" smtClean="0"/>
              <a:t>Health </a:t>
            </a:r>
            <a:r>
              <a:rPr lang="en-US" dirty="0" smtClean="0"/>
              <a:t>Informatics</a:t>
            </a:r>
            <a:br>
              <a:rPr lang="en-US" dirty="0" smtClean="0"/>
            </a:br>
            <a:r>
              <a:rPr lang="en-US" sz="2800" b="0" i="1" dirty="0" smtClean="0"/>
              <a:t>(Concepts and Use Cases)</a:t>
            </a:r>
            <a:endParaRPr lang="en-US" sz="2400" b="0" i="1" dirty="0"/>
          </a:p>
        </p:txBody>
      </p:sp>
    </p:spTree>
    <p:extLst>
      <p:ext uri="{BB962C8B-B14F-4D97-AF65-F5344CB8AC3E}">
        <p14:creationId xmlns:p14="http://schemas.microsoft.com/office/powerpoint/2010/main" val="257756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Consumer Health Information (CHI) – Concept &amp; Definition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123950"/>
            <a:ext cx="8229600" cy="502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Concept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of Consumer Health Informatics (CHI): CHI is the intersection of Health Information (HI) and Health Education (HE)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Health information consumer </a:t>
            </a:r>
            <a:r>
              <a:rPr lang="en-US" sz="1600" dirty="0" smtClean="0">
                <a:latin typeface="+mj-lt"/>
              </a:rPr>
              <a:t>is “a </a:t>
            </a:r>
            <a:r>
              <a:rPr lang="en-US" sz="1600" dirty="0">
                <a:latin typeface="+mj-lt"/>
              </a:rPr>
              <a:t>person who seeks </a:t>
            </a:r>
            <a:r>
              <a:rPr lang="en-US" sz="1600" dirty="0" smtClean="0">
                <a:latin typeface="+mj-lt"/>
              </a:rPr>
              <a:t>information about </a:t>
            </a:r>
            <a:r>
              <a:rPr lang="en-US" sz="1600" dirty="0">
                <a:latin typeface="+mj-lt"/>
              </a:rPr>
              <a:t>health promotion, disease prevention, treatment of specific conditions</a:t>
            </a:r>
            <a:r>
              <a:rPr lang="en-US" sz="1600" dirty="0" smtClean="0">
                <a:latin typeface="+mj-lt"/>
              </a:rPr>
              <a:t>, and </a:t>
            </a:r>
            <a:r>
              <a:rPr lang="en-US" sz="1600" dirty="0">
                <a:latin typeface="+mj-lt"/>
              </a:rPr>
              <a:t>management of various health conditions and chronic </a:t>
            </a:r>
            <a:r>
              <a:rPr lang="en-US" sz="1600" dirty="0" smtClean="0">
                <a:latin typeface="+mj-lt"/>
              </a:rPr>
              <a:t>illnesses” (AMIA CHI WG).</a:t>
            </a:r>
            <a:endParaRPr lang="en-US" sz="1600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CHI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definitions</a:t>
            </a:r>
            <a:r>
              <a:rPr lang="en-US" sz="1600" dirty="0" smtClean="0">
                <a:latin typeface="+mj-lt"/>
              </a:rPr>
              <a:t>: 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“CHI is the study of development and implementation of computer and telecommunication applications and interfaces designed to be used by health consumers” (US GAO).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“CHI is the </a:t>
            </a:r>
            <a:r>
              <a:rPr lang="en-US" sz="1600" dirty="0">
                <a:latin typeface="+mj-lt"/>
              </a:rPr>
              <a:t>use </a:t>
            </a:r>
            <a:r>
              <a:rPr lang="en-US" sz="1600" dirty="0" smtClean="0">
                <a:latin typeface="+mj-lt"/>
              </a:rPr>
              <a:t>of modern </a:t>
            </a:r>
            <a:r>
              <a:rPr lang="en-US" sz="1600" dirty="0">
                <a:latin typeface="+mj-lt"/>
              </a:rPr>
              <a:t>computers and telecommunications to support consumers in obtaining information, analyzing their unique health care needs and helping them make </a:t>
            </a:r>
            <a:r>
              <a:rPr lang="en-US" sz="1600" dirty="0" smtClean="0">
                <a:latin typeface="+mj-lt"/>
              </a:rPr>
              <a:t>decisions about </a:t>
            </a:r>
            <a:r>
              <a:rPr lang="en-US" sz="1600" dirty="0">
                <a:latin typeface="+mj-lt"/>
              </a:rPr>
              <a:t>their own </a:t>
            </a:r>
            <a:r>
              <a:rPr lang="en-US" sz="1600" dirty="0" smtClean="0">
                <a:latin typeface="+mj-lt"/>
              </a:rPr>
              <a:t>health” (Academic)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CHI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focuses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on: (1) consumer needs and preference </a:t>
            </a:r>
            <a:r>
              <a:rPr lang="en-US" sz="1600" dirty="0" smtClean="0">
                <a:latin typeface="+mj-lt"/>
                <a:sym typeface="Wingdings" panose="05000000000000000000" pitchFamily="2" charset="2"/>
              </a:rPr>
              <a:t> customization of information; (2) consumer behavior  integration of behavior change models; (3) target wellness in addition to chronic diseases / modifiable risks  healthy users (exercise, diet, travel, outbreaks and others).</a:t>
            </a:r>
            <a:endParaRPr lang="en-US" sz="1600" dirty="0" smtClean="0">
              <a:latin typeface="+mj-lt"/>
            </a:endParaRPr>
          </a:p>
          <a:p>
            <a:pPr>
              <a:spcBef>
                <a:spcPts val="12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8455" y="6045008"/>
            <a:ext cx="8343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Consumer Health Information Seeking Behavior  (&gt;80% of population)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 Health Promotion Strategies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21608" y="5737231"/>
            <a:ext cx="2818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webmd.com  &amp;  medlineplus.com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1271587"/>
            <a:ext cx="6692552" cy="430053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51" y="1495423"/>
            <a:ext cx="7128162" cy="38528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Information </a:t>
            </a:r>
            <a:r>
              <a:rPr lang="en-US" dirty="0" smtClean="0"/>
              <a:t>Seeking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79653" y="6073583"/>
            <a:ext cx="40815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Validation of Healthcare Information on the Web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71576" y="5784856"/>
            <a:ext cx="718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hon.ch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150707"/>
            <a:ext cx="6553200" cy="45565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Information Seeking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82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/>
          <p:cNvSpPr txBox="1">
            <a:spLocks/>
          </p:cNvSpPr>
          <p:nvPr/>
        </p:nvSpPr>
        <p:spPr>
          <a:xfrm>
            <a:off x="206829" y="566285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eaLnBrk="1" hangingPunct="1">
              <a:spcBef>
                <a:spcPct val="155000"/>
              </a:spcBef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smtClean="0">
                <a:latin typeface="+mj-lt"/>
              </a:defRPr>
            </a:lvl1pPr>
            <a:lvl2pPr marL="857250" indent="-393700" eaLnBrk="1" hangingPunct="1">
              <a:spcBef>
                <a:spcPct val="25000"/>
              </a:spcBef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mtClean="0"/>
            </a:lvl2pPr>
            <a:lvl3pPr marL="1428750" indent="-3492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mtClean="0"/>
            </a:lvl3pPr>
            <a:lvl4pPr marL="2063750" indent="-349250" eaLnBrk="1" hangingPunct="1">
              <a:spcBef>
                <a:spcPct val="25000"/>
              </a:spcBef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mtClean="0"/>
            </a:lvl4pPr>
            <a:lvl5pPr marL="2571750" indent="-2857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/>
            </a:lvl5pPr>
            <a:lvl6pPr marL="30289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6pPr>
            <a:lvl7pPr marL="34861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7pPr>
            <a:lvl8pPr marL="39433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8pPr>
            <a:lvl9pPr marL="44005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5814" y="1151792"/>
            <a:ext cx="8686800" cy="5172808"/>
          </a:xfrm>
          <a:prstGeom prst="rect">
            <a:avLst/>
          </a:prstGeom>
        </p:spPr>
        <p:txBody>
          <a:bodyPr numCol="2" spcCol="365760"/>
          <a:lstStyle>
            <a:lvl1pPr marL="349250" indent="-34925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n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Background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Chronic Diseases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Population Health Management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Promise of Health IT</a:t>
            </a:r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Consumer Health Informatics Solutions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Concept and Definitions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Categories and Sample Systems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Behavioral </a:t>
            </a:r>
            <a:r>
              <a:rPr lang="en-US" sz="1600" dirty="0"/>
              <a:t>Change </a:t>
            </a:r>
            <a:r>
              <a:rPr lang="en-US" sz="1600" dirty="0" smtClean="0"/>
              <a:t>Models</a:t>
            </a:r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Resources</a:t>
            </a:r>
            <a:endParaRPr lang="en-US" sz="1600" dirty="0"/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Books</a:t>
            </a:r>
            <a:endParaRPr lang="en-US" sz="1600" dirty="0"/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Web</a:t>
            </a:r>
            <a:endParaRPr lang="en-US" sz="1600" dirty="0"/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53676" y="6091308"/>
            <a:ext cx="53335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Consumer Health Information Seeking Definitions and Measures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37072" y="5829831"/>
            <a:ext cx="3387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latin typeface="+mj-lt"/>
                <a:ea typeface="Verdana" pitchFamily="34" charset="0"/>
                <a:cs typeface="Verdana" pitchFamily="34" charset="0"/>
              </a:rPr>
              <a:t>http://chirr.nlm.nih.gov/definition.php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5"/>
          <a:stretch/>
        </p:blipFill>
        <p:spPr bwMode="auto">
          <a:xfrm>
            <a:off x="1387795" y="1062108"/>
            <a:ext cx="6486021" cy="47040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Information Seeking </a:t>
            </a:r>
            <a:r>
              <a:rPr lang="en-US" b="0" dirty="0"/>
              <a:t>(cont.)</a:t>
            </a:r>
            <a:r>
              <a:rPr lang="en-US" dirty="0"/>
              <a:t>  Definitions and Measures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0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7032" y="6043683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Various educational sites for smoking cessation (federal, state and commercial)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4" y="1376363"/>
            <a:ext cx="6753342" cy="454151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46" y="1630203"/>
            <a:ext cx="7518647" cy="40338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9" y="1146335"/>
            <a:ext cx="6661006" cy="40481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35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" y="6091308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Customization of health data based on age and other demographic data (human computer interaction issues)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69" y="5829831"/>
            <a:ext cx="4245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latin typeface="+mj-lt"/>
                <a:ea typeface="Verdana" pitchFamily="34" charset="0"/>
                <a:cs typeface="Verdana" pitchFamily="34" charset="0"/>
              </a:rPr>
              <a:t>http://jdrf.org/hello-jdrf-kids-online-community/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4" y="1048022"/>
            <a:ext cx="6528430" cy="47161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1870" r="4082" b="7073"/>
          <a:stretch/>
        </p:blipFill>
        <p:spPr bwMode="auto">
          <a:xfrm>
            <a:off x="3296180" y="1225640"/>
            <a:ext cx="5640238" cy="42914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Education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34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Personal Health Records (PHRs)  </a:t>
            </a:r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Definition: </a:t>
            </a:r>
            <a:r>
              <a:rPr lang="en-US" sz="1600" dirty="0">
                <a:latin typeface="+mj-lt"/>
              </a:rPr>
              <a:t>“A personal health record, or PHR, is a health record where health data and information related to the care of a patient is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maintained by the patient</a:t>
            </a:r>
            <a:r>
              <a:rPr lang="en-US" sz="1600" dirty="0" smtClean="0">
                <a:latin typeface="+mj-lt"/>
              </a:rPr>
              <a:t>.”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Main questions:</a:t>
            </a: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Who </a:t>
            </a:r>
            <a:r>
              <a:rPr lang="en-US" sz="1600" i="1" dirty="0">
                <a:latin typeface="+mj-lt"/>
              </a:rPr>
              <a:t>owns the data</a:t>
            </a:r>
            <a:r>
              <a:rPr lang="en-US" sz="1600" i="1" dirty="0" smtClean="0">
                <a:latin typeface="+mj-lt"/>
              </a:rPr>
              <a:t>? Who controls the data?</a:t>
            </a:r>
            <a:endParaRPr lang="en-US" sz="1600" i="1" dirty="0">
              <a:latin typeface="+mj-lt"/>
            </a:endParaRP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How confidentiality and security will be handled in a PHR system?</a:t>
            </a: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Who will pay for the record? What is the business model? Federal funding/incentives or Health Record Banking?</a:t>
            </a: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Should we have a national PHR system?</a:t>
            </a: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Who can access the PHR data?</a:t>
            </a:r>
          </a:p>
          <a:p>
            <a:pPr lvl="1">
              <a:spcBef>
                <a:spcPts val="12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US" sz="1600" i="1" dirty="0" smtClean="0">
                <a:latin typeface="+mj-lt"/>
              </a:rPr>
              <a:t>How to resolve conflict of patient-entered data with provider-entered data?</a:t>
            </a:r>
          </a:p>
          <a:p>
            <a:pPr>
              <a:spcBef>
                <a:spcPts val="1200"/>
              </a:spcBef>
            </a:pPr>
            <a:endParaRPr lang="en-US" sz="160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2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882" y="5803441"/>
            <a:ext cx="8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An architecture for a personally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controlled health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record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system (PCHR).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The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PCHR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has a secure repository of data with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subsequent accesses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controlled by the patient or her proxy.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042988"/>
            <a:ext cx="6391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25615" y="547907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K. Johnson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 – Systems  PHRs  Architecture / Data </a:t>
            </a:r>
            <a:r>
              <a:rPr lang="en-US" dirty="0" smtClean="0"/>
              <a:t>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51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63524" y="5998708"/>
            <a:ext cx="47804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Integrated Patient Portals (e.g., across multiple providers)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63524" y="5738842"/>
            <a:ext cx="1590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myopennotes.org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716" b="1466"/>
          <a:stretch/>
        </p:blipFill>
        <p:spPr bwMode="auto">
          <a:xfrm>
            <a:off x="287084" y="1062825"/>
            <a:ext cx="3886201" cy="51855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72" y="1224871"/>
            <a:ext cx="5029620" cy="43157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PHR  Integrated Patient Portals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59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13047" y="6038464"/>
            <a:ext cx="34147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Sample Personal Health Records (PHRs)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386" name="Picture 2" descr="http://www.tolven.org/images/ePHR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4" y="1118936"/>
            <a:ext cx="5076825" cy="3810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alereacs.com/ph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35" y="1915264"/>
            <a:ext cx="5564445" cy="34869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akronchildrens.org/cms/images/5759b249efc268a1/large/mycharta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10" y="1552074"/>
            <a:ext cx="2464565" cy="46005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73602" y="5776987"/>
            <a:ext cx="1114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myphr.com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 descr="http://www.hullfinancialplanning.com/wp-content/uploads/MyHealtheVet-Home-P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45" y="1050936"/>
            <a:ext cx="5947056" cy="387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ww.healthvault.com/wwwcontent/global/Images/home_connectAnywhereWin8.jpg"/>
          <p:cNvSpPr>
            <a:spLocks noChangeAspect="1" noChangeArrowheads="1"/>
          </p:cNvSpPr>
          <p:nvPr/>
        </p:nvSpPr>
        <p:spPr bwMode="auto">
          <a:xfrm>
            <a:off x="155575" y="-1096963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www.healthvault.com/wwwcontent/global/Images/home_connectAnywhereWin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3" y="3145972"/>
            <a:ext cx="4318765" cy="25912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2" y="1455207"/>
            <a:ext cx="6087836" cy="41200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PHR  Advanced </a:t>
            </a:r>
            <a:r>
              <a:rPr lang="en-US" dirty="0" smtClean="0"/>
              <a:t>PHRs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68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85278" y="5998708"/>
            <a:ext cx="14702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PHR-based DSS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16" name="Picture 8" descr="http://www.acumensystems.com/media/images/lgscr_samuelrose_claimsd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" y="1176051"/>
            <a:ext cx="5076825" cy="33528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iperreport.com/wp-content/uploads/2012/09/All-Payor-Claims-Data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2" y="2071270"/>
            <a:ext cx="5076825" cy="33813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PHR  Patient Decision Support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21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06961" y="6038464"/>
            <a:ext cx="2226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Features of mobile PHRs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57" y="1219200"/>
            <a:ext cx="5809286" cy="46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47682" y="547907"/>
            <a:ext cx="1467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Hadi Kharrazi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PHR  mobile </a:t>
            </a:r>
            <a:r>
              <a:rPr lang="en-US" dirty="0" smtClean="0"/>
              <a:t>PHRs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85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45432" y="5998708"/>
            <a:ext cx="2149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latin typeface="+mj-lt"/>
                <a:ea typeface="Verdana" pitchFamily="34" charset="0"/>
                <a:cs typeface="Verdana" pitchFamily="34" charset="0"/>
              </a:rPr>
              <a:t>mHealth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 (mobile health)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10" name="Picture 2" descr="Mobile healthcare (mHealth)  solutions are here to st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2" y="1100746"/>
            <a:ext cx="4762500" cy="34861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getmedcallassist.com/wp-content/uploads/2013/08/mhealth-market-size-getmedcallassi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93" y="1899593"/>
            <a:ext cx="5076825" cy="31432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2.cdn.turner.com/cnn/dam/assets/120220072007-mhealth-2-horizontal-galle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51" y="2872830"/>
            <a:ext cx="5076825" cy="28575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cdn1.pcadvisor.co.uk/cmsdata/reviews/3424756/Nike-Fuelband-vs-Fitbit-O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2" y="1100746"/>
            <a:ext cx="5717288" cy="34861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assets.coolhunting.com/coolhunting/mt_asset_cache/2013/05/Fitbit-Flex-on-wrist-2-thumb-620x411-586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91" y="1790055"/>
            <a:ext cx="5076825" cy="3362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mhealthwatch.com/wp-content/uploads/2011/08/Electronic-Skin-Tech-Provides-Breakthrough-For-Wearable-Remote-Patient-Monitor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3" y="2501355"/>
            <a:ext cx="4238625" cy="32289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</a:t>
            </a:r>
            <a:r>
              <a:rPr lang="en-US" dirty="0" smtClean="0"/>
              <a:t>Wearables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4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4663" y="3543755"/>
            <a:ext cx="7772400" cy="5461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8584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03" y="978572"/>
            <a:ext cx="6822794" cy="511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7032" y="6091308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The </a:t>
            </a:r>
            <a:r>
              <a:rPr lang="en-US" sz="1400" dirty="0" err="1">
                <a:latin typeface="+mj-lt"/>
                <a:ea typeface="Verdana" pitchFamily="34" charset="0"/>
                <a:cs typeface="Verdana" pitchFamily="34" charset="0"/>
              </a:rPr>
              <a:t>mHealth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 and ICT Framework for reproductive, maternal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, newborn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, and child health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1570" y="547907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A. </a:t>
            </a:r>
            <a:r>
              <a:rPr lang="en-US" sz="8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Labrique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Conceptual Models for Specific </a:t>
            </a:r>
            <a:r>
              <a:rPr lang="en-US" dirty="0" smtClean="0"/>
              <a:t>Domains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12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static.guim.co.uk/sys-images/Environment/Pix/columnists/2012/9/17/1347896898266/MDG--Mobile-phone-in-West-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2" y="1119809"/>
            <a:ext cx="4381500" cy="26289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7032" y="6091308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+mj-lt"/>
                <a:ea typeface="Verdana" pitchFamily="34" charset="0"/>
                <a:cs typeface="Verdana" pitchFamily="34" charset="0"/>
              </a:rPr>
              <a:t>mHealth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 application in developing countries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90859" y="5829831"/>
            <a:ext cx="1479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jhumhealth.org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1570" y="547907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A. </a:t>
            </a:r>
            <a:r>
              <a:rPr lang="en-US" sz="8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Labrique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http://mobihealthnews.com/wp-content/uploads/2011/08/project-m-phone-1-28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66" y="1560445"/>
            <a:ext cx="2667000" cy="28575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ho.int/entity/reproductivehealth/topics/mhealth/mheal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63" y="2570396"/>
            <a:ext cx="3652769" cy="23566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ehealthnews.co.za/wp-content/uploads/2014/07/IMG_0044_1_blog_main_horizontal-65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94" y="2570396"/>
            <a:ext cx="4791075" cy="29527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logs-images.forbes.com/eshachhabra/files/2014/07/dsc_59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95" y="1375699"/>
            <a:ext cx="5899706" cy="394095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8" y="1109252"/>
            <a:ext cx="8153508" cy="45229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Developing </a:t>
            </a:r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24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7032" y="6091308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+mj-lt"/>
                <a:ea typeface="Verdana" pitchFamily="34" charset="0"/>
                <a:cs typeface="Verdana" pitchFamily="34" charset="0"/>
              </a:rPr>
              <a:t>mHealth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 application in developed countries (wellness and remote monitoring)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1570" y="547907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A. </a:t>
            </a:r>
            <a:r>
              <a:rPr lang="en-US" sz="8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Labrique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06" name="Picture 10" descr="http://gr8weight.com/wp-content/uploads/2010/07/450x300_skim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3" y="1113665"/>
            <a:ext cx="4286250" cy="28575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-1v-FMvwVKqs/TueIOqkNkII/AAAAAAAAFNU/sv1veL_MJRQ/s1600/Jawbone+Up_BonjourLife.com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666116"/>
            <a:ext cx="4791075" cy="32385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cdn.slashgear.com/wp-content/uploads/2014/06/ios-8-health-2-600x43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8020"/>
          <a:stretch/>
        </p:blipFill>
        <p:spPr bwMode="auto">
          <a:xfrm>
            <a:off x="632484" y="2418522"/>
            <a:ext cx="3939516" cy="34385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87" y="1666116"/>
            <a:ext cx="4551870" cy="326272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 descr="http://buzz2fone.com/wp-content/uploads/iphone-as-health-monit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18" y="1113665"/>
            <a:ext cx="4019550" cy="45339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oftwarewithstyle.com/uploads/a024/how_to_monitor_health_using_an_iphone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4" y="1228853"/>
            <a:ext cx="7534276" cy="44187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Developed </a:t>
            </a:r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94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propellerhealth.com/wp-content/uploads/2014/02/how_it_works-why_propel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2" y="990147"/>
            <a:ext cx="4495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propellerhealth.com/wp-content/uploads/2014/02/patients-better_manage_your_asth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04" y="2657022"/>
            <a:ext cx="38004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043214" y="4233910"/>
            <a:ext cx="315951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eaLnBrk="1" hangingPunct="1">
              <a:spcBef>
                <a:spcPct val="155000"/>
              </a:spcBef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smtClean="0">
                <a:latin typeface="+mj-lt"/>
              </a:defRPr>
            </a:lvl1pPr>
            <a:lvl2pPr marL="857250" indent="-393700" eaLnBrk="1" hangingPunct="1">
              <a:spcBef>
                <a:spcPct val="25000"/>
              </a:spcBef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mtClean="0"/>
            </a:lvl2pPr>
            <a:lvl3pPr marL="1428750" indent="-3492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mtClean="0"/>
            </a:lvl3pPr>
            <a:lvl4pPr marL="2063750" indent="-349250" eaLnBrk="1" hangingPunct="1">
              <a:spcBef>
                <a:spcPct val="25000"/>
              </a:spcBef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mtClean="0"/>
            </a:lvl4pPr>
            <a:lvl5pPr marL="2571750" indent="-2857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/>
            </a:lvl5pPr>
            <a:lvl6pPr marL="30289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6pPr>
            <a:lvl7pPr marL="34861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7pPr>
            <a:lvl8pPr marL="39433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8pPr>
            <a:lvl9pPr marL="44005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9pPr>
          </a:lstStyle>
          <a:p>
            <a:pPr algn="ctr"/>
            <a:r>
              <a:rPr lang="en-US" sz="1200" b="0" dirty="0" smtClean="0"/>
              <a:t>Track your asthma attacks</a:t>
            </a:r>
            <a:endParaRPr lang="en-US" sz="1200" b="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181600" y="5943600"/>
            <a:ext cx="315951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eaLnBrk="1" hangingPunct="1">
              <a:spcBef>
                <a:spcPct val="155000"/>
              </a:spcBef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smtClean="0">
                <a:latin typeface="+mj-lt"/>
              </a:defRPr>
            </a:lvl1pPr>
            <a:lvl2pPr marL="857250" indent="-393700" eaLnBrk="1" hangingPunct="1">
              <a:spcBef>
                <a:spcPct val="25000"/>
              </a:spcBef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mtClean="0"/>
            </a:lvl2pPr>
            <a:lvl3pPr marL="1428750" indent="-3492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mtClean="0"/>
            </a:lvl3pPr>
            <a:lvl4pPr marL="2063750" indent="-349250" eaLnBrk="1" hangingPunct="1">
              <a:spcBef>
                <a:spcPct val="25000"/>
              </a:spcBef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mtClean="0"/>
            </a:lvl4pPr>
            <a:lvl5pPr marL="2571750" indent="-2857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/>
            </a:lvl5pPr>
            <a:lvl6pPr marL="30289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6pPr>
            <a:lvl7pPr marL="34861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7pPr>
            <a:lvl8pPr marL="39433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8pPr>
            <a:lvl9pPr marL="44005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9pPr>
          </a:lstStyle>
          <a:p>
            <a:pPr algn="ctr"/>
            <a:r>
              <a:rPr lang="en-US" sz="1200" b="0" dirty="0" smtClean="0"/>
              <a:t>And then shared it with your community</a:t>
            </a:r>
            <a:endParaRPr lang="en-US" sz="12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86151" y="6152018"/>
            <a:ext cx="1754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propellerhealth.com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Disease Management and Public </a:t>
            </a:r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7032" y="5937419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Disease Self-Management (e.g., pain and diabetes)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 descr="http://img.webmd.com/dtmcms/live/webmd/consumer_assets/site_images/miscellaneous/app_landing/2013/webmd_pain_couch_ap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9" y="1185370"/>
            <a:ext cx="4514850" cy="24003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dia-cache-ak0.pinimg.com/236x/62/72/df/6272df9b00d024408d9e74e6ac68c5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28" y="1086937"/>
            <a:ext cx="2388014" cy="44134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cdn.diabetesdaily.com/wp-content/blogs.dir/21/files/2012/03/glooko2-300x24321121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5" y="2599342"/>
            <a:ext cx="3581538" cy="29010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.dailymail.co.uk/i/pix/2012/03/12/article-2113676-12208F61000005DC-339_468x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20" y="1798237"/>
            <a:ext cx="4457700" cy="29908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Disease Management and Chronic </a:t>
            </a:r>
            <a:r>
              <a:rPr lang="en-US" dirty="0" smtClean="0"/>
              <a:t>Diseases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ep.yimg.com/ca/I/epill_2267_437278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7" y="1178132"/>
            <a:ext cx="2932182" cy="420887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7032" y="5998544"/>
            <a:ext cx="8589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Medication Adherence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8" name="Picture 4" descr="http://mobihealthnews.com/wp-content/uploads/2009/03/screenshot_5_25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53" y="1411425"/>
            <a:ext cx="3048000" cy="43815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mobihealthnews.com/wp-content/uploads/2012/03/Screen-shot-2012-03-12-at-7.41.01-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82" y="1178132"/>
            <a:ext cx="2981325" cy="41433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engage-today.com/healthcare/wp-content/uploads/2013/02/App-action-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44" y="1672842"/>
            <a:ext cx="4791075" cy="32194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physiciansmoneydigest.com/_media/_upload_image/imedical52914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8" y="1132952"/>
            <a:ext cx="6403888" cy="47870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Disease Management and Medication </a:t>
            </a:r>
            <a:r>
              <a:rPr lang="en-US" dirty="0" smtClean="0"/>
              <a:t>Adherence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 </a:t>
            </a:r>
            <a:r>
              <a:rPr lang="en-US" dirty="0" err="1"/>
              <a:t>mHealth</a:t>
            </a:r>
            <a:r>
              <a:rPr lang="en-US" dirty="0"/>
              <a:t>  Guidelines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475" y="5929261"/>
            <a:ext cx="3691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AHRQ Design and Development Guidelines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5" y="1024872"/>
            <a:ext cx="3533896" cy="46020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6" y="1411372"/>
            <a:ext cx="5534025" cy="38290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00" y="578731"/>
            <a:ext cx="4851925" cy="569302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14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33652" y="6091308"/>
            <a:ext cx="53735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AHRQ – Evidence of Consumer Health Informatics Applications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87" y="1093977"/>
            <a:ext cx="4521252" cy="49755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 – Systems  </a:t>
            </a:r>
            <a:r>
              <a:rPr lang="en-US" dirty="0" err="1"/>
              <a:t>mHealth</a:t>
            </a:r>
            <a:r>
              <a:rPr lang="en-US" dirty="0"/>
              <a:t>  </a:t>
            </a: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4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cdn-static.zdnet.com/i/story/30/40/091385/telehealth-remote-kit-b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4" y="1312594"/>
            <a:ext cx="5076825" cy="30003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05975" y="5998708"/>
            <a:ext cx="24288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Tele-Health / Tele-medicine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24" name="Picture 4" descr="http://3.bp.blogspot.com/-bRme14xtPvA/Ue8y1WHxEaI/AAAAAAAAAAU/V62MwKszLo0/s1600/An-operation-using-Ciscos-HealthPresence-tools-in-sessio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2" y="2336800"/>
            <a:ext cx="5076825" cy="33813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</a:t>
            </a:r>
            <a:r>
              <a:rPr lang="en-US" dirty="0" err="1"/>
              <a:t>mHealth</a:t>
            </a:r>
            <a:r>
              <a:rPr lang="en-US" dirty="0"/>
              <a:t>  </a:t>
            </a:r>
            <a:r>
              <a:rPr lang="en-US" dirty="0" smtClean="0"/>
              <a:t>Tele-health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81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93254" y="6045008"/>
            <a:ext cx="40543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Consumer Surveillance Tools (e.g., Health Maps)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b="9926"/>
          <a:stretch/>
        </p:blipFill>
        <p:spPr bwMode="auto">
          <a:xfrm>
            <a:off x="493953" y="1425388"/>
            <a:ext cx="8257541" cy="357691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01279" y="5737231"/>
            <a:ext cx="1459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healthmaps.org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Public Health  Consumer Health </a:t>
            </a:r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70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Background – Chronic Diseases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Global</a:t>
            </a:r>
            <a:endParaRPr lang="en-US" dirty="0"/>
          </a:p>
        </p:txBody>
      </p:sp>
      <p:pic>
        <p:nvPicPr>
          <p:cNvPr id="15362" name="Picture 2" descr="http://mpkb.org/_media/home/pathogenesis/chronicvscommunicabledisea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9" b="9209"/>
          <a:stretch/>
        </p:blipFill>
        <p:spPr bwMode="auto">
          <a:xfrm>
            <a:off x="837520" y="1371600"/>
            <a:ext cx="7278950" cy="424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85800" y="5894704"/>
            <a:ext cx="769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Annual Global Mortality by Category (Chronic vs non-Chronic)</a:t>
            </a:r>
            <a:endParaRPr lang="en-US" alt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5772" y="547907"/>
            <a:ext cx="1418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</a:t>
            </a:r>
            <a:r>
              <a:rPr lang="en-US" sz="8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Yach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D. et.al.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86613" y="5998708"/>
            <a:ext cx="3467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Consumer-oriented Biosurveillance Tools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58" name="Picture 2" descr="http://openi.nlm.nih.gov/imgs/512/118/3188469/3188469_1472-6947-11-56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4" y="1104649"/>
            <a:ext cx="48768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data.maryland.gov/download/f77s-gpsn/image/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7"/>
          <a:stretch/>
        </p:blipFill>
        <p:spPr bwMode="auto">
          <a:xfrm>
            <a:off x="2092393" y="1913023"/>
            <a:ext cx="5076825" cy="30241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eht-journal.net/index.php/ehtj/article/viewFile/11907/17325/450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8" y="3320216"/>
            <a:ext cx="2876550" cy="2362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Public Health</a:t>
            </a:r>
            <a:r>
              <a:rPr lang="en-US" sz="1050" b="0" dirty="0"/>
              <a:t> 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31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4663" y="3099707"/>
            <a:ext cx="7772400" cy="987425"/>
          </a:xfrm>
        </p:spPr>
        <p:txBody>
          <a:bodyPr/>
          <a:lstStyle/>
          <a:p>
            <a:r>
              <a:rPr lang="en-US" dirty="0" smtClean="0"/>
              <a:t>Consumer </a:t>
            </a:r>
            <a:r>
              <a:rPr lang="en-US" dirty="0" smtClean="0"/>
              <a:t>Health </a:t>
            </a:r>
            <a:r>
              <a:rPr lang="en-US" dirty="0" smtClean="0"/>
              <a:t>Informatics</a:t>
            </a:r>
            <a:br>
              <a:rPr lang="en-US" dirty="0" smtClean="0"/>
            </a:br>
            <a:r>
              <a:rPr lang="en-US" sz="2800" b="0" i="1" dirty="0" smtClean="0"/>
              <a:t>(Health Games)</a:t>
            </a:r>
            <a:endParaRPr lang="en-US" sz="2400" b="0" i="1" dirty="0"/>
          </a:p>
        </p:txBody>
      </p:sp>
    </p:spTree>
    <p:extLst>
      <p:ext uri="{BB962C8B-B14F-4D97-AF65-F5344CB8AC3E}">
        <p14:creationId xmlns:p14="http://schemas.microsoft.com/office/powerpoint/2010/main" val="401294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Health </a:t>
            </a:r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Health games are interactive applications that can motivate users to actively engage about their healthcare. 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Health games can be specialized in one of the following domains: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medical </a:t>
            </a:r>
            <a:r>
              <a:rPr lang="en-US" sz="1600" dirty="0">
                <a:latin typeface="+mj-lt"/>
              </a:rPr>
              <a:t>training (virtual reality games)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health education (health </a:t>
            </a:r>
            <a:r>
              <a:rPr lang="en-US" sz="1600" dirty="0" err="1">
                <a:latin typeface="+mj-lt"/>
              </a:rPr>
              <a:t>edugames</a:t>
            </a:r>
            <a:r>
              <a:rPr lang="en-US" sz="1600" dirty="0">
                <a:latin typeface="+mj-lt"/>
              </a:rPr>
              <a:t>)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psychological therapy (behavioral change/self-care games/coach games)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physical rehabilitation (</a:t>
            </a:r>
            <a:r>
              <a:rPr lang="en-US" sz="1600" dirty="0" err="1">
                <a:latin typeface="+mj-lt"/>
              </a:rPr>
              <a:t>exergames</a:t>
            </a:r>
            <a:r>
              <a:rPr lang="en-US" sz="1600" dirty="0">
                <a:latin typeface="+mj-lt"/>
              </a:rPr>
              <a:t>)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cognitive rehabilitation (memory games)</a:t>
            </a:r>
          </a:p>
          <a:p>
            <a:pPr lvl="1">
              <a:spcBef>
                <a:spcPts val="12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stress relief (distraction games)</a:t>
            </a:r>
          </a:p>
          <a:p>
            <a:pPr>
              <a:spcBef>
                <a:spcPts val="1200"/>
              </a:spcBef>
            </a:pPr>
            <a:endParaRPr lang="en-US" sz="1600" dirty="0" smtClean="0">
              <a:latin typeface="+mj-lt"/>
            </a:endParaRPr>
          </a:p>
          <a:p>
            <a:pPr>
              <a:spcBef>
                <a:spcPts val="1200"/>
              </a:spcBef>
            </a:pPr>
            <a:endParaRPr lang="en-US" sz="160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35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48841" y="6079733"/>
            <a:ext cx="19431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Sample Health Games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8690" y="5802822"/>
            <a:ext cx="4224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latin typeface="+mj-lt"/>
                <a:ea typeface="Verdana" pitchFamily="34" charset="0"/>
                <a:cs typeface="Verdana" pitchFamily="34" charset="0"/>
              </a:rPr>
              <a:t>gamesforhealth.org  /   </a:t>
            </a:r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healthgamesresearch.org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1143000"/>
            <a:ext cx="2808099" cy="21240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4549" y="1695450"/>
            <a:ext cx="2829067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6105" r="3511" b="7343"/>
          <a:stretch/>
        </p:blipFill>
        <p:spPr bwMode="auto">
          <a:xfrm>
            <a:off x="2518690" y="2514599"/>
            <a:ext cx="4029075" cy="25241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190874"/>
            <a:ext cx="3682803" cy="23717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2145347"/>
            <a:ext cx="4486275" cy="28911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r="2632"/>
          <a:stretch>
            <a:fillRect/>
          </a:stretch>
        </p:blipFill>
        <p:spPr bwMode="auto">
          <a:xfrm>
            <a:off x="436374" y="1133475"/>
            <a:ext cx="2819400" cy="37229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3368" y="1828800"/>
            <a:ext cx="4962525" cy="32927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4019" y="2145347"/>
            <a:ext cx="3193573" cy="26193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Health Games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72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30666" y="5593958"/>
            <a:ext cx="5979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Scoping Review of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Health Games -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distribution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of health game categories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2" y="1682221"/>
            <a:ext cx="8111988" cy="36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Health Games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30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1093" y="5593958"/>
            <a:ext cx="63786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Scoping Review of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Health Games - </a:t>
            </a:r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number </a:t>
            </a: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of publications per clinical context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" y="1476374"/>
            <a:ext cx="8805078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Health Games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1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39833" y="6079733"/>
            <a:ext cx="21611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Health Games Resources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8690" y="5802822"/>
            <a:ext cx="4224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latin typeface="+mj-lt"/>
                <a:ea typeface="Verdana" pitchFamily="34" charset="0"/>
                <a:cs typeface="Verdana" pitchFamily="34" charset="0"/>
              </a:rPr>
              <a:t>gamesforhealth.org  /   </a:t>
            </a:r>
            <a:r>
              <a:rPr lang="en-US" sz="1400" i="1" dirty="0" smtClean="0">
                <a:latin typeface="+mj-lt"/>
                <a:ea typeface="Verdana" pitchFamily="34" charset="0"/>
                <a:cs typeface="Verdana" pitchFamily="34" charset="0"/>
              </a:rPr>
              <a:t>healthgamesresearch.org</a:t>
            </a:r>
            <a:endParaRPr lang="en-US" sz="1400" i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1138222"/>
            <a:ext cx="6609131" cy="45835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14" y="1613891"/>
            <a:ext cx="6099293" cy="36322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82" y="1429374"/>
            <a:ext cx="6412375" cy="40012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Systems  Health Games </a:t>
            </a:r>
            <a:r>
              <a:rPr lang="en-US" sz="1050" b="0" dirty="0"/>
              <a:t>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4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4663" y="3517900"/>
            <a:ext cx="7772400" cy="546100"/>
          </a:xfrm>
        </p:spPr>
        <p:txBody>
          <a:bodyPr/>
          <a:lstStyle/>
          <a:p>
            <a:r>
              <a:rPr lang="en-US" dirty="0" smtClean="0"/>
              <a:t>Behavioral Change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4155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Behavioral Change Models (BCM) 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Behavioral change models of psychology are categorized as: Individual (HBM, TPB, SCM), Interpersonal and Community.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10440"/>
          <a:stretch>
            <a:fillRect/>
          </a:stretch>
        </p:blipFill>
        <p:spPr bwMode="auto">
          <a:xfrm>
            <a:off x="1028701" y="2028825"/>
            <a:ext cx="7086600" cy="40530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07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94431" y="5997383"/>
            <a:ext cx="36519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The Behavior Modification Inverse Pyramid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505200" y="1981200"/>
            <a:ext cx="3886200" cy="1143000"/>
            <a:chOff x="2112" y="1248"/>
            <a:chExt cx="2448" cy="720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2112" y="1248"/>
              <a:ext cx="2448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7 w 21600"/>
                <a:gd name="T13" fmla="*/ 3540 h 21600"/>
                <a:gd name="T14" fmla="*/ 18053 w 21600"/>
                <a:gd name="T15" fmla="*/ 180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494" y="21600"/>
                  </a:lnTo>
                  <a:lnTo>
                    <a:pt x="181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710" y="1472"/>
              <a:ext cx="113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Community Level</a:t>
              </a: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14800" y="3246438"/>
            <a:ext cx="2692400" cy="792162"/>
            <a:chOff x="2496" y="2045"/>
            <a:chExt cx="1696" cy="499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2496" y="2045"/>
              <a:ext cx="1696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53 w 21600"/>
                <a:gd name="T13" fmla="*/ 3549 h 21600"/>
                <a:gd name="T14" fmla="*/ 18047 w 21600"/>
                <a:gd name="T15" fmla="*/ 180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494" y="21600"/>
                  </a:lnTo>
                  <a:lnTo>
                    <a:pt x="181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832" y="2176"/>
              <a:ext cx="89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Interpersonal</a:t>
              </a: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4622800" y="4178300"/>
            <a:ext cx="1663700" cy="1301750"/>
            <a:chOff x="2816" y="2632"/>
            <a:chExt cx="1048" cy="820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rot="10800000">
              <a:off x="2816" y="2632"/>
              <a:ext cx="1048" cy="82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966" y="2688"/>
              <a:ext cx="7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Individual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81000" y="1981200"/>
            <a:ext cx="2857500" cy="1143000"/>
            <a:chOff x="144" y="1248"/>
            <a:chExt cx="1800" cy="720"/>
          </a:xfrm>
        </p:grpSpPr>
        <p:sp>
          <p:nvSpPr>
            <p:cNvPr id="17" name="AutoShape 17"/>
            <p:cNvSpPr>
              <a:spLocks/>
            </p:cNvSpPr>
            <p:nvPr/>
          </p:nvSpPr>
          <p:spPr bwMode="auto">
            <a:xfrm>
              <a:off x="1680" y="1248"/>
              <a:ext cx="264" cy="720"/>
            </a:xfrm>
            <a:prstGeom prst="leftBrace">
              <a:avLst>
                <a:gd name="adj1" fmla="val 22727"/>
                <a:gd name="adj2" fmla="val 511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44" y="1344"/>
              <a:ext cx="140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Diffusion of Innovations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Organizational Change</a:t>
              </a: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81000" y="3213100"/>
            <a:ext cx="3086100" cy="1054100"/>
            <a:chOff x="144" y="2024"/>
            <a:chExt cx="1944" cy="664"/>
          </a:xfrm>
        </p:grpSpPr>
        <p:sp>
          <p:nvSpPr>
            <p:cNvPr id="20" name="AutoShape 20"/>
            <p:cNvSpPr>
              <a:spLocks/>
            </p:cNvSpPr>
            <p:nvPr/>
          </p:nvSpPr>
          <p:spPr bwMode="auto">
            <a:xfrm>
              <a:off x="1824" y="2024"/>
              <a:ext cx="264" cy="664"/>
            </a:xfrm>
            <a:prstGeom prst="leftBrace">
              <a:avLst>
                <a:gd name="adj1" fmla="val 20960"/>
                <a:gd name="adj2" fmla="val 511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44" y="2217"/>
              <a:ext cx="134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Social Learning Theory</a:t>
              </a:r>
            </a:p>
          </p:txBody>
        </p:sp>
      </p:grpSp>
      <p:grpSp>
        <p:nvGrpSpPr>
          <p:cNvPr id="22" name="Group 29"/>
          <p:cNvGrpSpPr>
            <a:grpSpLocks/>
          </p:cNvGrpSpPr>
          <p:nvPr/>
        </p:nvGrpSpPr>
        <p:grpSpPr bwMode="auto">
          <a:xfrm>
            <a:off x="457200" y="4318000"/>
            <a:ext cx="3352800" cy="1055688"/>
            <a:chOff x="192" y="2720"/>
            <a:chExt cx="2112" cy="665"/>
          </a:xfrm>
        </p:grpSpPr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2040" y="2720"/>
              <a:ext cx="264" cy="664"/>
            </a:xfrm>
            <a:prstGeom prst="leftBrace">
              <a:avLst>
                <a:gd name="adj1" fmla="val 20960"/>
                <a:gd name="adj2" fmla="val 511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92" y="2784"/>
              <a:ext cx="1576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Health Belief Model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Stages of Changes Model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Consumer Info-Processing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+mj-lt"/>
                </a:rPr>
                <a:t> Theory of Planned Behavior</a:t>
              </a:r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7689850" y="1981200"/>
            <a:ext cx="923925" cy="3657600"/>
            <a:chOff x="4748" y="1248"/>
            <a:chExt cx="582" cy="2304"/>
          </a:xfrm>
        </p:grpSpPr>
        <p:sp>
          <p:nvSpPr>
            <p:cNvPr id="26" name="AutoShape 26"/>
            <p:cNvSpPr>
              <a:spLocks/>
            </p:cNvSpPr>
            <p:nvPr/>
          </p:nvSpPr>
          <p:spPr bwMode="auto">
            <a:xfrm rot="10800000">
              <a:off x="4748" y="1248"/>
              <a:ext cx="264" cy="2304"/>
            </a:xfrm>
            <a:prstGeom prst="leftBrace">
              <a:avLst>
                <a:gd name="adj1" fmla="val 72727"/>
                <a:gd name="adj2" fmla="val 511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 rot="16200000">
              <a:off x="4319" y="2356"/>
              <a:ext cx="182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+mj-lt"/>
                </a:rPr>
                <a:t>Social Marketing Precede-Proceed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BCM  Levels</a:t>
            </a:r>
            <a:r>
              <a:rPr lang="en-US" sz="1050" b="0" dirty="0"/>
              <a:t> (cont</a:t>
            </a:r>
            <a:r>
              <a:rPr lang="en-US" sz="1050" b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91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/>
              <a:t>Background – Chronic Diseases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US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123950"/>
            <a:ext cx="4633546" cy="502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1600" dirty="0">
                <a:latin typeface="+mj-lt"/>
              </a:rPr>
              <a:t>Almost one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out of every two U.S.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adults</a:t>
            </a:r>
            <a:r>
              <a:rPr lang="en-US" sz="1600" dirty="0" smtClean="0">
                <a:latin typeface="+mj-lt"/>
              </a:rPr>
              <a:t> reported </a:t>
            </a:r>
            <a:r>
              <a:rPr lang="en-US" sz="1600" dirty="0">
                <a:latin typeface="+mj-lt"/>
              </a:rPr>
              <a:t>having at least one of six chronic </a:t>
            </a:r>
            <a:r>
              <a:rPr lang="en-US" sz="1600" dirty="0" smtClean="0">
                <a:latin typeface="+mj-lt"/>
              </a:rPr>
              <a:t>illnesses of cardiovascular </a:t>
            </a:r>
            <a:r>
              <a:rPr lang="en-US" sz="1600" dirty="0">
                <a:latin typeface="+mj-lt"/>
              </a:rPr>
              <a:t>disease, cancer, chronic obstructive pulmonary disease, asthma, diabetes or </a:t>
            </a:r>
            <a:r>
              <a:rPr lang="en-US" sz="1600" dirty="0" smtClean="0">
                <a:latin typeface="+mj-lt"/>
              </a:rPr>
              <a:t>arthritis in </a:t>
            </a:r>
            <a:r>
              <a:rPr lang="en-US" sz="1600" dirty="0">
                <a:latin typeface="+mj-lt"/>
              </a:rPr>
              <a:t>2008</a:t>
            </a:r>
            <a:r>
              <a:rPr lang="en-US" sz="1600" dirty="0" smtClean="0">
                <a:latin typeface="+mj-lt"/>
              </a:rPr>
              <a:t>.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Seven out of 10 deaths </a:t>
            </a:r>
            <a:r>
              <a:rPr lang="en-US" sz="1600" dirty="0">
                <a:latin typeface="+mj-lt"/>
              </a:rPr>
              <a:t>among Americans each year are from chronic diseases. </a:t>
            </a:r>
            <a:r>
              <a:rPr lang="en-US" sz="1600" u="sng" dirty="0">
                <a:latin typeface="+mj-lt"/>
              </a:rPr>
              <a:t>Heart disease, cancer and stroke</a:t>
            </a:r>
            <a:r>
              <a:rPr lang="en-US" sz="1600" dirty="0">
                <a:latin typeface="+mj-lt"/>
              </a:rPr>
              <a:t> account for more than 50% of all yearly </a:t>
            </a:r>
            <a:r>
              <a:rPr lang="en-US" sz="1600" dirty="0" smtClean="0">
                <a:latin typeface="+mj-lt"/>
              </a:rPr>
              <a:t>deaths.</a:t>
            </a:r>
          </a:p>
          <a:p>
            <a:pPr>
              <a:spcBef>
                <a:spcPts val="1600"/>
              </a:spcBef>
            </a:pPr>
            <a:r>
              <a:rPr lang="en-US" sz="1600" dirty="0" smtClean="0">
                <a:latin typeface="+mj-lt"/>
              </a:rPr>
              <a:t>In </a:t>
            </a:r>
            <a:r>
              <a:rPr lang="en-US" sz="1600" dirty="0">
                <a:latin typeface="+mj-lt"/>
              </a:rPr>
              <a:t>2012,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9.3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% of the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US population</a:t>
            </a:r>
            <a:r>
              <a:rPr lang="en-US" sz="1600" dirty="0">
                <a:latin typeface="+mj-lt"/>
              </a:rPr>
              <a:t>, had </a:t>
            </a:r>
            <a:r>
              <a:rPr lang="en-US" sz="1600" u="sng" dirty="0" smtClean="0">
                <a:latin typeface="+mj-lt"/>
              </a:rPr>
              <a:t>diabetes</a:t>
            </a:r>
            <a:r>
              <a:rPr lang="en-US" sz="1600" dirty="0" smtClean="0">
                <a:latin typeface="+mj-lt"/>
              </a:rPr>
              <a:t> (8.3% in 2010). Diabetes is </a:t>
            </a:r>
            <a:r>
              <a:rPr lang="en-US" sz="1600" dirty="0">
                <a:latin typeface="+mj-lt"/>
              </a:rPr>
              <a:t>the leading cause of kidney failure, non-injury lower-limb amputations and blindness among 20 to 74 year-olds</a:t>
            </a:r>
            <a:r>
              <a:rPr lang="en-US" sz="1600" dirty="0" smtClean="0">
                <a:latin typeface="+mj-lt"/>
              </a:rPr>
              <a:t>. 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One in three </a:t>
            </a:r>
            <a:r>
              <a:rPr lang="en-US" sz="1600" dirty="0">
                <a:latin typeface="+mj-lt"/>
              </a:rPr>
              <a:t>U.S. </a:t>
            </a:r>
            <a:r>
              <a:rPr lang="en-US" sz="1600" dirty="0" smtClean="0">
                <a:latin typeface="+mj-lt"/>
              </a:rPr>
              <a:t>adults have </a:t>
            </a:r>
            <a:r>
              <a:rPr lang="en-US" sz="1600" u="sng" dirty="0">
                <a:latin typeface="+mj-lt"/>
              </a:rPr>
              <a:t>hypertension or high blood pressure</a:t>
            </a:r>
            <a:r>
              <a:rPr lang="en-US" sz="1600" dirty="0">
                <a:latin typeface="+mj-lt"/>
              </a:rPr>
              <a:t>. Nearly 70% of first heart attacks and 77% of first strokes occur in people with hypertension.</a:t>
            </a:r>
            <a:endParaRPr lang="en-US" sz="1600" dirty="0" smtClean="0">
              <a:latin typeface="+mj-lt"/>
            </a:endParaRPr>
          </a:p>
          <a:p>
            <a:pPr>
              <a:spcBef>
                <a:spcPts val="1600"/>
              </a:spcBef>
            </a:pPr>
            <a:endParaRPr lang="en-US" sz="16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11614" y="881638"/>
            <a:ext cx="3810000" cy="2725662"/>
            <a:chOff x="5011614" y="881638"/>
            <a:chExt cx="3810000" cy="2725662"/>
          </a:xfrm>
        </p:grpSpPr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5299667" y="3299523"/>
              <a:ext cx="35219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400" dirty="0" smtClean="0">
                  <a:latin typeface="+mj-lt"/>
                </a:rPr>
                <a:t>Prevalence of Chronic Diseases in the US</a:t>
              </a:r>
              <a:endParaRPr lang="en-US" altLang="en-US" sz="1400" dirty="0">
                <a:latin typeface="+mj-lt"/>
              </a:endParaRPr>
            </a:p>
          </p:txBody>
        </p:sp>
        <p:pic>
          <p:nvPicPr>
            <p:cNvPr id="16386" name="Picture 2" descr="http://mpkb.org/_media/home/pathogenesis/projectedprevalence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6" b="15812"/>
            <a:stretch/>
          </p:blipFill>
          <p:spPr bwMode="auto">
            <a:xfrm>
              <a:off x="5011614" y="881638"/>
              <a:ext cx="3810000" cy="2417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161056" y="3675530"/>
            <a:ext cx="3810000" cy="2638890"/>
            <a:chOff x="5161056" y="3675530"/>
            <a:chExt cx="3810000" cy="2638890"/>
          </a:xfrm>
        </p:grpSpPr>
        <p:pic>
          <p:nvPicPr>
            <p:cNvPr id="16395" name="Picture 11" descr="http://mpkb.org/_media/home/pathogenesis/comorbidities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28" b="16954"/>
            <a:stretch/>
          </p:blipFill>
          <p:spPr bwMode="auto">
            <a:xfrm>
              <a:off x="5161056" y="3675530"/>
              <a:ext cx="3810000" cy="203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5299667" y="5791200"/>
              <a:ext cx="35219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400" dirty="0" smtClean="0">
                  <a:latin typeface="+mj-lt"/>
                </a:rPr>
                <a:t>Number of Chronic Conditions Suffered by Americans</a:t>
              </a:r>
              <a:endParaRPr lang="en-US" altLang="en-US" sz="1400" dirty="0">
                <a:latin typeface="+mj-lt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5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7000" y="5997383"/>
            <a:ext cx="176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Verdana" pitchFamily="34" charset="0"/>
                <a:cs typeface="Verdana" pitchFamily="34" charset="0"/>
              </a:rPr>
              <a:t>Health Belief Model</a:t>
            </a:r>
            <a:endParaRPr lang="en-US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8" name="Group 68"/>
          <p:cNvGrpSpPr>
            <a:grpSpLocks/>
          </p:cNvGrpSpPr>
          <p:nvPr/>
        </p:nvGrpSpPr>
        <p:grpSpPr bwMode="auto">
          <a:xfrm>
            <a:off x="914400" y="1828800"/>
            <a:ext cx="7123113" cy="3606800"/>
            <a:chOff x="1614992" y="1828800"/>
            <a:chExt cx="5720683" cy="2896207"/>
          </a:xfrm>
        </p:grpSpPr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3800249" y="1828800"/>
              <a:ext cx="1370567" cy="45763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sz="1200" b="1" dirty="0">
                  <a:latin typeface="+mj-lt"/>
                  <a:ea typeface="Times New Roman" pitchFamily="18" charset="0"/>
                  <a:cs typeface="Arial" pitchFamily="34" charset="0"/>
                </a:rPr>
                <a:t>MODIFYING FACTORS</a:t>
              </a:r>
              <a:endParaRPr lang="en-US" dirty="0">
                <a:latin typeface="+mj-lt"/>
              </a:endParaRP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5945984" y="1828800"/>
              <a:ext cx="1294070" cy="45763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sz="1200" b="1" dirty="0">
                  <a:latin typeface="+mj-lt"/>
                  <a:ea typeface="Times New Roman" pitchFamily="18" charset="0"/>
                  <a:cs typeface="Arial" pitchFamily="34" charset="0"/>
                </a:rPr>
                <a:t>LIKELIHOOD</a:t>
              </a:r>
              <a:endParaRPr lang="en-US" sz="900" dirty="0">
                <a:latin typeface="+mj-lt"/>
                <a:cs typeface="Arial" pitchFamily="34" charset="0"/>
              </a:endParaRPr>
            </a:p>
            <a:p>
              <a:pPr algn="ctr">
                <a:defRPr/>
              </a:pPr>
              <a:r>
                <a:rPr lang="en-US" sz="1200" b="1" dirty="0">
                  <a:latin typeface="+mj-lt"/>
                  <a:ea typeface="Times New Roman" pitchFamily="18" charset="0"/>
                  <a:cs typeface="Arial" pitchFamily="34" charset="0"/>
                </a:rPr>
                <a:t>OF ACTION</a:t>
              </a:r>
              <a:endParaRPr lang="en-US" dirty="0">
                <a:latin typeface="+mj-lt"/>
              </a:endParaRPr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1731844" y="3807870"/>
              <a:ext cx="1257432" cy="456028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Perceived Susceptibility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750722" y="3864715"/>
              <a:ext cx="1469545" cy="342339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Perceived Threat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4546461" y="4436020"/>
              <a:ext cx="1143120" cy="288987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Cues to Action</a:t>
              </a: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3685310" y="2720516"/>
              <a:ext cx="1600369" cy="685948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1200" dirty="0">
                  <a:solidFill>
                    <a:schemeClr val="bg1"/>
                  </a:solidFill>
                  <a:latin typeface="Calibri" pitchFamily="34" charset="0"/>
                </a:rPr>
                <a:t>Socio-demographics: age, gender, duration, </a:t>
              </a:r>
              <a:r>
                <a:rPr lang="en-US" sz="1200" dirty="0" err="1">
                  <a:solidFill>
                    <a:schemeClr val="bg1"/>
                  </a:solidFill>
                  <a:latin typeface="Calibri" pitchFamily="34" charset="0"/>
                </a:rPr>
                <a:t>etc</a:t>
              </a:r>
              <a:endParaRPr lang="en-US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5849618" y="2720516"/>
              <a:ext cx="1486057" cy="685948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Perceived benefit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Perceived barriers</a:t>
              </a: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5906460" y="3807195"/>
              <a:ext cx="1371842" cy="4576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rgbClr val="531E1D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Calibri" pitchFamily="34" charset="0"/>
                </a:rPr>
                <a:t>Intention to Take Action</a:t>
              </a: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289028" y="4436020"/>
              <a:ext cx="1143120" cy="288987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rgbClr val="4F6228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Self-efficacy</a:t>
              </a:r>
            </a:p>
          </p:txBody>
        </p:sp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1614992" y="1828800"/>
              <a:ext cx="1491687" cy="45763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sz="1200" b="1" dirty="0">
                  <a:latin typeface="+mj-lt"/>
                  <a:ea typeface="Times New Roman" pitchFamily="18" charset="0"/>
                  <a:cs typeface="Arial" pitchFamily="34" charset="0"/>
                </a:rPr>
                <a:t>INDIVIDUAL</a:t>
              </a:r>
              <a:endParaRPr lang="en-US" sz="900" dirty="0">
                <a:latin typeface="+mj-lt"/>
                <a:cs typeface="Arial" pitchFamily="34" charset="0"/>
              </a:endParaRPr>
            </a:p>
            <a:p>
              <a:pPr algn="ctr">
                <a:defRPr/>
              </a:pPr>
              <a:r>
                <a:rPr lang="en-US" sz="1200" b="1" dirty="0">
                  <a:latin typeface="+mj-lt"/>
                  <a:ea typeface="Times New Roman" pitchFamily="18" charset="0"/>
                  <a:cs typeface="Arial" pitchFamily="34" charset="0"/>
                </a:rPr>
                <a:t>PERCEPTIONS</a:t>
              </a:r>
              <a:endParaRPr lang="en-US" dirty="0">
                <a:latin typeface="+mj-lt"/>
              </a:endParaRPr>
            </a:p>
          </p:txBody>
        </p:sp>
        <p:cxnSp>
          <p:nvCxnSpPr>
            <p:cNvPr id="39" name="Straight Arrow Connector 27"/>
            <p:cNvCxnSpPr>
              <a:stCxn id="34" idx="1"/>
              <a:endCxn id="31" idx="0"/>
            </p:cNvCxnSpPr>
            <p:nvPr/>
          </p:nvCxnSpPr>
          <p:spPr>
            <a:xfrm rot="10800000" flipV="1">
              <a:off x="2360836" y="3064022"/>
              <a:ext cx="1324668" cy="744448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1" idx="3"/>
              <a:endCxn id="32" idx="1"/>
            </p:cNvCxnSpPr>
            <p:nvPr/>
          </p:nvCxnSpPr>
          <p:spPr>
            <a:xfrm>
              <a:off x="2989384" y="4035374"/>
              <a:ext cx="7611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2" idx="3"/>
              <a:endCxn id="36" idx="1"/>
            </p:cNvCxnSpPr>
            <p:nvPr/>
          </p:nvCxnSpPr>
          <p:spPr>
            <a:xfrm flipV="1">
              <a:off x="5220539" y="4035374"/>
              <a:ext cx="6859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5" idx="2"/>
              <a:endCxn id="36" idx="0"/>
            </p:cNvCxnSpPr>
            <p:nvPr/>
          </p:nvCxnSpPr>
          <p:spPr>
            <a:xfrm rot="5400000">
              <a:off x="6392247" y="3607061"/>
              <a:ext cx="40026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4" idx="2"/>
              <a:endCxn id="32" idx="0"/>
            </p:cNvCxnSpPr>
            <p:nvPr/>
          </p:nvCxnSpPr>
          <p:spPr>
            <a:xfrm rot="5400000">
              <a:off x="4256080" y="3635742"/>
              <a:ext cx="458906" cy="12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7" idx="0"/>
              <a:endCxn id="32" idx="2"/>
            </p:cNvCxnSpPr>
            <p:nvPr/>
          </p:nvCxnSpPr>
          <p:spPr>
            <a:xfrm rot="5400000" flipH="1" flipV="1">
              <a:off x="4058445" y="4009191"/>
              <a:ext cx="228179" cy="62472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6"/>
            <p:cNvCxnSpPr>
              <a:stCxn id="33" idx="0"/>
              <a:endCxn id="32" idx="2"/>
            </p:cNvCxnSpPr>
            <p:nvPr/>
          </p:nvCxnSpPr>
          <p:spPr>
            <a:xfrm rot="16200000" flipV="1">
              <a:off x="4687630" y="4004728"/>
              <a:ext cx="228179" cy="6336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4" idx="3"/>
              <a:endCxn id="35" idx="1"/>
            </p:cNvCxnSpPr>
            <p:nvPr/>
          </p:nvCxnSpPr>
          <p:spPr>
            <a:xfrm>
              <a:off x="5285562" y="3064022"/>
              <a:ext cx="563526" cy="12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2209779" y="2466807"/>
              <a:ext cx="3046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4333839" y="2466807"/>
              <a:ext cx="3046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>
              <a:off x="6419651" y="2466807"/>
              <a:ext cx="3046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BCM  Health Belief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89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45441" y="5997383"/>
            <a:ext cx="2149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Stages of Changes Model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1295400"/>
            <a:ext cx="7213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BCM  Stages of Changes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24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33845" y="5997383"/>
            <a:ext cx="2573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Theory of Planned Behavioral 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801" y="1828800"/>
            <a:ext cx="7264400" cy="322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– BCM  Theory of Planned Behavioral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01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4663" y="3517900"/>
            <a:ext cx="7772400" cy="546100"/>
          </a:xfrm>
        </p:spPr>
        <p:txBody>
          <a:bodyPr/>
          <a:lstStyle/>
          <a:p>
            <a:r>
              <a:rPr lang="en-US" dirty="0" smtClean="0"/>
              <a:t>Additional Resources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7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Resources – Books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04380"/>
              </p:ext>
            </p:extLst>
          </p:nvPr>
        </p:nvGraphicFramePr>
        <p:xfrm>
          <a:off x="496747" y="4244051"/>
          <a:ext cx="4306747" cy="1754186"/>
        </p:xfrm>
        <a:graphic>
          <a:graphicData uri="http://schemas.openxmlformats.org/drawingml/2006/table">
            <a:tbl>
              <a:tblPr/>
              <a:tblGrid>
                <a:gridCol w="938514"/>
                <a:gridCol w="3368233"/>
              </a:tblGrid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Title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Consumer Health </a:t>
                      </a: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Informatics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Authors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Debora Lewis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2005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Hardcover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258 pages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Publisher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Springer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Language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English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ISBN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  <a:ea typeface="Times New Roman"/>
                          <a:cs typeface="Times New Roman"/>
                        </a:rPr>
                        <a:t>038723991X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8395" marR="88395" marT="33054" marB="330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 b="11464"/>
          <a:stretch/>
        </p:blipFill>
        <p:spPr bwMode="auto">
          <a:xfrm>
            <a:off x="5220182" y="637076"/>
            <a:ext cx="3541853" cy="48807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Resources – Books</a:t>
            </a:r>
            <a:r>
              <a:rPr lang="en-US" sz="1400" b="0" dirty="0" smtClean="0"/>
              <a:t> (cont.)</a:t>
            </a:r>
            <a:endParaRPr lang="en-US" b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209942"/>
              </p:ext>
            </p:extLst>
          </p:nvPr>
        </p:nvGraphicFramePr>
        <p:xfrm>
          <a:off x="1219200" y="4313500"/>
          <a:ext cx="6858000" cy="1766891"/>
        </p:xfrm>
        <a:graphic>
          <a:graphicData uri="http://schemas.openxmlformats.org/drawingml/2006/table">
            <a:tbl>
              <a:tblPr/>
              <a:tblGrid>
                <a:gridCol w="995091"/>
                <a:gridCol w="5862909"/>
              </a:tblGrid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Title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Biomedical informatics: Computer Applications in HealthCare and Biomedicine.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Authors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+mj-lt"/>
                          <a:ea typeface="Times New Roman"/>
                          <a:cs typeface="Times New Roman"/>
                        </a:rPr>
                        <a:t>Shortliffe</a:t>
                      </a: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, E.H. and </a:t>
                      </a:r>
                      <a:r>
                        <a:rPr lang="en-US" sz="1200" dirty="0" err="1">
                          <a:latin typeface="+mj-lt"/>
                          <a:ea typeface="Times New Roman"/>
                          <a:cs typeface="Times New Roman"/>
                        </a:rPr>
                        <a:t>Cimino</a:t>
                      </a: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, J.J (</a:t>
                      </a:r>
                      <a:r>
                        <a:rPr lang="en-US" sz="1200" dirty="0" err="1">
                          <a:latin typeface="+mj-lt"/>
                          <a:ea typeface="Times New Roman"/>
                          <a:cs typeface="Times New Roman"/>
                        </a:rPr>
                        <a:t>eds</a:t>
                      </a: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2006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Hardcover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1024 pages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Publisher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Springer; 3</a:t>
                      </a:r>
                      <a:r>
                        <a:rPr lang="en-US" sz="1200" baseline="30000">
                          <a:latin typeface="+mj-lt"/>
                          <a:ea typeface="Times New Roman"/>
                          <a:cs typeface="Times New Roman"/>
                        </a:rPr>
                        <a:t>rd</a:t>
                      </a: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 edition (May 15, 2006)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Language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English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+mj-lt"/>
                          <a:ea typeface="Times New Roman"/>
                          <a:cs typeface="Times New Roman"/>
                        </a:rPr>
                        <a:t>ISBN</a:t>
                      </a:r>
                      <a:endParaRPr lang="en-US" sz="15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j-lt"/>
                          <a:ea typeface="Times New Roman"/>
                          <a:cs typeface="Times New Roman"/>
                        </a:rPr>
                        <a:t>0387289860</a:t>
                      </a:r>
                      <a:endParaRPr lang="en-US" sz="15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89055" marR="89055" marT="33294" marB="332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990600"/>
            <a:ext cx="21018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7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Resources – Web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123950"/>
            <a:ext cx="8229600" cy="502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b="1" dirty="0" smtClean="0">
                <a:latin typeface="+mj-lt"/>
              </a:rPr>
              <a:t>Associations</a:t>
            </a:r>
            <a:r>
              <a:rPr lang="en-US" sz="1600" dirty="0" smtClean="0">
                <a:latin typeface="+mj-lt"/>
              </a:rPr>
              <a:t>: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AMIA (American Medical </a:t>
            </a:r>
            <a:r>
              <a:rPr lang="en-US" sz="1400" dirty="0">
                <a:latin typeface="+mj-lt"/>
              </a:rPr>
              <a:t>Information Association): </a:t>
            </a:r>
            <a:r>
              <a:rPr lang="en-US" sz="1400" dirty="0" smtClean="0">
                <a:latin typeface="+mj-lt"/>
              </a:rPr>
              <a:t>www.amia.org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IMIA (International Medical </a:t>
            </a:r>
            <a:r>
              <a:rPr lang="en-US" sz="1400" dirty="0">
                <a:latin typeface="+mj-lt"/>
              </a:rPr>
              <a:t>Information Association): </a:t>
            </a:r>
            <a:r>
              <a:rPr lang="en-US" sz="1400" dirty="0" smtClean="0">
                <a:latin typeface="+mj-lt"/>
              </a:rPr>
              <a:t>www.imia-medinfo.org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HIMSS (Healthcare Information and Management Systems </a:t>
            </a:r>
            <a:r>
              <a:rPr lang="en-US" sz="1400" dirty="0" smtClean="0">
                <a:latin typeface="+mj-lt"/>
              </a:rPr>
              <a:t>Society): www.himss.org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Academy </a:t>
            </a:r>
            <a:r>
              <a:rPr lang="en-US" sz="1400" dirty="0" smtClean="0">
                <a:latin typeface="+mj-lt"/>
              </a:rPr>
              <a:t>Health (HIT Interest Group): </a:t>
            </a:r>
            <a:r>
              <a:rPr lang="en-US" sz="1400" dirty="0">
                <a:latin typeface="+mj-lt"/>
              </a:rPr>
              <a:t>www.academyhealth.org</a:t>
            </a:r>
            <a:endParaRPr lang="en-US" sz="1400" dirty="0" smtClean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latin typeface="+mj-lt"/>
              </a:rPr>
              <a:t>Government and Non-for-profit</a:t>
            </a:r>
            <a:r>
              <a:rPr lang="en-US" sz="1600" dirty="0" smtClean="0">
                <a:latin typeface="+mj-lt"/>
              </a:rPr>
              <a:t>: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ONC: www.healthit.gov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CMS MU: </a:t>
            </a:r>
            <a:r>
              <a:rPr lang="en-US" sz="1400" dirty="0" smtClean="0">
                <a:latin typeface="+mj-lt"/>
              </a:rPr>
              <a:t>www.cms.gov/Regulations-and-Guidance/Legislation/EHRIncentivePrograms</a:t>
            </a:r>
            <a:endParaRPr lang="en-US" sz="1400" dirty="0">
              <a:latin typeface="+mj-lt"/>
            </a:endParaRP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HL7: hl7.org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>
                <a:latin typeface="+mj-lt"/>
              </a:rPr>
              <a:t>Journals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>
              <a:latin typeface="+mj-lt"/>
            </a:endParaRP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JAMIA (Journal of AMIA</a:t>
            </a:r>
            <a:r>
              <a:rPr lang="en-US" sz="1400" dirty="0">
                <a:latin typeface="+mj-lt"/>
              </a:rPr>
              <a:t>): </a:t>
            </a:r>
            <a:r>
              <a:rPr lang="en-US" sz="1400" dirty="0" smtClean="0">
                <a:latin typeface="+mj-lt"/>
              </a:rPr>
              <a:t>jamia.bmj.com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JMIR (Journal </a:t>
            </a:r>
            <a:r>
              <a:rPr lang="en-US" sz="1400" dirty="0">
                <a:latin typeface="+mj-lt"/>
              </a:rPr>
              <a:t>of Medical Internet </a:t>
            </a:r>
            <a:r>
              <a:rPr lang="en-US" sz="1400" dirty="0" smtClean="0">
                <a:latin typeface="+mj-lt"/>
              </a:rPr>
              <a:t>Research): www.jmir.org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IJMI (International Journal of Medical Informatics</a:t>
            </a:r>
            <a:r>
              <a:rPr lang="en-US" sz="1400" dirty="0">
                <a:latin typeface="+mj-lt"/>
              </a:rPr>
              <a:t>): www.ijmijournal.com</a:t>
            </a:r>
            <a:endParaRPr lang="en-US" sz="1400" dirty="0" smtClean="0">
              <a:latin typeface="+mj-lt"/>
            </a:endParaRP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HIJ (Health Informatics Journal</a:t>
            </a:r>
            <a:r>
              <a:rPr lang="en-US" sz="1400" dirty="0">
                <a:latin typeface="+mj-lt"/>
              </a:rPr>
              <a:t>): jhi.sagepub.com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ACI (Applied </a:t>
            </a:r>
            <a:r>
              <a:rPr lang="en-US" sz="1400" dirty="0">
                <a:latin typeface="+mj-lt"/>
              </a:rPr>
              <a:t>Clinical Informatics): </a:t>
            </a:r>
            <a:r>
              <a:rPr lang="en-US" sz="1400" dirty="0" smtClean="0">
                <a:latin typeface="+mj-lt"/>
              </a:rPr>
              <a:t>aci.schattauer.de</a:t>
            </a:r>
          </a:p>
          <a:p>
            <a:pPr marL="633413" lvl="1" indent="-290513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>
              <a:spcBef>
                <a:spcPts val="12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Resources – Web</a:t>
            </a:r>
            <a:r>
              <a:rPr lang="en-US" sz="1400" b="0" dirty="0" smtClean="0"/>
              <a:t> (cont.)</a:t>
            </a:r>
            <a:endParaRPr lang="en-US" b="0" dirty="0"/>
          </a:p>
        </p:txBody>
      </p:sp>
      <p:sp>
        <p:nvSpPr>
          <p:cNvPr id="2" name="Rectangle 1"/>
          <p:cNvSpPr/>
          <p:nvPr/>
        </p:nvSpPr>
        <p:spPr>
          <a:xfrm>
            <a:off x="1723290" y="5971077"/>
            <a:ext cx="5433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>
              <a:spcBef>
                <a:spcPts val="600"/>
              </a:spcBef>
            </a:pPr>
            <a:r>
              <a:rPr lang="en-US" sz="1400" dirty="0"/>
              <a:t>AMIA (American Medical Information Association): www.amia.org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" y="1298712"/>
            <a:ext cx="8099265" cy="431793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/>
          <p:cNvSpPr txBox="1">
            <a:spLocks/>
          </p:cNvSpPr>
          <p:nvPr/>
        </p:nvSpPr>
        <p:spPr>
          <a:xfrm>
            <a:off x="206829" y="566285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eaLnBrk="1" hangingPunct="1">
              <a:spcBef>
                <a:spcPct val="155000"/>
              </a:spcBef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smtClean="0">
                <a:latin typeface="+mj-lt"/>
              </a:defRPr>
            </a:lvl1pPr>
            <a:lvl2pPr marL="857250" indent="-393700" eaLnBrk="1" hangingPunct="1">
              <a:spcBef>
                <a:spcPct val="25000"/>
              </a:spcBef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mtClean="0"/>
            </a:lvl2pPr>
            <a:lvl3pPr marL="1428750" indent="-3492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mtClean="0"/>
            </a:lvl3pPr>
            <a:lvl4pPr marL="2063750" indent="-349250" eaLnBrk="1" hangingPunct="1">
              <a:spcBef>
                <a:spcPct val="25000"/>
              </a:spcBef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mtClean="0"/>
            </a:lvl4pPr>
            <a:lvl5pPr marL="2571750" indent="-285750" eaLnBrk="1" hangingPunct="1">
              <a:spcBef>
                <a:spcPct val="25000"/>
              </a:spcBef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/>
            </a:lvl5pPr>
            <a:lvl6pPr marL="30289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6pPr>
            <a:lvl7pPr marL="34861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7pPr>
            <a:lvl8pPr marL="39433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8pPr>
            <a:lvl9pPr marL="4400550" indent="-28575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5814" y="1151792"/>
            <a:ext cx="8686800" cy="5172808"/>
          </a:xfrm>
          <a:prstGeom prst="rect">
            <a:avLst/>
          </a:prstGeom>
        </p:spPr>
        <p:txBody>
          <a:bodyPr numCol="2" spcCol="365760"/>
          <a:lstStyle>
            <a:lvl1pPr marL="349250" indent="-34925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n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Background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Chronic Diseases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Population Health Management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Promise of Health IT</a:t>
            </a:r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Consumer Health Informatics Solutions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Concept and Definitions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Categories and Sample Systems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Behavioral </a:t>
            </a:r>
            <a:r>
              <a:rPr lang="en-US" sz="1600" dirty="0"/>
              <a:t>Change </a:t>
            </a:r>
            <a:r>
              <a:rPr lang="en-US" sz="1600" dirty="0" smtClean="0"/>
              <a:t>Models</a:t>
            </a:r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1600" dirty="0" smtClean="0"/>
              <a:t>Resources</a:t>
            </a:r>
            <a:endParaRPr lang="en-US" sz="1600" dirty="0"/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Books</a:t>
            </a:r>
            <a:endParaRPr lang="en-US" sz="1600" dirty="0"/>
          </a:p>
          <a:p>
            <a:pPr lvl="1"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smtClean="0"/>
              <a:t>Web</a:t>
            </a:r>
            <a:endParaRPr lang="en-US" sz="1600" dirty="0"/>
          </a:p>
          <a:p>
            <a:pPr>
              <a:spcBef>
                <a:spcPts val="18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v"/>
            </a:pP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1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/>
              <a:t>Background – Chronic Diseases in the US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Cost Breakdown</a:t>
            </a:r>
            <a:endParaRPr lang="en-US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85800" y="5894704"/>
            <a:ext cx="769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Avoidable treatment expenditure (2023 projections)</a:t>
            </a:r>
            <a:endParaRPr lang="en-US" altLang="en-US" sz="1400" dirty="0">
              <a:latin typeface="+mj-lt"/>
            </a:endParaRPr>
          </a:p>
        </p:txBody>
      </p:sp>
      <p:pic>
        <p:nvPicPr>
          <p:cNvPr id="6" name="Picture 6" descr="http://almanac.fightchronicdisease.org/Content/images/chapterFiveCharts/AvoidableTreatme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8"/>
          <a:stretch/>
        </p:blipFill>
        <p:spPr bwMode="auto">
          <a:xfrm>
            <a:off x="1500082" y="1389185"/>
            <a:ext cx="6627900" cy="435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33192" y="547907"/>
            <a:ext cx="1529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Milken </a:t>
            </a:r>
            <a:r>
              <a:rPr lang="en-US" sz="8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Institute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tabLst>
                <a:tab pos="2000250" algn="l"/>
              </a:tabLst>
            </a:pPr>
            <a:r>
              <a:rPr lang="en-US" dirty="0" smtClean="0"/>
              <a:t>Background – Population Health Management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Definition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123950"/>
            <a:ext cx="8229600" cy="502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Population health has </a:t>
            </a:r>
            <a:r>
              <a:rPr lang="en-US" sz="1600" dirty="0">
                <a:latin typeface="+mj-lt"/>
              </a:rPr>
              <a:t>been defined as “the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health outcomes of a group of individuals</a:t>
            </a:r>
            <a:r>
              <a:rPr lang="en-US" sz="1600" dirty="0">
                <a:latin typeface="+mj-lt"/>
              </a:rPr>
              <a:t>, including the distribution of such outcomes within the </a:t>
            </a:r>
            <a:r>
              <a:rPr lang="en-US" sz="1600" dirty="0" smtClean="0">
                <a:latin typeface="+mj-lt"/>
              </a:rPr>
              <a:t>group”.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The population health improvement model highlights three components: </a:t>
            </a:r>
            <a:r>
              <a:rPr lang="en-US" sz="1600" dirty="0" smtClean="0">
                <a:latin typeface="+mj-lt"/>
              </a:rPr>
              <a:t>(1) the </a:t>
            </a:r>
            <a:r>
              <a:rPr lang="en-US" sz="1600" dirty="0">
                <a:latin typeface="+mj-lt"/>
              </a:rPr>
              <a:t>central care delivery and leadership roles of the </a:t>
            </a:r>
            <a:r>
              <a:rPr lang="en-US" sz="1600" b="1" dirty="0">
                <a:latin typeface="+mj-lt"/>
              </a:rPr>
              <a:t>primary care physician</a:t>
            </a:r>
            <a:r>
              <a:rPr lang="en-US" sz="1600" dirty="0">
                <a:latin typeface="+mj-lt"/>
              </a:rPr>
              <a:t>; </a:t>
            </a:r>
            <a:r>
              <a:rPr lang="en-US" sz="1600" dirty="0" smtClean="0">
                <a:latin typeface="+mj-lt"/>
              </a:rPr>
              <a:t>(2) the </a:t>
            </a:r>
            <a:r>
              <a:rPr lang="en-US" sz="1600" dirty="0">
                <a:latin typeface="+mj-lt"/>
              </a:rPr>
              <a:t>critical importance of </a:t>
            </a:r>
            <a:r>
              <a:rPr lang="en-US" sz="1600" b="1" dirty="0">
                <a:latin typeface="+mj-lt"/>
              </a:rPr>
              <a:t>patient activation</a:t>
            </a:r>
            <a:r>
              <a:rPr lang="en-US" sz="1600" dirty="0">
                <a:latin typeface="+mj-lt"/>
              </a:rPr>
              <a:t>, involvement and personal responsibility; and </a:t>
            </a:r>
            <a:r>
              <a:rPr lang="en-US" sz="1600" dirty="0" smtClean="0">
                <a:latin typeface="+mj-lt"/>
              </a:rPr>
              <a:t>(3) the </a:t>
            </a:r>
            <a:r>
              <a:rPr lang="en-US" sz="1600" dirty="0">
                <a:latin typeface="+mj-lt"/>
              </a:rPr>
              <a:t>patient focus and capacity expansion of </a:t>
            </a:r>
            <a:r>
              <a:rPr lang="en-US" sz="1600" b="1" dirty="0">
                <a:latin typeface="+mj-lt"/>
              </a:rPr>
              <a:t>care coordination </a:t>
            </a:r>
            <a:r>
              <a:rPr lang="en-US" sz="1600" dirty="0">
                <a:latin typeface="+mj-lt"/>
              </a:rPr>
              <a:t>provided through wellness, disease and chronic care management programs</a:t>
            </a:r>
            <a:r>
              <a:rPr lang="en-US" sz="1600" dirty="0" smtClean="0">
                <a:latin typeface="+mj-lt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To accomplish all of this, a provider organization must supply proactive preventive and chronic care to all of a provider’s patients, both </a:t>
            </a:r>
            <a:r>
              <a:rPr lang="en-US" sz="1600" b="1" dirty="0">
                <a:latin typeface="+mj-lt"/>
              </a:rPr>
              <a:t>during and between encounters </a:t>
            </a:r>
            <a:r>
              <a:rPr lang="en-US" sz="1600" dirty="0">
                <a:latin typeface="+mj-lt"/>
              </a:rPr>
              <a:t>with the healthcare system. This requires providers to maintain regular contact with patients and support their efforts to manage their own health. At the same time, care managers must </a:t>
            </a:r>
            <a:r>
              <a:rPr lang="en-US" sz="1600" b="1" dirty="0">
                <a:latin typeface="+mj-lt"/>
              </a:rPr>
              <a:t>manage high-risk patients</a:t>
            </a:r>
            <a:r>
              <a:rPr lang="en-US" sz="1600" dirty="0">
                <a:latin typeface="+mj-lt"/>
              </a:rPr>
              <a:t> to prevent them from becoming unhealthier and developing complications</a:t>
            </a:r>
            <a:r>
              <a:rPr lang="en-US" sz="1600" dirty="0" smtClean="0">
                <a:latin typeface="+mj-lt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latin typeface="+mj-lt"/>
              </a:rPr>
              <a:t>AHRQ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 “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practice-based population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health 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(PBPH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) </a:t>
            </a:r>
            <a:r>
              <a:rPr lang="en-US" sz="1600" dirty="0" smtClean="0">
                <a:latin typeface="+mj-lt"/>
                <a:sym typeface="Wingdings" panose="05000000000000000000" pitchFamily="2" charset="2"/>
              </a:rPr>
              <a:t>is an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approach to care that uses information on a group of patients within a primary care practice or group of practices to improve the care and clinical outcomes of </a:t>
            </a:r>
            <a:r>
              <a:rPr lang="en-US" sz="1600" b="1" dirty="0">
                <a:latin typeface="+mj-lt"/>
                <a:sym typeface="Wingdings" panose="05000000000000000000" pitchFamily="2" charset="2"/>
              </a:rPr>
              <a:t>patients within that practice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.”</a:t>
            </a:r>
            <a:endParaRPr lang="en-US" sz="16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9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637076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/>
              <a:t>Background – Population Health Management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Triple Aims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320800" y="5867400"/>
            <a:ext cx="6375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Triple Aims developed by the Institute for Healthcare Improvement (IHI)</a:t>
            </a:r>
            <a:endParaRPr lang="en-US" altLang="en-US" sz="1400" dirty="0">
              <a:latin typeface="+mj-lt"/>
            </a:endParaRP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3209924" y="1073309"/>
            <a:ext cx="2724150" cy="2627448"/>
          </a:xfrm>
          <a:prstGeom prst="ellipse">
            <a:avLst/>
          </a:prstGeom>
          <a:solidFill>
            <a:srgbClr val="FAE866">
              <a:alpha val="60000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Better Health for the Population 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4508500" y="2971800"/>
            <a:ext cx="2724150" cy="2627448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Better Care for the Individuals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2095500" y="2971800"/>
            <a:ext cx="2724150" cy="2627448"/>
          </a:xfrm>
          <a:prstGeom prst="ellipse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1200" b="1" dirty="0" smtClean="0">
                <a:latin typeface="+mj-lt"/>
                <a:ea typeface="+mn-ea"/>
                <a:cs typeface="+mn-cs"/>
              </a:rPr>
              <a:t>Lower Cost Through Improvements</a:t>
            </a:r>
            <a:endParaRPr lang="en-US" sz="1200" b="1" dirty="0">
              <a:latin typeface="+mj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179614" y="522780"/>
            <a:ext cx="8784771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 algn="l" rtl="0" eaLnBrk="1" fontAlgn="base" hangingPunct="1">
              <a:spcBef>
                <a:spcPct val="15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None/>
              <a:defRPr lang="en-US" sz="1600" b="1" kern="1200" smtClean="0">
                <a:solidFill>
                  <a:schemeClr val="tx1"/>
                </a:solidFill>
                <a:latin typeface="Georgia" panose="02040502050405020303" pitchFamily="18" charset="0"/>
                <a:ea typeface="ＭＳ Ｐゴシック" pitchFamily="-84" charset="-128"/>
                <a:cs typeface="Georgia" panose="02040502050405020303" pitchFamily="18" charset="0"/>
              </a:defRPr>
            </a:lvl1pPr>
            <a:lvl2pPr marL="857250" indent="-3937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40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1428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 3" pitchFamily="-84" charset="2"/>
              <a:buChar char="u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2063750" indent="-3492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125000"/>
              <a:buFont typeface="Symbol" pitchFamily="-84" charset="2"/>
              <a:buChar char=""/>
              <a:defRPr lang="en-US" sz="2400" kern="1200" smtClean="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25717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126F90"/>
              </a:buClr>
              <a:buSzPct val="70000"/>
              <a:buFont typeface="Wingdings" pitchFamily="-84" charset="2"/>
              <a:buChar char="l"/>
              <a:defRPr lang="en-US" sz="2400" kern="1200">
                <a:solidFill>
                  <a:schemeClr val="tx1"/>
                </a:solidFill>
                <a:latin typeface="Times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3028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34861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9433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44005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0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dirty="0" smtClean="0"/>
              <a:t>Background – PHM </a:t>
            </a:r>
            <a:r>
              <a:rPr lang="en-US" dirty="0" smtClean="0">
                <a:sym typeface="Wingdings" panose="05000000000000000000" pitchFamily="2" charset="2"/>
              </a:rPr>
              <a:t> Conceptual Framework</a:t>
            </a: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955800" y="60069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+mj-lt"/>
              </a:rPr>
              <a:t>Conceptual Population Health Framework</a:t>
            </a:r>
            <a:endParaRPr lang="en-US" alt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7906" y="6141800"/>
            <a:ext cx="1346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Copyright </a:t>
            </a:r>
            <a:r>
              <a:rPr lang="en-US" sz="8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Kindig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et.al.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0" name="Picture 2" descr="http://www.improvingpopulationhealth.org/.a/6a0120a867b4a4970b0134805d14b5970c-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7" y="1299606"/>
            <a:ext cx="5486404" cy="44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97D63A6-4080-1647-B8C8-7CE838CA76F0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77PHOTO" val="/9j/4AAQSkZJRgABAQAAAQABAAD/2wBDAAMCAgMCAgMDAwMEAwMEBQgFBQQEBQoHBwYIDAoMDAsKCwsNDhIQDQ4RDgsLEBYQERMUFRUVDA8XGBYUGBIUFRT/2wBDAQMEBAUEBQkFBQkUDQsNFBQUFBQUFBQUFBQUFBQUFBQUFBQUFBQUFBQUFBQUFBQUFBQUFBQUFBQUFBQUFBQUFBT/wAARCABuAF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tw9aWsxZnSpluCq7t3yigC7Tcj8qrNdEbs/w9fyzXLeNfip4d8A2skusahHGy/8u0eHlXjOSM8fjQB2lFfLus/thl7Vr3TdFgt9JTJN1qFywMij+7sAxn1yawND/wCCiPhOXWl07V9Lksy3/LeznMy/X5kX/wBCoA+vpJFiXLNtWvn3VrrT2+JXiSVZlbMA425rofEPxY0nx58MtU1fwfqS6k0ETNLFD/roflPDRnkfWvlrRfH16izXiWs80t0u1jJnOc4oA+gI76yfUPCu3+Cfdngdq+gbWRJYY2RtylRXxA3iS8ijs57q3nhWH5lNfUHwQ1iXV/B0NxOzsztx5npQB6PRTdw9aXdQBiq3y1NGzf55qNY6mhj3zbf4aAPEP2gPjvbfDi1k0OwuPs+svbCea7b/AJcomJ5J/vn5sf8AAq+PLrxxaeJbhpfssrWskod3aQky4OdxPJYseornfH3iK7+LnxA8YalAyyS3GqSTRLIxKbE/dRZ/2VVV47n/AHq9A8C/DGysLWF7+b7dLwxVv9Wp9gKAOd8Uahe+KNPh03SdB86BE2BFz255x2rz1vgDru2Ge90lo97FjHHkvg9sDmvuz4Y6fp8TQ28NvBGv3flUZY+hzXslvpNntZGWBUK/xRgmgD8zbz9mvxB4a8KyeINLa7ulZts9lbt5LqP7wOd3y+uK9Y/Z5/aG8PWc1n4U8b29tJBuMNvrzZLxXK/8sbjd69Ff1r6u8VWsVruiVY2Hby1wP0r4L/am+Htv4X16O/sJvsdvrW9GZWOI7nOVb8aAPvq31b4f6zpscEtxaQtyq7sDn2zXTeEdY0eKFdP064iZEywCsK/Pvxdb3Fv8OfDt5cSMt4I40lK5Q7yvOffisXwH8StS8Fa1b3VrdM2G5VmJ70AfqRu2/wAVHnmvJ/hD8ZLPx5p8KSyKt1tGd3G6vVlicgEdD0oAjXpWb4x1BdD8F69qJbb9k024mP8As7Ynb+lfm23/AAU+1n+HR/vfw1j+LP8AgpJ4v1Twn4ggtdHjkeaykRkk4+Vj5Z6gjoaAPLfgf4mlvNWays7z/j/jMt023O5VLtx9d2f+BV9SeD7yS6kkWeSPyosLvbjaK+I/gr4bvPDPjLfBqEsNk/n28VxIp3xhcAA4xnn/AGTWz4u8K+M9U8UarPrmp6vrmg291GttZabOlpHteJJF8zonfblh/C3HzUAfpj8PZrfb56eXcKiiUSRyBuvHavWFvrdYY3+1R7u6M2DX5C6H4fvNLs5L/wAJeE/FfhvVLXKSRtqkc0eVG4SRhcbfXkV2fh345/tBa58F9Y1CwOgTeF7LV7bQZ9TvIpf7VtpJXQK52soOx5o88fhQB+mfiK1Etn5v7q3Vfm3ySAD9a+W/2uvDov8A4b6gzbvNsLmCZV78SBSK+WfD+rWnhnxNeWHiub4g+KNWlu5VkeOdhGsv3TliCo4689K6rx5rXivSfAOhroOuX2reF/GGqDRJ7PxNEHfTTt81ZEK/OjRqGaRWLoR05oA9O+IFwJ/hfa3Cr5Y8xH2N1XOB/SvHVukRc16Vrl5pd18E/s+l6pPqVvDIFt7q6gML3O1gplKN8w3bXwPTmvIbeR3b5tu2gD2j4I+Mriw1JbeCbbcR/PH1+YDnFfWFt8fLdLaJZWbzAgDfXHNfAPgvVnsPF2nyq23LBCPYmvoo6J55Mg24f5h+NAHyja/BW4fbut49q/x7TW8vwRufss2yOOTepUJt+9gbsH6kYr1Cxh2WLf3u1a1quyNWb73b0oA+QPh/Hq+m6p4iuNXVpNbbVI8t5g8to2xt29gBl93/AAGvbfD+oT6X4iW4utLu9etb9Ut722t7Rpvuj5Jdig9VPlkY6KtYvxAtZNO8YSO9mtrYSyh7KVWD/adq7mLKPu4L4+u6rDeOr3QfBOoazZ30UM8LokLR4J8xztB/A0Aepap8QPB3gv8A4lvhnwbq83iadR5dndWUlpZK7DIknkm2Db6hecdK9S+E/wAEdIX9nnxZoMXiRpL3W5X1C6v1b55Lp2Ev2hU7bJVQhfRa/Pnxh8Rrf4l+D49GbXlhntJ/tH22OcCaaRhsMjnPTnG2ofh/4d8Wxaa2kN8RtSs9IXEqmxnwvJ/vE0Afakk3h3Ubi4bxVo934X1xZNl4tupjtJJBj95bzYwUYKuFHKDspXNc/daK/iXxp4bv7O4nj03TtWhstOjuFkS2kmklAN15cgB4iXG48Guf1L9oS/8ACUfhu98L6hfQ6laQJb6j9qkJTVolHMj5UgSjD4x/s/8AAfSvEniAazfeH7i8uPJW8u45t9w3Me2J25Jxj2oAxfEmm6dqLaxawXXyCUxRrHgJ8vy8Ads7jXncfwrvZ4Wnt7qPbuPG2vctB8C+GLzzmW8j3SLu+Zu+eavWfwj05W2wagvzZwN3egD51h+Huq2eoWtw7LuikDAq3oa9nhlvxDGDI2QozXQzfCWRF2pfbv8AtoDWe/w51hXYC64B4oA890m8+1aezOrKytxWhqGpWWhaVcalqVxHaabax+bPc3DYRABn/Irw2T9pjwf4fhbbqS3W7olnA027+lfOXxu+OWu/GGdoJV/snQIGzbaTHISM/wDPSRv45D78DtQB9CeIPizo3xo0u8fQYbn7Po85hE15jN2HByQgyFHy8E81yHwrmtvEfiD/AIRzUpPsukXUh+1SrH2XkKvIHPrivJvg14oXRPDuoW33S9yHlK9dm3HT2Irpf7e/sbWLXVIJt1qG/wBLVeuCeooA+j7f4f8AgVdWa48M+F9JurhZAhj1CwV1kb+LlgARiuz03w7ok8k1vqPgfwp9nX9zJOtp5JjAx0Ct+v8AtVzvgP4vaJLa6fbvqFldQMpYJwhUkcZYc5r0i18faLql5eIv9n/YnYoXjn8zdKTyee2D/wCPf7NAHlfxK+Evgj7Pb6l4Ihgs3sMy6mkd/I8flLy42O2BxR4X8VXHxh1Zp4riWPQbeTZBC2MKcY4x6CtT4naxo+qeJrfwR4F8i61nXPLt72+tWD2sAbktIRkbvSsuz+Hr/CjUo7Cwvmk06P8AdRDbgtxuYt7/ANKAOq0H4Z3a+IJm/tCXyNvyoshpt9ofijTtSuFtdSuY0DDAaSqtr4k1G1uIZYpm3M235vevXPB/gW58Qx3V/NqHzuo4/umgDzPTbzxkt5HEupTqu0tuZs1HN4k+IqTOq6l8oYgfSrmvf2r4D1Zc3C3SvIVWqL+LL93ZjDyTk9KAPzx2j92393+Go5rNHXcv8VTQ5dWb+Hdtp393/Z/vUAWfCOlvFfXG35UbGR/dBOM1d8RWuoeEpt06+ZZSfMC2fl/CtT4a+TL4ysbOeTbBe/6Kf+uj/d5/3q+pNP8AhfpWs+H7ptbktrWysYy895eMqRwxjjcxOABQB8cx3H2xY3h/d7/mEkLEdK6bwX4B1XXrpf3l35G75lW5KD357GtXxRN8MrjxE2l+HGvlVG/e6xbqUjYg9FX7z57E49q9X8IyeA/hD4y8N6d461K91Cy1WBLoX8f/AB6wFjhRMFwWHHzfMcUAa1np8nwb8FXnjqzWKS+sI43t3VSI5Bu2Sbc9QV43dM13Frq1t4v1iPWbCTzNOvFE0Q3btoYZwf8AaGcVvftcWMEHwH1qWBo5POW18tocGPyzMjJtI4KleRivhfw34y1/wXeLcaNqUtrKFAMf342B7FTxQB9uahCUjX5dvzcdq9W+E8lxFpupP5jbVj4+bheK+MdF/asluIYbXxLoO5x8pu9Lk5YepR+Pyr6q+CPxg8DeN7O4tdG8QWkmo+XzYXTeRddOmyQjd/wGgDl/HF9cXF1C0rNJiR+GrHNxya6zx1puy+hZo23bj/DXHl3BICtgdKAPg2OSS3+SX95EW4kXqp9CKuKw8v8A2aiRVKtkfxCpkQkkE8DpQA9bp7KRbiL78MiSr9VOa++rXwFpvxV037fqs081patFcx6NHP8A6NMHjEsM8hHMp2unB+4a+AW+/X33+zJqD6v8N/CMkxYtdaBcWUjZ5ItLkpE/+95cuP8AgK8nAwAcN+1r8IfD6Wej+MoJF0u9hkt7eV7eMxmaMsdwAQHG1D1xn5a7e/8Ah14S+I/hLUvCl/dNcQ3mmxXuhzySbp4JIiYmwflY/Md2CKtftAt/aEX2GVjE0QQx7QWQnc4OQCndF/Bmq/ptncabr3wvumk3W97DPObQv8qxyfumwQqndvjJ5zwEGchiwB89eMY/F3w0+A3iH4beNXgkksFtrvRLiObzBPZteBHQckgJIMrn/npXz00e5f8Aa4r7i/bV0y1k+DUuoSQRy3f9rW8UE7DDxDILrnup6/WviB/u/lQAxlDSL7dah8kS+Xu2sy9H5JX8DjFSKTuoX71AHp3w3/aM8YfDmaGCWT/hJNEi+X+z9Sk+eMf9M5z8y+1ezxfta/DaeNJLiw8RQXDgNJELSJwjHqN3fB4z3r5Mb79QkS5PzLQB/9k="/>
  <p:tag name="MMPROD_77LOGO" val=""/>
  <p:tag name="MMPROD_NEXTUNIQUEID" val="10008"/>
  <p:tag name="MMPROD_THEME_BG_IMAGE" val=""/>
  <p:tag name="MMPROD_10003PHOTO" val="/9j/4AAQSkZJRgABAQAAAQABAAD/2wBDAAMCAgMCAgMDAwMEAwMEBQgFBQQEBQoHBwYIDAoMDAsKCwsNDhIQDQ4RDgsLEBYQERMUFRUVDA8XGBYUGBIUFRT/2wBDAQMEBAUEBQkFBQkUDQsNFBQUFBQUFBQUFBQUFBQUFBQUFBQUFBQUFBQUFBQUFBQUFBQUFBQUFBQUFBQUFBQUFBT/wAARCABuAF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tw9aWsxZnSpluCq7t3yigC7Tcj8qrNckbs/w9fyzXKeNfip4d8A20kusahHGV/5do8PKvGckZ4/GgDtqK+XNZ/bBL2jXum6NBb6SmSbrULlgZFH93YBjPrk1g6H/wAFEPCcutLp2r6XJZlv+W9nOZl+vzIv/oVAH19JIsS5Ztor591a609viV4klWZWzAONua6HxD8WNJ8efDLVNX8H6kupNBEzSxQ/66H5Tw0Z5H1r5a0Xx9eos14lrPNLdLtYyZznOKAPoCO+sn1Dwrt/gn3Z4HavoG1kSWGNkbcpUV8QN4kvIo7Oe6t54Vh+ZTX1B8ENYl1fwdDcTs7M7ceZ6UAej0U3cPWl3UAYqt8tTRs3+eajWOpoY9823+GgDw/9oD462vw5tZNDsJ/s+svbCea7b/lyiYnkn++fmx/wKvj268cWniW4aX7LK1rJKHd2kJMuDncTyWLHqK53x94iu/i58QPGGpQMsktxqkk0SyMSmxP3UWf9lVVeO5/3q9A8C/DGysLWF7+b7dLwxVv9Wp9gKAOd8Uahe+KNPh03SdB86BE2BFz255x2rz1vgDru2Ge90lo97FjHHkvg9sDmvuz4Y6fp8TQ28NvBGv3flUZY+hzXslvpNntZGWBUK/xRgmgD8zbz9mvxB4a8KyeINLa7ulZts9lbt5LqP7wOd3y+uK9Y/Z5/aG8PWc1n4U8b29tJBuMNvrzZLxXK/wDLG43evRX9a+rvFVrFa7olWNh28tcD9K+C/wBqb4e2/hfXo7+wm+x2+tb0ZlY4juc5VvxoA++rfVvh/rOmxwS3FpC3KruwOfbNdN4R1jR4oV0/TriJkTLAKwr8+/F1vcW/w58O3lxIy3gjjSUrlDvK859+KxfAfxK1LwVrVvdWt0zYblWYnvQB+pG7b/FR55ryf4Q/GSz8eafCksirdbRndxur1PaPWgBF6Vm+M9QXRPBevaiW2/ZNNuJj/s7Ynb+lfm23/BT7Wf4dH+9/DWP4s/4KSeL9U8J+IILXR45HmspEZJOPlY+WeoI6GgDy34H+JpbzVmsrO8/4/wCMy3Tbc7lUu3H13Z/4FX1J4PvJLqSRZ5I/Kiwu9uNor4j+Cvhu88M+Mt8GoSw2T+fbxXEinfGFwADjGef9k1ueLvCvjPVPE+qz61qer65oNvdRrbWWmzpaR7XiSRfM6J325Yfwtx81AH6XfD2a32+enl3CoolEkcgbrx2r1hb63WGN/tUe7ujNg1+RGieH7zS7OS/8JeE/Ffh3VLXKSRtqkc0eVG4SRhcbfXkV2Hh345/tBa58F9Y1CwOgTeF7LV7bQZ9TvIpf7VtpJXQK52soOx5o88fhQB+mfiK1Etn5v7q3Vfm3ySAD9a+W/wBrrw6L/wCG+oM27zbC5gmVe/EgUivlnw/q1p4Z8TXlh4rm+IPijVpbuVZHjnYRrL905YgqOOvPSuq8ea14r0nwDoa6Drl9q3hfxhqg0Sez8TRB3007fNWRCvzo0ahmkVi6EdOaAPTviBcCf4X2twq+WPMR9jdVzgf0rx1bpEXNela5eaXdfBT7PpeqT6lbwyBbe6uoDC9ztYKZSjfMN218D05ryG3kd2+bbtoA9o+CPjK4sNSW3gm23Efzx9fmA5xX1hbfHaNbeISM28IA31xzXwD4L1Z7Dxdp8qttywQj2Jr6M/sdJv3mF+f5vzoA+T7X4K3D7d1vHtX+Paa3l+CNz9lm2Rxyb1KhNv3sDdg/UjFeoWMOyxb+92rWtV2Rqzfe7elAHyB8P49X03VPEVxq6tJrbapHlvMHltG2Nu3sAMvu/wCA17b4f1CfS/ES3F1pd3r1rfqlve21vaNN90fJLsUHqp8sjHRVrG+IFrJp3jCR3s1tbCWUPZSqwf7TtXcxZR93BfH13VO3jq90HwTqGs2d9FDPC6JC0eCfMc7QfwNAHqWqfEDwd4L/AOJb4Z8G6vN4mnUeXZ3VlJaWSuwyJJ5Jtg2+oXnHSvUvhP8ABHSF/Z58WaDF4kaS91uV9Qur9W+eS6dhL9oVO2yVUIX0Wvz58YfEa3+Jfg+PRm15YZ7Sf7R9tjnAmmkYbDI5z05xtqL4f+HfFsWmtpDfEbUrPSFxKpsZ8Lyf7xNAH2nJN4d1G4uG8VaPd+F9cWTZeLbqY7SSQY/eW82MFGCrhRyg7KVzXP3Wiv4l8aeG7+zuJ49N07VobLTo7hZEtpJpJQDdeXIAeIlxuPBrn9S/aEv/AAlH4bvfC+oX0OpWkCW+o/apCU1aJRzI+VIEow+Mf7P/AAH0rxJ4gGs33h+4vLjyVvLuObfcNzHtiduScY9qAMXxJpunai2sWsF18glMUax4CfL8vAHbO4153H8K72eFp7e6j27jxtr3LQfAvhi885lvI90i7vmbvnmr1n8I9OVtsGoL82cDd3oA+dYfh7qtnqFrcOy7opAwKt6GvZIv7T8pP3jfdFdJN8JZEXal9u/7aA1UPw01TJ/0qgDzjSbz7Vp7M6srK3FaGoalZaFpVxqWpXEdpptrH5s9zcNhEAGf8ivDZP2mPB/h+FtupLdbuiWcDTbv6V86fG745a78YZ2glX+ydAgbNtpMchIz/wA9JG/jkPvwO1AH0F4g+LOjfGjS7x9Bhufs+jzmETXmM3YcHJCDIUfLwTzXIfCua28R+IP+Ec1KT7LpF1IftUqx9l5CryBz64ryf4NeKF0Tw7qFt90vch5SvXZtx09iK6T+3v7G1i11SCbdahv9LVeuCeooA+j7f4f+BV1Zrjwz4X0m6uFkCGPULBXWRv4uWABGK7PTfDuiTyTW+o+B/Cn2df3Mk62nkmMDHQK36/7Vc74D+L2iS2un276hZXUDKWCcIVJHGWHOa9ItfH2i6peXiL/Z/wBidiheOfzN0pPJ57YP/j3+zQB5X8SvhL4I+z2+peCIYLN7DMuppHfyPH5S8uNjtgcUeF/FVx8YdWaeK4lj0G3k2QQtjCnGOMegrU+J2saPqnia38EeBfIutZ1zy7e9vrVg9rAG5LSEZG70rLs/h6/wo1KOwsL5pNOj/dRDbgtxuYt7/wBKAOq0H4Z3a+IJm/tCXyNvyoshpt9ofijTtSuFtdSuY0DDAaSqtr4k1G1uIZYpm3M235vevXPB/gW58Qx3V/NqHzuo4/umgDzPTbzxkt5HEupTqu0tuZs0S634+Erj+0v4jVjXv7V8B6subhbpXkKrVY+MdTPPk9fpQB+dm0fu2/u/w1HNZo67l/iqaHLqzfw7ttO/u/7P96gCz4R0t4r642/KjYyP7oJxmrviK11DwlNunXzLKT5gWz8v4Vq/DXyZfGVjZzybYL3/AEU/9dH+7z/vV9R6f8L9K1nw/dNrclta2VjGXnvLxlSOGMcbmJwAKAPjmO4+2LG8P7vf8wkhYjpXTeC/AOq69dL+8u/I3fMq3JQe/PY1q+KJ/hlceIm0vw418qo373WLdSkbEHoq/efPYnHtXrHhGTwH8IfGXhvTvHWpXuoWWqwJdC/j/wCPWAscKJguCw4+b5jigDVs9Pk+Dfgq88dWaxSX1hHG9u6qRHIN2yTbnqCvG7pmu4tdWtvF+sR6zYSeZp14omiG7dtDDOD/ALQzit79rixgg+A+tSwNHJ5y2vltDgx+WZkZNpHBUryMV8L+G/GWv+C7xbjRtSltZQoBj+/GwPYqeKAPtzUISka/Lt+bjtXq3wnkuItN1J/MbasfHzcLxXxjov7VktxDDa+JdB3OPlN3pcnLD1KPx+VfVXwR+MHgbxvZ3Fro3iC0k1Hy+bC6byLrp02SEbv+A0Acv44vri4uoWlZpMSPw1ZX2iup8dabsvoWaNt24/w1yWB/dagD4Kjkkt/kl/eRFuJF6qfQirisPL/2aiRVdWyP4hUyIWZlJ4XpQA9bp7KRbiL78MiSr9VOa++rXwFpvxV037fqs081patFcx6NHP8A6NMHjEsM8hHMp2unB+4a+Am/1lffX7Muovqvw58IyTFi114euLWRs8lbS6McT/72yTH/AAFeTgYAOG/a1+EPh9LPR/GUEi6XewyW9vK9vGYzNGWO4AIDjah64z8tdxffDzwl8RfCmpeFL+6a4hvNNivdDnkk3TwSRExNg/Kx+Y7sEVb/AGhh9phexnYwtbrGybMshO6QHIBTvGPwZq0LGxuNI1/4ZXLSbre7hnnNpvyqxyfu2wQqndvjJ5zwEGchiwB87+M4/F3w1+BHiH4beNXgkksFtrvRLiObzBPZteBHQckgJIMrn/npXz00e5f9rivuL9tjS7b/AIU02oSwRy3b6raxwTkYeIZBdc91PX618Qyfd/KgCNlDSL7dah8kS+Xu2sy9H5JX8DjFSKTuoX71AHp3w3/aM8YfDmaGCWT/AISTRIvl/s/UpPnjH/TOc/MvtXs0f7XHw3mjWS4h8QWs7gNJB9mify2PVd3fB4z3r5Ob/WVFul/vCgD/2Q=="/>
  <p:tag name="MMPROD_10003LOGO" val=""/>
  <p:tag name="MMPROD_TAG_VCONFIG" val="PD94bWwgdmVyc2lvbj0iMS4wIiBlbmNvZGluZz0iVVRGLTgiPz4NCjxjb25maWd1cmF0aW9uPg0KCTxjb2xvcnM+DQoJCTx1aWNvbG9yIG5hbWU9InByaW1hcnkiIHZhbHVlPSIweDZGNkY3OSIvPg0KCQk8dWljb2xvciBuYW1lPSJnbG93IiB2YWx1ZT0iMHhGRkZGQTgiLz4NCgkJPHVpY29sb3IgbmFtZT0idGV4dCIgdmFsdWU9IjB4RkZGRkZGIi8+DQoJCTx1aWNvbG9yIG5hbWU9ImxpZ2h0IiB2YWx1ZT0iMHg0ODQ4NDgiLz4NCgkJPHVpY29sb3IgbmFtZT0ic2hhZG93IiB2YWx1ZT0iMHgwMDAwMDAiLz4NCgkJPHVpY29sb3IgbmFtZT0iYmFja2dyb3VuZCIgdmFsdWU9IjB4NUY1RjU4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+DQoJCTx1aXNob3cgbmFtZT0idGh1bWJuYWlsIiB2YWx1ZT0iZmFsc2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mYWxzZSIvPg0KCQk8dWlzaG93IG5hbWU9InZpZXdjaGFuZ2UiIHZhbHVlPSJ0cnV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lRvbiBh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zogJXAiLz4NCgkJPHVpdGV4dCBuYW1lPSJCSU9CVE5fVElUTEUiIHZhbHVlPSJCaW8gOiIvPg0KCQk8dWl0ZXh0IG5hbWU9IkRJVklERVJCVE5fVElUTEUiIHZhbHVlPSJ8Ii8+DQoJCTx1aXRleHQgbmFtZT0iQ09OVEFDVEJUTl9USVRMRSIgdmFsdWU9IkNvbnRhY3QiLz4NCgkJPHVpdGV4dCBuYW1lPSJUQUJfT1VUTElORSIgdmFsdWU9IlBsYW4iLz4NCgkJPHVpdGV4dCBuYW1lPSJUQUJfVEhVTUIiIHZhbHVlPSIgTWluaWF0dXJlIi8+DQoJCTx1aXRleHQgbmFtZT0iVEFCX05PVEVTIiB2YWx1ZT0iTm90ZXMiLz4NCgkJPHVpdGV4dCBuYW1lPSJUQUJfU0VBUkNIIiB2YWx1ZT0iIENoZXJjaGVy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8L2NvbmZpZ3VyYXRpb24+DQo="/>
  <p:tag name="MMPROD_UIDATA" val="&lt;database version=&quot;6.0&quot;&gt;&lt;object type=&quot;1&quot; unique_id=&quot;10001&quot;&gt;&lt;property id=&quot;20139&quot; value=&quot;%n. %s&quot;/&gt;&lt;property id=&quot;20141&quot; value=&quot;Section 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91&quot; value=&quot;Breeze&quot;/&gt;&lt;property id=&quot;20192&quot; value=&quot;http://breeze.jhsph.edu/&quot;/&gt;&lt;property id=&quot;20193&quot; value=&quot;0&quot;/&gt;&lt;property id=&quot;20221&quot; value=&quot;C:\&quot;/&gt;&lt;property id=&quot;20224&quot; value=&quot;\\psf\Home\Documents\course development\popHealthInfo\Lecture 1\13253&quot;/&gt;&lt;property id=&quot;20250&quot; value=&quot;0&quot;/&gt;&lt;property id=&quot;20251&quot; value=&quot;0&quot;/&gt;&lt;property id=&quot;20259&quot; value=&quot;0&quot;/&gt;&lt;object type=&quot;4&quot; unique_id=&quot;10002&quot;&gt;&lt;object type=&quot;5&quot; unique_id=&quot;10003&quot;&gt;&lt;property id=&quot;20149&quot; value=&quot;Jonathan P. Weiner, DrPH&quot;/&gt;&lt;property id=&quot;20151&quot; value=&quot;Weiner_breeze.jpg&quot;/&gt;&lt;/object&gt;&lt;/object&gt;&lt;object type=&quot;8&quot; unique_id=&quot;10004&quot;&gt;&lt;/object&gt;&lt;object type=&quot;2&quot; unique_id=&quot;10005&quot;&gt;&lt;object type=&quot;3&quot; unique_id=&quot;10006&quot;&gt;&lt;property id=&quot;20148&quot; value=&quot;5&quot;/&gt;&lt;property id=&quot;20300&quot; value=&quot;Slide 1 - &amp;quot;Introduction to Population Health Informatics and Health IT&amp;quot;&quot;/&gt;&lt;property id=&quot;20302&quot; value=&quot;0&quot;/&gt;&lt;property id=&quot;20303&quot; value=&quot;Jonathan P. Weiner, DrPH&quot;/&gt;&lt;property id=&quot;20307&quot; value=&quot;309&quot;/&gt;&lt;property id=&quot;20309&quot; value=&quot;10003&quot;/&gt;&lt;/object&gt;&lt;object type=&quot;3&quot; unique_id=&quot;10007&quot;&gt;&lt;property id=&quot;20148&quot; value=&quot;5&quot;/&gt;&lt;property id=&quot;20300&quot; value=&quot;Slide 2 - &amp;quot;This Lecture&amp;quot;&quot;/&gt;&lt;property id=&quot;20302&quot; value=&quot;0&quot;/&gt;&lt;property id=&quot;20303&quot; value=&quot;Jonathan P. Weiner, DrPH&quot;/&gt;&lt;property id=&quot;20307&quot; value=&quot;335&quot;/&gt;&lt;property id=&quot;20309&quot; value=&quot;10003&quot;/&gt;&lt;/object&gt;&lt;object type=&quot;3&quot; unique_id=&quot;10008&quot;&gt;&lt;property id=&quot;20148&quot; value=&quot;5&quot;/&gt;&lt;property id=&quot;20300&quot; value=&quot;Slide 3 - &amp;quot;Section A&amp;quot;&quot;/&gt;&lt;property id=&quot;20302&quot; value=&quot;0&quot;/&gt;&lt;property id=&quot;20303&quot; value=&quot;Jonathan P. Weiner, DrPH&quot;/&gt;&lt;property id=&quot;20307&quot; value=&quot;369&quot;/&gt;&lt;property id=&quot;20309&quot; value=&quot;10003&quot;/&gt;&lt;/object&gt;&lt;object type=&quot;3&quot; unique_id=&quot;10009&quot;&gt;&lt;property id=&quot;20148&quot; value=&quot;5&quot;/&gt;&lt;property id=&quot;20300&quot; value=&quot;Slide 4 - &amp;quot;E-Health&amp;quot;&quot;/&gt;&lt;property id=&quot;20302&quot; value=&quot;0&quot;/&gt;&lt;property id=&quot;20303&quot; value=&quot;Jonathan P. Weiner, DrPH&quot;/&gt;&lt;property id=&quot;20307&quot; value=&quot;314&quot;/&gt;&lt;property id=&quot;20309&quot; value=&quot;10003&quot;/&gt;&lt;/object&gt;&lt;object type=&quot;3&quot; unique_id=&quot;10010&quot;&gt;&lt;property id=&quot;20148&quot; value=&quot;5&quot;/&gt;&lt;property id=&quot;20300&quot; value=&quot;Slide 5 - &amp;quot; The Opportunity&amp;quot;&quot;/&gt;&lt;property id=&quot;20302&quot; value=&quot;0&quot;/&gt;&lt;property id=&quot;20303&quot; value=&quot;Jonathan P. Weiner, DrPH&quot;/&gt;&lt;property id=&quot;20307&quot; value=&quot;315&quot;/&gt;&lt;property id=&quot;20309&quot; value=&quot;10003&quot;/&gt;&lt;/object&gt;&lt;object type=&quot;3&quot; unique_id=&quot;10011&quot;&gt;&lt;property id=&quot;20148&quot; value=&quot;5&quot;/&gt;&lt;property id=&quot;20300&quot; value=&quot;Slide 6 - &amp;quot;A Brief Digression for Some Definitions&amp;quot;&quot;/&gt;&lt;property id=&quot;20302&quot; value=&quot;0&quot;/&gt;&lt;property id=&quot;20303&quot; value=&quot;Jonathan P. Weiner, DrPH&quot;/&gt;&lt;property id=&quot;20307&quot; value=&quot;338&quot;/&gt;&lt;property id=&quot;20309&quot; value=&quot;10003&quot;/&gt;&lt;/object&gt;&lt;object type=&quot;3&quot; unique_id=&quot;10012&quot;&gt;&lt;property id=&quot;20148&quot; value=&quot;5&quot;/&gt;&lt;property id=&quot;20300&quot; value=&quot;Slide 7 - &amp;quot;A Brief Digression for Some Definitions&amp;quot;&quot;/&gt;&lt;property id=&quot;20302&quot; value=&quot;0&quot;/&gt;&lt;property id=&quot;20303&quot; value=&quot;Jonathan P. Weiner, DrPH&quot;/&gt;&lt;property id=&quot;20307&quot; value=&quot;370&quot;/&gt;&lt;property id=&quot;20309&quot; value=&quot;10003&quot;/&gt;&lt;/object&gt;&lt;object type=&quot;3&quot; unique_id=&quot;10013&quot;&gt;&lt;property id=&quot;20148&quot; value=&quot;5&quot;/&gt;&lt;property id=&quot;20300&quot; value=&quot;Slide 8 - &amp;quot;Working Definitions&amp;quot;&quot;/&gt;&lt;property id=&quot;20302&quot; value=&quot;0&quot;/&gt;&lt;property id=&quot;20303&quot; value=&quot;Jonathan P. Weiner, DrPH&quot;/&gt;&lt;property id=&quot;20307&quot; value=&quot;339&quot;/&gt;&lt;property id=&quot;20309&quot; value=&quot;10003&quot;/&gt;&lt;/object&gt;&lt;object type=&quot;3&quot; unique_id=&quot;10014&quot;&gt;&lt;property id=&quot;20148&quot; value=&quot;5&quot;/&gt;&lt;property id=&quot;20300&quot; value=&quot;Slide 9 - &amp;quot;Working Definitions (cont.)&amp;quot;&quot;/&gt;&lt;property id=&quot;20302&quot; value=&quot;0&quot;/&gt;&lt;property id=&quot;20303&quot; value=&quot;Jonathan P. Weiner, DrPH&quot;/&gt;&lt;property id=&quot;20307&quot; value=&quot;340&quot;/&gt;&lt;property id=&quot;20309&quot; value=&quot;10003&quot;/&gt;&lt;/object&gt;&lt;object type=&quot;3&quot; unique_id=&quot;10015&quot;&gt;&lt;property id=&quot;20148&quot; value=&quot;5&quot;/&gt;&lt;property id=&quot;20300&quot; value=&quot;Slide 10 - &amp;quot;The “Disciplines” Related to Population Health Informatics&amp;quot;&quot;/&gt;&lt;property id=&quot;20302&quot; value=&quot;0&quot;/&gt;&lt;property id=&quot;20303&quot; value=&quot;Jonathan P. Weiner, DrPH&quot;/&gt;&lt;property id=&quot;20307&quot; value=&quot;374&quot;/&gt;&lt;property id=&quot;20309&quot; value=&quot;10003&quot;/&gt;&lt;/object&gt;&lt;object type=&quot;3&quot; unique_id=&quot;10016&quot;&gt;&lt;property id=&quot;20148&quot; value=&quot;5&quot;/&gt;&lt;property id=&quot;20300&quot; value=&quot;Slide 11 - &amp;quot;Four Key Domains&amp;quot;&quot;/&gt;&lt;property id=&quot;20302&quot; value=&quot;0&quot;/&gt;&lt;property id=&quot;20303&quot; value=&quot;Jonathan P. Weiner, DrPH&quot;/&gt;&lt;property id=&quot;20307&quot; value=&quot;375&quot;/&gt;&lt;property id=&quot;20309&quot; value=&quot;10003&quot;/&gt;&lt;/object&gt;&lt;object type=&quot;3&quot; unique_id=&quot;10017&quot;&gt;&lt;property id=&quot;20148&quot; value=&quot;5&quot;/&gt;&lt;property id=&quot;20300&quot; value=&quot;Slide 12 - &amp;quot;Four Key Domains&amp;quot;&quot;/&gt;&lt;property id=&quot;20302&quot; value=&quot;0&quot;/&gt;&lt;property id=&quot;20303&quot; value=&quot;Jonathan P. Weiner, DrPH&quot;/&gt;&lt;property id=&quot;20307&quot; value=&quot;376&quot;/&gt;&lt;property id=&quot;20309&quot; value=&quot;10003&quot;/&gt;&lt;/object&gt;&lt;object type=&quot;3&quot; unique_id=&quot;10018&quot;&gt;&lt;property id=&quot;20148&quot; value=&quot;5&quot;/&gt;&lt;property id=&quot;20300&quot; value=&quot;Slide 13 - &amp;quot;Four Key Domains&amp;quot;&quot;/&gt;&lt;property id=&quot;20302&quot; value=&quot;0&quot;/&gt;&lt;property id=&quot;20303&quot; value=&quot;Jonathan P. Weiner, DrPH&quot;/&gt;&lt;property id=&quot;20307&quot; value=&quot;377&quot;/&gt;&lt;property id=&quot;20309&quot; value=&quot;10003&quot;/&gt;&lt;/object&gt;&lt;object type=&quot;3&quot; unique_id=&quot;10019&quot;&gt;&lt;property id=&quot;20148&quot; value=&quot;5&quot;/&gt;&lt;property id=&quot;20300&quot; value=&quot;Slide 14 - &amp;quot;Four Key Domains&amp;quot;&quot;/&gt;&lt;property id=&quot;20302&quot; value=&quot;0&quot;/&gt;&lt;property id=&quot;20303&quot; value=&quot;Jonathan P. Weiner, DrPH&quot;/&gt;&lt;property id=&quot;20307&quot; value=&quot;378&quot;/&gt;&lt;property id=&quot;20309&quot; value=&quot;10003&quot;/&gt;&lt;/object&gt;&lt;object type=&quot;3&quot; unique_id=&quot;10020&quot;&gt;&lt;property id=&quot;20148&quot; value=&quot;5&quot;/&gt;&lt;property id=&quot;20300&quot; value=&quot;Slide 15 - &amp;quot;Key Intersections of the Four Domains&amp;quot;&quot;/&gt;&lt;property id=&quot;20302&quot; value=&quot;0&quot;/&gt;&lt;property id=&quot;20303&quot; value=&quot;Jonathan P. Weiner, DrPH&quot;/&gt;&lt;property id=&quot;20307&quot; value=&quot;379&quot;/&gt;&lt;property id=&quot;20309&quot; value=&quot;10003&quot;/&gt;&lt;/object&gt;&lt;object type=&quot;3&quot; unique_id=&quot;10021&quot;&gt;&lt;property id=&quot;20148&quot; value=&quot;5&quot;/&gt;&lt;property id=&quot;20300&quot; value=&quot;Slide 16 - &amp;quot;The Intersections between the Four HIT Domains&amp;quot;&quot;/&gt;&lt;property id=&quot;20302&quot; value=&quot;0&quot;/&gt;&lt;property id=&quot;20303&quot; value=&quot;Jonathan P. Weiner, DrPH&quot;/&gt;&lt;property id=&quot;20307&quot; value=&quot;380&quot;/&gt;&lt;property id=&quot;20309&quot; value=&quot;10003&quot;/&gt;&lt;/object&gt;&lt;object type=&quot;3&quot; unique_id=&quot;10022&quot;&gt;&lt;property id=&quot;20148&quot; value=&quot;5&quot;/&gt;&lt;property id=&quot;20300&quot; value=&quot;Slide 17 - &amp;quot;The Intersections between the Four HIT Domains&amp;quot;&quot;/&gt;&lt;property id=&quot;20302&quot; value=&quot;0&quot;/&gt;&lt;property id=&quot;20303&quot; value=&quot;Jonathan P. Weiner, DrPH&quot;/&gt;&lt;property id=&quot;20307&quot; value=&quot;381&quot;/&gt;&lt;property id=&quot;20309&quot; value=&quot;10003&quot;/&gt;&lt;/object&gt;&lt;object type=&quot;3&quot; unique_id=&quot;10023&quot;&gt;&lt;property id=&quot;20148&quot; value=&quot;5&quot;/&gt;&lt;property id=&quot;20300&quot; value=&quot;Slide 18 - &amp;quot;The Intersections between the Four HIT Domains&amp;quot;&quot;/&gt;&lt;property id=&quot;20302&quot; value=&quot;0&quot;/&gt;&lt;property id=&quot;20303&quot; value=&quot;Jonathan P. Weiner, DrPH&quot;/&gt;&lt;property id=&quot;20307&quot; value=&quot;382&quot;/&gt;&lt;property id=&quot;20309&quot; value=&quot;10003&quot;/&gt;&lt;/object&gt;&lt;object type=&quot;3&quot; unique_id=&quot;10024&quot;&gt;&lt;property id=&quot;20148&quot; value=&quot;5&quot;/&gt;&lt;property id=&quot;20300&quot; value=&quot;Slide 19 - &amp;quot;The Intersections between the Four HIT Domains&amp;quot;&quot;/&gt;&lt;property id=&quot;20302&quot; value=&quot;0&quot;/&gt;&lt;property id=&quot;20303&quot; value=&quot;Jonathan P. Weiner, DrPH&quot;/&gt;&lt;property id=&quot;20307&quot; value=&quot;383&quot;/&gt;&lt;property id=&quot;20309&quot; value=&quot;10003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4CAEEE6-D111-4F5B-98F5-26A4D5ECF4D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023A586-BAE3-481C-BE12-BAD318F2C46D}"/>
</p:tagLst>
</file>

<file path=ppt/theme/theme1.xml><?xml version="1.0" encoding="utf-8"?>
<a:theme xmlns:a="http://schemas.openxmlformats.org/drawingml/2006/main" name="JHSP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  <a:txDef>
      <a:spPr/>
      <a:bodyPr/>
      <a:lstStyle>
        <a:defPPr>
          <a:defRPr sz="1600" dirty="0" smtClean="0"/>
        </a:defPPr>
      </a:lstStyle>
    </a:txDef>
  </a:objectDefaults>
  <a:extraClrSchemeLst>
    <a:extraClrScheme>
      <a:clrScheme name="cip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h 13">
        <a:dk1>
          <a:srgbClr val="000000"/>
        </a:dk1>
        <a:lt1>
          <a:srgbClr val="FFFFFF"/>
        </a:lt1>
        <a:dk2>
          <a:srgbClr val="1B4882"/>
        </a:dk2>
        <a:lt2>
          <a:srgbClr val="808080"/>
        </a:lt2>
        <a:accent1>
          <a:srgbClr val="847A15"/>
        </a:accent1>
        <a:accent2>
          <a:srgbClr val="7B3D89"/>
        </a:accent2>
        <a:accent3>
          <a:srgbClr val="FFFFFF"/>
        </a:accent3>
        <a:accent4>
          <a:srgbClr val="000000"/>
        </a:accent4>
        <a:accent5>
          <a:srgbClr val="C2BEAA"/>
        </a:accent5>
        <a:accent6>
          <a:srgbClr val="6F367C"/>
        </a:accent6>
        <a:hlink>
          <a:srgbClr val="A2A5C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14">
        <a:dk1>
          <a:srgbClr val="000000"/>
        </a:dk1>
        <a:lt1>
          <a:srgbClr val="FFFFFF"/>
        </a:lt1>
        <a:dk2>
          <a:srgbClr val="3C2672"/>
        </a:dk2>
        <a:lt2>
          <a:srgbClr val="969696"/>
        </a:lt2>
        <a:accent1>
          <a:srgbClr val="906104"/>
        </a:accent1>
        <a:accent2>
          <a:srgbClr val="1F7B37"/>
        </a:accent2>
        <a:accent3>
          <a:srgbClr val="FFFFFF"/>
        </a:accent3>
        <a:accent4>
          <a:srgbClr val="000000"/>
        </a:accent4>
        <a:accent5>
          <a:srgbClr val="C6B7AA"/>
        </a:accent5>
        <a:accent6>
          <a:srgbClr val="1B6F31"/>
        </a:accent6>
        <a:hlink>
          <a:srgbClr val="CC3300"/>
        </a:hlink>
        <a:folHlink>
          <a:srgbClr val="E08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15">
        <a:dk1>
          <a:srgbClr val="000000"/>
        </a:dk1>
        <a:lt1>
          <a:srgbClr val="FFFFFF"/>
        </a:lt1>
        <a:dk2>
          <a:srgbClr val="3C2672"/>
        </a:dk2>
        <a:lt2>
          <a:srgbClr val="969696"/>
        </a:lt2>
        <a:accent1>
          <a:srgbClr val="908B2A"/>
        </a:accent1>
        <a:accent2>
          <a:srgbClr val="136987"/>
        </a:accent2>
        <a:accent3>
          <a:srgbClr val="FFFFFF"/>
        </a:accent3>
        <a:accent4>
          <a:srgbClr val="000000"/>
        </a:accent4>
        <a:accent5>
          <a:srgbClr val="C6C4AC"/>
        </a:accent5>
        <a:accent6>
          <a:srgbClr val="105E7A"/>
        </a:accent6>
        <a:hlink>
          <a:srgbClr val="430086"/>
        </a:hlink>
        <a:folHlink>
          <a:srgbClr val="E08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h 16">
        <a:dk1>
          <a:srgbClr val="000000"/>
        </a:dk1>
        <a:lt1>
          <a:srgbClr val="FFFFFF"/>
        </a:lt1>
        <a:dk2>
          <a:srgbClr val="3C2672"/>
        </a:dk2>
        <a:lt2>
          <a:srgbClr val="969696"/>
        </a:lt2>
        <a:accent1>
          <a:srgbClr val="908B2A"/>
        </a:accent1>
        <a:accent2>
          <a:srgbClr val="136987"/>
        </a:accent2>
        <a:accent3>
          <a:srgbClr val="FFFFFF"/>
        </a:accent3>
        <a:accent4>
          <a:srgbClr val="000000"/>
        </a:accent4>
        <a:accent5>
          <a:srgbClr val="C6C4AC"/>
        </a:accent5>
        <a:accent6>
          <a:srgbClr val="105E7A"/>
        </a:accent6>
        <a:hlink>
          <a:srgbClr val="241F5F"/>
        </a:hlink>
        <a:folHlink>
          <a:srgbClr val="E08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popHealthInfo</Template>
  <TotalTime>2879</TotalTime>
  <Words>3002</Words>
  <Application>Microsoft Office PowerPoint</Application>
  <PresentationFormat>On-screen Show (4:3)</PresentationFormat>
  <Paragraphs>639</Paragraphs>
  <Slides>58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JHSPH</vt:lpstr>
      <vt:lpstr>Health IT for Disease Management: Population Health IT Implications</vt:lpstr>
      <vt:lpstr>PowerPoint Presentation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Consumer Health Informatics (Concepts and Use Cases)</vt:lpstr>
      <vt:lpstr>PowerPoint Presentation</vt:lpstr>
      <vt:lpstr>CHI – Systems  Information Seeking</vt:lpstr>
      <vt:lpstr>CHI – Systems  Information Seeking (cont.)</vt:lpstr>
      <vt:lpstr>CHI – Systems  Information Seeking (cont.)  Definitions and Measures </vt:lpstr>
      <vt:lpstr>CHI – Systems  Education</vt:lpstr>
      <vt:lpstr>CHI – Systems  Education (cont.)</vt:lpstr>
      <vt:lpstr>CHI – Systems  Personal Health Records (PHRs)  Definition</vt:lpstr>
      <vt:lpstr>CHI  – Systems  PHRs  Architecture / Data Connections</vt:lpstr>
      <vt:lpstr>CHI – Systems  PHR  Integrated Patient Portals </vt:lpstr>
      <vt:lpstr>CHI – Systems  PHR  Advanced PHRs</vt:lpstr>
      <vt:lpstr>CHI – Systems  PHR  Patient Decision Support Systems</vt:lpstr>
      <vt:lpstr>CHI – Systems  PHR  mobile PHRs</vt:lpstr>
      <vt:lpstr>CHI – Systems  mHealth  Wearables</vt:lpstr>
      <vt:lpstr>CHI – Systems  mHealth  Conceptual Models for Specific Domains</vt:lpstr>
      <vt:lpstr>CHI – Systems  mHealth  Developing Countries</vt:lpstr>
      <vt:lpstr>CHI – Systems  mHealth  Developed Countries</vt:lpstr>
      <vt:lpstr>CHI – Systems  mHealth  Disease Management and Public Health</vt:lpstr>
      <vt:lpstr>CHI – Systems  mHealth  Disease Management and Chronic Diseases</vt:lpstr>
      <vt:lpstr>CHI – Systems  mHealth  Disease Management and Medication Adherence</vt:lpstr>
      <vt:lpstr>CHI  mHealth  Guidelines </vt:lpstr>
      <vt:lpstr>CHI  – Systems  mHealth  Impact</vt:lpstr>
      <vt:lpstr>CHI – Systems  mHealth  Tele-health</vt:lpstr>
      <vt:lpstr>CHI – Systems  Public Health  Consumer Health Maps</vt:lpstr>
      <vt:lpstr>CHI – Systems  Public Health (cont.)</vt:lpstr>
      <vt:lpstr>Consumer Health Informatics (Health Games)</vt:lpstr>
      <vt:lpstr>CHI – Systems  Health Games</vt:lpstr>
      <vt:lpstr>CHI – Systems  Health Games (cont.)</vt:lpstr>
      <vt:lpstr>CHI – Systems  Health Games (cont.)</vt:lpstr>
      <vt:lpstr>CHI – Systems  Health Games (cont.)</vt:lpstr>
      <vt:lpstr>CHI – Systems  Health Games (cont.)</vt:lpstr>
      <vt:lpstr>Behavioral Change Models</vt:lpstr>
      <vt:lpstr>CHI – Behavioral Change Models (BCM)  Levels</vt:lpstr>
      <vt:lpstr>CHI – BCM  Levels (cont.)</vt:lpstr>
      <vt:lpstr>CHI – BCM  Health Belief Model</vt:lpstr>
      <vt:lpstr>CHI – BCM  Stages of Changes Model</vt:lpstr>
      <vt:lpstr>CHI – BCM  Theory of Planned Behavioral </vt:lpstr>
      <vt:lpstr>Additional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Population Health Informatics and Health IT</dc:title>
  <dc:creator>Hadi Kharrazi</dc:creator>
  <cp:lastModifiedBy>Hadi Kharrazi</cp:lastModifiedBy>
  <cp:revision>262</cp:revision>
  <cp:lastPrinted>2011-11-15T18:55:20Z</cp:lastPrinted>
  <dcterms:created xsi:type="dcterms:W3CDTF">2012-10-15T19:05:02Z</dcterms:created>
  <dcterms:modified xsi:type="dcterms:W3CDTF">2015-06-08T22:15:48Z</dcterms:modified>
</cp:coreProperties>
</file>