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3.xml" ContentType="application/vnd.openxmlformats-officedocument.presentationml.notesSlide+xml"/>
  <Override PartName="/ppt/tags/tag27.xml" ContentType="application/vnd.openxmlformats-officedocument.presentationml.tags+xml"/>
  <Override PartName="/ppt/notesSlides/notesSlide14.xml" ContentType="application/vnd.openxmlformats-officedocument.presentationml.notesSlide+xml"/>
  <Override PartName="/ppt/tags/tag28.xml" ContentType="application/vnd.openxmlformats-officedocument.presentationml.tags+xml"/>
  <Override PartName="/ppt/notesSlides/notesSlide1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6.xml" ContentType="application/vnd.openxmlformats-officedocument.presentationml.notesSlide+xml"/>
  <Override PartName="/ppt/tags/tag31.xml" ContentType="application/vnd.openxmlformats-officedocument.presentationml.tags+xml"/>
  <Override PartName="/ppt/notesSlides/notesSlide17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8.xml" ContentType="application/vnd.openxmlformats-officedocument.presentationml.notesSlide+xml"/>
  <Override PartName="/ppt/tags/tag45.xml" ContentType="application/vnd.openxmlformats-officedocument.presentationml.tags+xml"/>
  <Override PartName="/ppt/notesSlides/notesSlide19.xml" ContentType="application/vnd.openxmlformats-officedocument.presentationml.notesSlide+xml"/>
  <Override PartName="/ppt/tags/tag46.xml" ContentType="application/vnd.openxmlformats-officedocument.presentationml.tags+xml"/>
  <Override PartName="/ppt/notesSlides/notesSlide20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1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22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23.xml" ContentType="application/vnd.openxmlformats-officedocument.presentationml.notesSlide+xml"/>
  <Override PartName="/ppt/tags/tag57.xml" ContentType="application/vnd.openxmlformats-officedocument.presentationml.tags+xml"/>
  <Override PartName="/ppt/notesSlides/notesSlide24.xml" ContentType="application/vnd.openxmlformats-officedocument.presentationml.notesSlide+xml"/>
  <Override PartName="/ppt/tags/tag58.xml" ContentType="application/vnd.openxmlformats-officedocument.presentationml.tags+xml"/>
  <Override PartName="/ppt/notesSlides/notesSlide25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28.xml" ContentType="application/vnd.openxmlformats-officedocument.presentationml.notesSlide+xml"/>
  <Override PartName="/ppt/tags/tag63.xml" ContentType="application/vnd.openxmlformats-officedocument.presentationml.tags+xml"/>
  <Override PartName="/ppt/notesSlides/notesSlide29.xml" ContentType="application/vnd.openxmlformats-officedocument.presentationml.notesSlide+xml"/>
  <Override PartName="/ppt/tags/tag64.xml" ContentType="application/vnd.openxmlformats-officedocument.presentationml.tags+xml"/>
  <Override PartName="/ppt/notesSlides/notesSlide30.xml" ContentType="application/vnd.openxmlformats-officedocument.presentationml.notesSlide+xml"/>
  <Override PartName="/ppt/tags/tag65.xml" ContentType="application/vnd.openxmlformats-officedocument.presentationml.tags+xml"/>
  <Override PartName="/ppt/notesSlides/notesSlide31.xml" ContentType="application/vnd.openxmlformats-officedocument.presentationml.notesSlide+xml"/>
  <Override PartName="/ppt/tags/tag66.xml" ContentType="application/vnd.openxmlformats-officedocument.presentationml.tags+xml"/>
  <Override PartName="/ppt/notesSlides/notesSlide32.xml" ContentType="application/vnd.openxmlformats-officedocument.presentationml.notesSlide+xml"/>
  <Override PartName="/ppt/tags/tag67.xml" ContentType="application/vnd.openxmlformats-officedocument.presentationml.tags+xml"/>
  <Override PartName="/ppt/notesSlides/notesSlide33.xml" ContentType="application/vnd.openxmlformats-officedocument.presentationml.notesSlide+xml"/>
  <Override PartName="/ppt/tags/tag68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69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49.xml" ContentType="application/vnd.openxmlformats-officedocument.presentationml.notesSlide+xml"/>
  <Override PartName="/ppt/tags/tag73.xml" ContentType="application/vnd.openxmlformats-officedocument.presentationml.tags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9" r:id="rId1"/>
  </p:sldMasterIdLst>
  <p:notesMasterIdLst>
    <p:notesMasterId r:id="rId96"/>
  </p:notesMasterIdLst>
  <p:handoutMasterIdLst>
    <p:handoutMasterId r:id="rId97"/>
  </p:handoutMasterIdLst>
  <p:sldIdLst>
    <p:sldId id="371" r:id="rId2"/>
    <p:sldId id="425" r:id="rId3"/>
    <p:sldId id="549" r:id="rId4"/>
    <p:sldId id="1462" r:id="rId5"/>
    <p:sldId id="1463" r:id="rId6"/>
    <p:sldId id="1464" r:id="rId7"/>
    <p:sldId id="1465" r:id="rId8"/>
    <p:sldId id="1304" r:id="rId9"/>
    <p:sldId id="1305" r:id="rId10"/>
    <p:sldId id="1306" r:id="rId11"/>
    <p:sldId id="1307" r:id="rId12"/>
    <p:sldId id="1309" r:id="rId13"/>
    <p:sldId id="1289" r:id="rId14"/>
    <p:sldId id="1389" r:id="rId15"/>
    <p:sldId id="1390" r:id="rId16"/>
    <p:sldId id="1391" r:id="rId17"/>
    <p:sldId id="1466" r:id="rId18"/>
    <p:sldId id="1291" r:id="rId19"/>
    <p:sldId id="1392" r:id="rId20"/>
    <p:sldId id="1394" r:id="rId21"/>
    <p:sldId id="1403" r:id="rId22"/>
    <p:sldId id="1402" r:id="rId23"/>
    <p:sldId id="1408" r:id="rId24"/>
    <p:sldId id="1491" r:id="rId25"/>
    <p:sldId id="1493" r:id="rId26"/>
    <p:sldId id="1494" r:id="rId27"/>
    <p:sldId id="1492" r:id="rId28"/>
    <p:sldId id="1413" r:id="rId29"/>
    <p:sldId id="1414" r:id="rId30"/>
    <p:sldId id="1416" r:id="rId31"/>
    <p:sldId id="1418" r:id="rId32"/>
    <p:sldId id="1421" r:id="rId33"/>
    <p:sldId id="1497" r:id="rId34"/>
    <p:sldId id="1498" r:id="rId35"/>
    <p:sldId id="1499" r:id="rId36"/>
    <p:sldId id="1500" r:id="rId37"/>
    <p:sldId id="1502" r:id="rId38"/>
    <p:sldId id="1503" r:id="rId39"/>
    <p:sldId id="1505" r:id="rId40"/>
    <p:sldId id="1506" r:id="rId41"/>
    <p:sldId id="1507" r:id="rId42"/>
    <p:sldId id="1508" r:id="rId43"/>
    <p:sldId id="1504" r:id="rId44"/>
    <p:sldId id="1422" r:id="rId45"/>
    <p:sldId id="1423" r:id="rId46"/>
    <p:sldId id="1424" r:id="rId47"/>
    <p:sldId id="1509" r:id="rId48"/>
    <p:sldId id="1495" r:id="rId49"/>
    <p:sldId id="1496" r:id="rId50"/>
    <p:sldId id="1429" r:id="rId51"/>
    <p:sldId id="1459" r:id="rId52"/>
    <p:sldId id="1467" r:id="rId53"/>
    <p:sldId id="1468" r:id="rId54"/>
    <p:sldId id="1469" r:id="rId55"/>
    <p:sldId id="1470" r:id="rId56"/>
    <p:sldId id="1475" r:id="rId57"/>
    <p:sldId id="1479" r:id="rId58"/>
    <p:sldId id="1481" r:id="rId59"/>
    <p:sldId id="1510" r:id="rId60"/>
    <p:sldId id="1483" r:id="rId61"/>
    <p:sldId id="1293" r:id="rId62"/>
    <p:sldId id="1350" r:id="rId63"/>
    <p:sldId id="1353" r:id="rId64"/>
    <p:sldId id="1355" r:id="rId65"/>
    <p:sldId id="1358" r:id="rId66"/>
    <p:sldId id="1359" r:id="rId67"/>
    <p:sldId id="1365" r:id="rId68"/>
    <p:sldId id="1368" r:id="rId69"/>
    <p:sldId id="1369" r:id="rId70"/>
    <p:sldId id="1295" r:id="rId71"/>
    <p:sldId id="1342" r:id="rId72"/>
    <p:sldId id="1311" r:id="rId73"/>
    <p:sldId id="1343" r:id="rId74"/>
    <p:sldId id="1344" r:id="rId75"/>
    <p:sldId id="1345" r:id="rId76"/>
    <p:sldId id="1346" r:id="rId77"/>
    <p:sldId id="1347" r:id="rId78"/>
    <p:sldId id="1298" r:id="rId79"/>
    <p:sldId id="1299" r:id="rId80"/>
    <p:sldId id="1300" r:id="rId81"/>
    <p:sldId id="1296" r:id="rId82"/>
    <p:sldId id="1297" r:id="rId83"/>
    <p:sldId id="1301" r:id="rId84"/>
    <p:sldId id="1302" r:id="rId85"/>
    <p:sldId id="1303" r:id="rId86"/>
    <p:sldId id="1292" r:id="rId87"/>
    <p:sldId id="600" r:id="rId88"/>
    <p:sldId id="664" r:id="rId89"/>
    <p:sldId id="1489" r:id="rId90"/>
    <p:sldId id="601" r:id="rId91"/>
    <p:sldId id="1294" r:id="rId92"/>
    <p:sldId id="1385" r:id="rId93"/>
    <p:sldId id="1386" r:id="rId94"/>
    <p:sldId id="1388" r:id="rId95"/>
  </p:sldIdLst>
  <p:sldSz cx="9144000" cy="6858000" type="screen4x3"/>
  <p:notesSz cx="7010400" cy="9296400"/>
  <p:custDataLst>
    <p:tags r:id="rId9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84" charset="0"/>
        <a:ea typeface="ＭＳ Ｐゴシック" pitchFamily="-84" charset="-128"/>
        <a:cs typeface="ＭＳ Ｐゴシック" pitchFamily="-84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84" charset="0"/>
        <a:ea typeface="ＭＳ Ｐゴシック" pitchFamily="-84" charset="-128"/>
        <a:cs typeface="ＭＳ Ｐゴシック" pitchFamily="-84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84" charset="0"/>
        <a:ea typeface="ＭＳ Ｐゴシック" pitchFamily="-84" charset="-128"/>
        <a:cs typeface="ＭＳ Ｐゴシック" pitchFamily="-84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84" charset="0"/>
        <a:ea typeface="ＭＳ Ｐゴシック" pitchFamily="-84" charset="-128"/>
        <a:cs typeface="ＭＳ Ｐゴシック" pitchFamily="-84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84" charset="0"/>
        <a:ea typeface="ＭＳ Ｐゴシック" pitchFamily="-84" charset="-128"/>
        <a:cs typeface="ＭＳ Ｐゴシック" pitchFamily="-8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84" charset="0"/>
        <a:ea typeface="ＭＳ Ｐゴシック" pitchFamily="-84" charset="-128"/>
        <a:cs typeface="ＭＳ Ｐゴシック" pitchFamily="-8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84" charset="0"/>
        <a:ea typeface="ＭＳ Ｐゴシック" pitchFamily="-84" charset="-128"/>
        <a:cs typeface="ＭＳ Ｐゴシック" pitchFamily="-8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84" charset="0"/>
        <a:ea typeface="ＭＳ Ｐゴシック" pitchFamily="-84" charset="-128"/>
        <a:cs typeface="ＭＳ Ｐゴシック" pitchFamily="-8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84" charset="0"/>
        <a:ea typeface="ＭＳ Ｐゴシック" pitchFamily="-84" charset="-128"/>
        <a:cs typeface="ＭＳ Ｐゴシック" pitchFamily="-84" charset="-128"/>
      </a:defRPr>
    </a:lvl9pPr>
  </p:defaultTextStyle>
  <p:extLst>
    <p:ext uri="{521415D9-36F7-43E2-AB2F-B90AF26B5E84}">
      <p14:sectionLst xmlns:p14="http://schemas.microsoft.com/office/powerpoint/2010/main">
        <p14:section name="Title" id="{FDCA70CB-F953-4C41-A2F7-0E319EFA0E0D}">
          <p14:sldIdLst>
            <p14:sldId id="371"/>
            <p14:sldId id="425"/>
          </p14:sldIdLst>
        </p14:section>
        <p14:section name="CDSS Overview" id="{25C98C26-F02D-4ACB-8185-F64376DA1BAC}">
          <p14:sldIdLst>
            <p14:sldId id="549"/>
            <p14:sldId id="1462"/>
            <p14:sldId id="1463"/>
            <p14:sldId id="1464"/>
            <p14:sldId id="1465"/>
            <p14:sldId id="1304"/>
            <p14:sldId id="1305"/>
            <p14:sldId id="1306"/>
            <p14:sldId id="1307"/>
            <p14:sldId id="1309"/>
          </p14:sldIdLst>
        </p14:section>
        <p14:section name="Design-Implement" id="{7E3AC32D-0F10-41DD-801B-DD638A80C0F2}">
          <p14:sldIdLst>
            <p14:sldId id="1289"/>
            <p14:sldId id="1389"/>
            <p14:sldId id="1390"/>
            <p14:sldId id="1391"/>
            <p14:sldId id="1466"/>
          </p14:sldIdLst>
        </p14:section>
        <p14:section name="KM" id="{C61B2C10-0A48-41CD-A5D3-C855766FBDD8}">
          <p14:sldIdLst>
            <p14:sldId id="1291"/>
            <p14:sldId id="1392"/>
            <p14:sldId id="1394"/>
            <p14:sldId id="1403"/>
            <p14:sldId id="1402"/>
            <p14:sldId id="1408"/>
            <p14:sldId id="1491"/>
            <p14:sldId id="1493"/>
            <p14:sldId id="1494"/>
            <p14:sldId id="1492"/>
            <p14:sldId id="1413"/>
            <p14:sldId id="1414"/>
            <p14:sldId id="1416"/>
            <p14:sldId id="1418"/>
            <p14:sldId id="1421"/>
            <p14:sldId id="1497"/>
            <p14:sldId id="1498"/>
            <p14:sldId id="1499"/>
            <p14:sldId id="1500"/>
            <p14:sldId id="1502"/>
            <p14:sldId id="1503"/>
            <p14:sldId id="1505"/>
            <p14:sldId id="1506"/>
            <p14:sldId id="1507"/>
            <p14:sldId id="1508"/>
            <p14:sldId id="1504"/>
            <p14:sldId id="1422"/>
            <p14:sldId id="1423"/>
            <p14:sldId id="1424"/>
            <p14:sldId id="1509"/>
            <p14:sldId id="1495"/>
            <p14:sldId id="1496"/>
            <p14:sldId id="1429"/>
            <p14:sldId id="1459"/>
            <p14:sldId id="1467"/>
            <p14:sldId id="1468"/>
            <p14:sldId id="1469"/>
            <p14:sldId id="1470"/>
            <p14:sldId id="1475"/>
            <p14:sldId id="1479"/>
            <p14:sldId id="1481"/>
            <p14:sldId id="1510"/>
            <p14:sldId id="1483"/>
          </p14:sldIdLst>
        </p14:section>
        <p14:section name="Case Studies" id="{C3ED43C0-4DC2-443A-B9C3-685294D65C63}">
          <p14:sldIdLst>
            <p14:sldId id="1293"/>
            <p14:sldId id="1350"/>
            <p14:sldId id="1353"/>
            <p14:sldId id="1355"/>
            <p14:sldId id="1358"/>
            <p14:sldId id="1359"/>
            <p14:sldId id="1365"/>
            <p14:sldId id="1368"/>
            <p14:sldId id="1369"/>
          </p14:sldIdLst>
        </p14:section>
        <p14:section name="CDSS Practice" id="{7BC0EAB6-4704-4DAE-9CA5-A17DECE38DBA}">
          <p14:sldIdLst>
            <p14:sldId id="1295"/>
            <p14:sldId id="1342"/>
            <p14:sldId id="1311"/>
            <p14:sldId id="1343"/>
            <p14:sldId id="1344"/>
            <p14:sldId id="1345"/>
            <p14:sldId id="1346"/>
            <p14:sldId id="1347"/>
            <p14:sldId id="1298"/>
            <p14:sldId id="1299"/>
            <p14:sldId id="1300"/>
            <p14:sldId id="1296"/>
            <p14:sldId id="1297"/>
            <p14:sldId id="1301"/>
            <p14:sldId id="1302"/>
            <p14:sldId id="1303"/>
          </p14:sldIdLst>
        </p14:section>
        <p14:section name="CDSS Legal" id="{54E0B581-CDA9-4B44-B8BF-BE0AA24E79DC}">
          <p14:sldIdLst>
            <p14:sldId id="1292"/>
            <p14:sldId id="600"/>
            <p14:sldId id="664"/>
            <p14:sldId id="1489"/>
            <p14:sldId id="601"/>
          </p14:sldIdLst>
        </p14:section>
        <p14:section name="Resources" id="{37C61ED4-52CD-43ED-839A-BEE169351FF0}">
          <p14:sldIdLst>
            <p14:sldId id="1294"/>
            <p14:sldId id="1385"/>
            <p14:sldId id="1386"/>
            <p14:sldId id="138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scaleToFitPaper="1" frameSlides="1"/>
  <p:clrMru>
    <a:srgbClr val="FFFFCC"/>
    <a:srgbClr val="FFFFFF"/>
    <a:srgbClr val="FAE866"/>
    <a:srgbClr val="214C69"/>
    <a:srgbClr val="927AAE"/>
    <a:srgbClr val="604A7B"/>
    <a:srgbClr val="0782A9"/>
    <a:srgbClr val="0099CC"/>
    <a:srgbClr val="006699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11" autoAdjust="0"/>
    <p:restoredTop sz="94660"/>
  </p:normalViewPr>
  <p:slideViewPr>
    <p:cSldViewPr snapToGrid="0">
      <p:cViewPr varScale="1">
        <p:scale>
          <a:sx n="92" d="100"/>
          <a:sy n="92" d="100"/>
        </p:scale>
        <p:origin x="-96" y="-2916"/>
      </p:cViewPr>
      <p:guideLst>
        <p:guide orient="horz" pos="2160"/>
        <p:guide orient="horz" pos="4200"/>
        <p:guide orient="horz" pos="4008"/>
        <p:guide pos="2880"/>
        <p:guide pos="320"/>
        <p:guide pos="5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915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2865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i="1">
                <a:latin typeface="Trebuchet MS"/>
                <a:ea typeface="ＭＳ Ｐゴシック" charset="-128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Introduction to Population Health Informatics and Health IT: Jonathan P. Weiner, </a:t>
            </a:r>
            <a:r>
              <a:rPr lang="en-US" err="1"/>
              <a:t>DrPH</a:t>
            </a: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rebuchet MS" pitchFamily="-84" charset="0"/>
              </a:defRPr>
            </a:lvl1pPr>
          </a:lstStyle>
          <a:p>
            <a:fld id="{5306E4AD-CC06-6949-8372-EAE412EE4B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24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6045296-505D-2543-BD0A-56002446BC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387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45296-505D-2543-BD0A-56002446BCD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18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8D64BFF-46CD-4BBD-B19B-CAC98881A341}" type="slidenum">
              <a:rPr lang="en-US" smtClean="0"/>
              <a:pPr eaLnBrk="1" hangingPunct="1"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BCCC902-B9EE-400D-B2FE-B63513988F23}" type="slidenum">
              <a:rPr lang="en-US" smtClean="0"/>
              <a:pPr eaLnBrk="1" hangingPunct="1"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2472A44-8854-4BEE-81DF-EFFEF20C7D72}" type="slidenum">
              <a:rPr lang="en-US" smtClean="0"/>
              <a:pPr eaLnBrk="1" hangingPunct="1"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6B0E9CE-B22C-4B47-B9BB-416A7D5B176F}" type="slidenum">
              <a:rPr lang="en-US" smtClean="0"/>
              <a:pPr eaLnBrk="1" hangingPunct="1"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4D1A976-1C4F-4DF4-AFA2-60C03515D4C3}" type="slidenum">
              <a:rPr lang="en-US" smtClean="0"/>
              <a:pPr eaLnBrk="1" hangingPunct="1"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CA1C06F-20F4-4A04-AAA6-E999C0D7C860}" type="slidenum">
              <a:rPr lang="en-US" smtClean="0"/>
              <a:pPr eaLnBrk="1" hangingPunct="1"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981177C-1679-44C1-9486-04E2C0AC4A18}" type="slidenum">
              <a:rPr lang="en-US" smtClean="0"/>
              <a:pPr eaLnBrk="1" hangingPunct="1"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5CCCA74-CC32-43DE-84A7-FF8746C8D287}" type="slidenum">
              <a:rPr lang="en-US" smtClean="0"/>
              <a:pPr eaLnBrk="1" hangingPunct="1"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D8E59B3-3216-487A-86FE-D693631075D2}" type="slidenum">
              <a:rPr lang="en-US" smtClean="0"/>
              <a:pPr eaLnBrk="1" hangingPunct="1"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D134C34-A7E6-4649-81DB-85127E841C98}" type="slidenum">
              <a:rPr lang="en-US" smtClean="0"/>
              <a:pPr eaLnBrk="1" hangingPunct="1"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A70D338-BA4F-4BBA-BE3E-D46C8945AB69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018E62D-D7AC-48AD-AB4A-F343696A7F5C}" type="slidenum">
              <a:rPr lang="en-US" smtClean="0"/>
              <a:pPr eaLnBrk="1" hangingPunct="1"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A601F9C-FCB8-40FA-84EE-4D36D00CF506}" type="slidenum">
              <a:rPr lang="en-US" smtClean="0"/>
              <a:pPr eaLnBrk="1" hangingPunct="1"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1C58357-226C-4CD2-ADC7-18877439F043}" type="slidenum">
              <a:rPr lang="en-US" smtClean="0"/>
              <a:pPr eaLnBrk="1" hangingPunct="1"/>
              <a:t>53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D4FD023-5BDF-4E50-A898-83FFD9099732}" type="slidenum">
              <a:rPr lang="en-US" smtClean="0"/>
              <a:pPr eaLnBrk="1" hangingPunct="1"/>
              <a:t>56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126C37A-4757-4F6C-B531-CC34B0297A7E}" type="slidenum">
              <a:rPr lang="en-US" smtClean="0"/>
              <a:pPr eaLnBrk="1" hangingPunct="1"/>
              <a:t>57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B42FB79-C537-4072-AAE5-AC0F8FFED048}" type="slidenum">
              <a:rPr lang="en-US" smtClean="0"/>
              <a:pPr eaLnBrk="1" hangingPunct="1"/>
              <a:t>58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571A6A2-234E-4E1A-A441-D301A45DE5C6}" type="slidenum">
              <a:rPr lang="en-US" smtClean="0"/>
              <a:pPr eaLnBrk="1" hangingPunct="1"/>
              <a:t>60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45296-505D-2543-BD0A-56002446BCD9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188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9141523-AB64-4468-8A8E-A21AFC9DC01F}" type="slidenum">
              <a:rPr lang="en-US" smtClean="0"/>
              <a:pPr eaLnBrk="1" hangingPunct="1"/>
              <a:t>63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59A32EE-37F2-4B0B-928F-0321AB0D78A5}" type="slidenum">
              <a:rPr lang="en-US" smtClean="0"/>
              <a:pPr eaLnBrk="1" hangingPunct="1"/>
              <a:t>64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F0DE648-5DF9-4DFB-A37D-483BD2ED2206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2792684-3456-4D43-9022-2BF3F6D17F9F}" type="slidenum">
              <a:rPr lang="en-US" smtClean="0"/>
              <a:pPr eaLnBrk="1" hangingPunct="1"/>
              <a:t>65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E1977E0-0063-4B75-B6C6-713AEF567FCB}" type="slidenum">
              <a:rPr lang="en-US" smtClean="0"/>
              <a:pPr eaLnBrk="1" hangingPunct="1"/>
              <a:t>66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2A8A18F-34CE-43E6-9CED-7CC718249B80}" type="slidenum">
              <a:rPr lang="en-US" smtClean="0"/>
              <a:pPr eaLnBrk="1" hangingPunct="1"/>
              <a:t>67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BCDFCBB-628E-4C3D-97DE-503584233D5F}" type="slidenum">
              <a:rPr lang="en-US" smtClean="0"/>
              <a:pPr eaLnBrk="1" hangingPunct="1"/>
              <a:t>68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94EC670-18B9-4BDF-B9EC-FBA850426B28}" type="slidenum">
              <a:rPr lang="en-US" smtClean="0"/>
              <a:pPr eaLnBrk="1" hangingPunct="1"/>
              <a:t>69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45296-505D-2543-BD0A-56002446BCD9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188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Patient oriented</a:t>
            </a:r>
          </a:p>
          <a:p>
            <a:r>
              <a:rPr lang="en-US" dirty="0" smtClean="0"/>
              <a:t>Very</a:t>
            </a:r>
            <a:r>
              <a:rPr lang="en-US" baseline="0" dirty="0" smtClean="0"/>
              <a:t> personalized</a:t>
            </a:r>
            <a:endParaRPr lang="en-US" dirty="0" smtClean="0"/>
          </a:p>
          <a:p>
            <a:r>
              <a:rPr lang="en-US" dirty="0" smtClean="0"/>
              <a:t>No</a:t>
            </a:r>
            <a:r>
              <a:rPr lang="en-US" baseline="0" dirty="0" smtClean="0"/>
              <a:t> population health embedded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ABA0E-DFBC-49FA-98BB-8877654C09FC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882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Manual</a:t>
            </a:r>
            <a:r>
              <a:rPr lang="en-US" baseline="0" dirty="0" smtClean="0"/>
              <a:t> process </a:t>
            </a:r>
            <a:r>
              <a:rPr lang="en-US" baseline="0" dirty="0" smtClean="0">
                <a:sym typeface="Wingdings" pitchFamily="2" charset="2"/>
              </a:rPr>
              <a:t></a:t>
            </a:r>
            <a:r>
              <a:rPr lang="en-US" baseline="0" dirty="0" smtClean="0"/>
              <a:t> time consuming </a:t>
            </a:r>
            <a:r>
              <a:rPr lang="en-US" baseline="0" dirty="0" smtClean="0">
                <a:sym typeface="Wingdings" pitchFamily="2" charset="2"/>
              </a:rPr>
              <a:t></a:t>
            </a:r>
            <a:r>
              <a:rPr lang="en-US" baseline="0" dirty="0" smtClean="0"/>
              <a:t> increased latency</a:t>
            </a:r>
          </a:p>
          <a:p>
            <a:r>
              <a:rPr lang="en-US" baseline="0" dirty="0" smtClean="0"/>
              <a:t>Manual process </a:t>
            </a:r>
            <a:r>
              <a:rPr lang="en-US" baseline="0" dirty="0" smtClean="0">
                <a:sym typeface="Wingdings" pitchFamily="2" charset="2"/>
              </a:rPr>
              <a:t></a:t>
            </a:r>
            <a:r>
              <a:rPr lang="en-US" baseline="0" dirty="0" smtClean="0"/>
              <a:t> higher risk of errors</a:t>
            </a:r>
          </a:p>
          <a:p>
            <a:r>
              <a:rPr lang="en-US" baseline="0" dirty="0" smtClean="0"/>
              <a:t>Too many abstraction layers </a:t>
            </a:r>
            <a:r>
              <a:rPr lang="en-US" baseline="0" dirty="0" smtClean="0">
                <a:sym typeface="Wingdings" pitchFamily="2" charset="2"/>
              </a:rPr>
              <a:t></a:t>
            </a:r>
            <a:r>
              <a:rPr lang="en-US" baseline="0" dirty="0" smtClean="0"/>
              <a:t> too public </a:t>
            </a:r>
            <a:r>
              <a:rPr lang="en-US" baseline="0" dirty="0" smtClean="0">
                <a:sym typeface="Wingdings" pitchFamily="2" charset="2"/>
              </a:rPr>
              <a:t></a:t>
            </a:r>
            <a:r>
              <a:rPr lang="en-US" baseline="0" dirty="0" smtClean="0"/>
              <a:t> can’t reverse back to the individual patient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ABA0E-DFBC-49FA-98BB-8877654C09FC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36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Helps standardize data </a:t>
            </a:r>
            <a:r>
              <a:rPr lang="en-US" dirty="0" smtClean="0">
                <a:sym typeface="Wingdings" pitchFamily="2" charset="2"/>
              </a:rPr>
              <a:t> e.g. consistent federated IHIE</a:t>
            </a:r>
          </a:p>
          <a:p>
            <a:r>
              <a:rPr lang="en-US" dirty="0" smtClean="0">
                <a:sym typeface="Wingdings" pitchFamily="2" charset="2"/>
              </a:rPr>
              <a:t>Almost</a:t>
            </a:r>
            <a:r>
              <a:rPr lang="en-US" baseline="0" dirty="0" smtClean="0">
                <a:sym typeface="Wingdings" pitchFamily="2" charset="2"/>
              </a:rPr>
              <a:t> real time with much less manual effort</a:t>
            </a:r>
          </a:p>
          <a:p>
            <a:r>
              <a:rPr lang="en-US" baseline="0" dirty="0" smtClean="0">
                <a:sym typeface="Wingdings" pitchFamily="2" charset="2"/>
              </a:rPr>
              <a:t>Can get back to the individual patient (e.g., communicable diseases) but not focused on the DSS that needs to provide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ABA0E-DFBC-49FA-98BB-8877654C09FC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701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Helps standardize data </a:t>
            </a:r>
            <a:r>
              <a:rPr lang="en-US" dirty="0" smtClean="0">
                <a:sym typeface="Wingdings" pitchFamily="2" charset="2"/>
              </a:rPr>
              <a:t> e.g. consistent federated IHIE</a:t>
            </a:r>
          </a:p>
          <a:p>
            <a:r>
              <a:rPr lang="en-US" dirty="0" smtClean="0">
                <a:sym typeface="Wingdings" pitchFamily="2" charset="2"/>
              </a:rPr>
              <a:t>Almost</a:t>
            </a:r>
            <a:r>
              <a:rPr lang="en-US" baseline="0" dirty="0" smtClean="0">
                <a:sym typeface="Wingdings" pitchFamily="2" charset="2"/>
              </a:rPr>
              <a:t> real time with much less manual effort</a:t>
            </a:r>
          </a:p>
          <a:p>
            <a:r>
              <a:rPr lang="en-US" baseline="0" dirty="0" smtClean="0">
                <a:sym typeface="Wingdings" pitchFamily="2" charset="2"/>
              </a:rPr>
              <a:t>Can get back to the individual patient (e.g., communicable diseases) but not focused on the DSS that needs to provide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ABA0E-DFBC-49FA-98BB-8877654C09FC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70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8A85C51-24D4-4D01-B2A6-5A83BFCF5BE1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Helps standardize data </a:t>
            </a:r>
            <a:r>
              <a:rPr lang="en-US" dirty="0" smtClean="0">
                <a:sym typeface="Wingdings" pitchFamily="2" charset="2"/>
              </a:rPr>
              <a:t> e.g. consistent federated IHIE</a:t>
            </a:r>
          </a:p>
          <a:p>
            <a:r>
              <a:rPr lang="en-US" dirty="0" smtClean="0">
                <a:sym typeface="Wingdings" pitchFamily="2" charset="2"/>
              </a:rPr>
              <a:t>Almost</a:t>
            </a:r>
            <a:r>
              <a:rPr lang="en-US" baseline="0" dirty="0" smtClean="0">
                <a:sym typeface="Wingdings" pitchFamily="2" charset="2"/>
              </a:rPr>
              <a:t> real time with much less manual effort</a:t>
            </a:r>
          </a:p>
          <a:p>
            <a:r>
              <a:rPr lang="en-US" baseline="0" dirty="0" smtClean="0">
                <a:sym typeface="Wingdings" pitchFamily="2" charset="2"/>
              </a:rPr>
              <a:t>Can get back to the individual patient (e.g., communicable diseases) but not focused on the DSS that needs to provide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ABA0E-DFBC-49FA-98BB-8877654C09FC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701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EB5B82-B966-41F5-BB56-5FEC52286F5E}" type="slidenum">
              <a:rPr lang="en-US">
                <a:latin typeface="Times" pitchFamily="18" charset="0"/>
                <a:ea typeface="ＭＳ Ｐゴシック" pitchFamily="-107" charset="-128"/>
              </a:rPr>
              <a:pPr/>
              <a:t>78</a:t>
            </a:fld>
            <a:endParaRPr lang="en-US" dirty="0">
              <a:latin typeface="Times" pitchFamily="18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kilobyte (</a:t>
            </a:r>
            <a:r>
              <a:rPr lang="en-US" dirty="0" err="1" smtClean="0"/>
              <a:t>kB</a:t>
            </a:r>
            <a:r>
              <a:rPr lang="en-US" dirty="0" smtClean="0"/>
              <a:t>)</a:t>
            </a:r>
          </a:p>
          <a:p>
            <a:r>
              <a:rPr lang="en-US" dirty="0" smtClean="0"/>
              <a:t>megabyte (MB)</a:t>
            </a:r>
          </a:p>
          <a:p>
            <a:r>
              <a:rPr lang="en-US" dirty="0" smtClean="0"/>
              <a:t>gigabyte (GB)</a:t>
            </a:r>
          </a:p>
          <a:p>
            <a:r>
              <a:rPr lang="en-US" dirty="0" smtClean="0"/>
              <a:t>terabyte (TB)</a:t>
            </a:r>
          </a:p>
          <a:p>
            <a:r>
              <a:rPr lang="en-US" dirty="0" smtClean="0"/>
              <a:t>petabyte (PB)</a:t>
            </a:r>
          </a:p>
          <a:p>
            <a:r>
              <a:rPr lang="en-US" dirty="0" err="1" smtClean="0"/>
              <a:t>exabyte</a:t>
            </a:r>
            <a:r>
              <a:rPr lang="en-US" dirty="0" smtClean="0"/>
              <a:t> (EB)</a:t>
            </a:r>
          </a:p>
          <a:p>
            <a:r>
              <a:rPr lang="en-US" dirty="0" err="1" smtClean="0"/>
              <a:t>zettabyte</a:t>
            </a:r>
            <a:r>
              <a:rPr lang="en-US" dirty="0" smtClean="0"/>
              <a:t> (ZB)</a:t>
            </a:r>
          </a:p>
          <a:p>
            <a:r>
              <a:rPr lang="en-US" dirty="0" err="1" smtClean="0"/>
              <a:t>yottabyte</a:t>
            </a:r>
            <a:r>
              <a:rPr lang="en-US" dirty="0" smtClean="0"/>
              <a:t> (YB)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45296-505D-2543-BD0A-56002446BCD9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108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kilobyte (</a:t>
            </a:r>
            <a:r>
              <a:rPr lang="en-US" dirty="0" err="1" smtClean="0"/>
              <a:t>kB</a:t>
            </a:r>
            <a:r>
              <a:rPr lang="en-US" dirty="0" smtClean="0"/>
              <a:t>)</a:t>
            </a:r>
          </a:p>
          <a:p>
            <a:r>
              <a:rPr lang="en-US" dirty="0" smtClean="0"/>
              <a:t>megabyte (MB)</a:t>
            </a:r>
          </a:p>
          <a:p>
            <a:r>
              <a:rPr lang="en-US" dirty="0" smtClean="0"/>
              <a:t>gigabyte (GB)</a:t>
            </a:r>
          </a:p>
          <a:p>
            <a:r>
              <a:rPr lang="en-US" dirty="0" smtClean="0"/>
              <a:t>terabyte (TB)</a:t>
            </a:r>
          </a:p>
          <a:p>
            <a:r>
              <a:rPr lang="en-US" dirty="0" smtClean="0"/>
              <a:t>petabyte (PB)</a:t>
            </a:r>
          </a:p>
          <a:p>
            <a:r>
              <a:rPr lang="en-US" dirty="0" err="1" smtClean="0"/>
              <a:t>exabyte</a:t>
            </a:r>
            <a:r>
              <a:rPr lang="en-US" dirty="0" smtClean="0"/>
              <a:t> (EB)</a:t>
            </a:r>
          </a:p>
          <a:p>
            <a:r>
              <a:rPr lang="en-US" dirty="0" err="1" smtClean="0"/>
              <a:t>zettabyte</a:t>
            </a:r>
            <a:r>
              <a:rPr lang="en-US" dirty="0" smtClean="0"/>
              <a:t> (ZB)</a:t>
            </a:r>
          </a:p>
          <a:p>
            <a:r>
              <a:rPr lang="en-US" dirty="0" err="1" smtClean="0"/>
              <a:t>yottabyte</a:t>
            </a:r>
            <a:r>
              <a:rPr lang="en-US" dirty="0" smtClean="0"/>
              <a:t> (YB)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45296-505D-2543-BD0A-56002446BCD9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108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38EEB-6F55-4991-8202-C1CE45A5CDEB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kilobyte (</a:t>
            </a:r>
            <a:r>
              <a:rPr lang="en-US" dirty="0" err="1" smtClean="0"/>
              <a:t>kB</a:t>
            </a:r>
            <a:r>
              <a:rPr lang="en-US" dirty="0" smtClean="0"/>
              <a:t>)</a:t>
            </a:r>
          </a:p>
          <a:p>
            <a:r>
              <a:rPr lang="en-US" dirty="0" smtClean="0"/>
              <a:t>megabyte (MB)</a:t>
            </a:r>
          </a:p>
          <a:p>
            <a:r>
              <a:rPr lang="en-US" dirty="0" smtClean="0"/>
              <a:t>gigabyte (GB)</a:t>
            </a:r>
          </a:p>
          <a:p>
            <a:r>
              <a:rPr lang="en-US" dirty="0" smtClean="0"/>
              <a:t>terabyte (TB)</a:t>
            </a:r>
          </a:p>
          <a:p>
            <a:r>
              <a:rPr lang="en-US" dirty="0" smtClean="0"/>
              <a:t>petabyte (PB)</a:t>
            </a:r>
          </a:p>
          <a:p>
            <a:r>
              <a:rPr lang="en-US" dirty="0" err="1" smtClean="0"/>
              <a:t>exabyte</a:t>
            </a:r>
            <a:r>
              <a:rPr lang="en-US" dirty="0" smtClean="0"/>
              <a:t> (EB)</a:t>
            </a:r>
          </a:p>
          <a:p>
            <a:r>
              <a:rPr lang="en-US" dirty="0" err="1" smtClean="0"/>
              <a:t>zettabyte</a:t>
            </a:r>
            <a:r>
              <a:rPr lang="en-US" dirty="0" smtClean="0"/>
              <a:t> (ZB)</a:t>
            </a:r>
          </a:p>
          <a:p>
            <a:r>
              <a:rPr lang="en-US" dirty="0" err="1" smtClean="0"/>
              <a:t>yottabyte</a:t>
            </a:r>
            <a:r>
              <a:rPr lang="en-US" dirty="0" smtClean="0"/>
              <a:t> (YB)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45296-505D-2543-BD0A-56002446BCD9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108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kilobyte (</a:t>
            </a:r>
            <a:r>
              <a:rPr lang="en-US" dirty="0" err="1" smtClean="0"/>
              <a:t>kB</a:t>
            </a:r>
            <a:r>
              <a:rPr lang="en-US" dirty="0" smtClean="0"/>
              <a:t>)</a:t>
            </a:r>
          </a:p>
          <a:p>
            <a:r>
              <a:rPr lang="en-US" dirty="0" smtClean="0"/>
              <a:t>megabyte (MB)</a:t>
            </a:r>
          </a:p>
          <a:p>
            <a:r>
              <a:rPr lang="en-US" dirty="0" smtClean="0"/>
              <a:t>gigabyte (GB)</a:t>
            </a:r>
          </a:p>
          <a:p>
            <a:r>
              <a:rPr lang="en-US" dirty="0" smtClean="0"/>
              <a:t>terabyte (TB)</a:t>
            </a:r>
          </a:p>
          <a:p>
            <a:r>
              <a:rPr lang="en-US" dirty="0" smtClean="0"/>
              <a:t>petabyte (PB)</a:t>
            </a:r>
          </a:p>
          <a:p>
            <a:r>
              <a:rPr lang="en-US" dirty="0" err="1" smtClean="0"/>
              <a:t>exabyte</a:t>
            </a:r>
            <a:r>
              <a:rPr lang="en-US" dirty="0" smtClean="0"/>
              <a:t> (EB)</a:t>
            </a:r>
          </a:p>
          <a:p>
            <a:r>
              <a:rPr lang="en-US" dirty="0" err="1" smtClean="0"/>
              <a:t>zettabyte</a:t>
            </a:r>
            <a:r>
              <a:rPr lang="en-US" dirty="0" smtClean="0"/>
              <a:t> (ZB)</a:t>
            </a:r>
          </a:p>
          <a:p>
            <a:r>
              <a:rPr lang="en-US" dirty="0" err="1" smtClean="0"/>
              <a:t>yottabyte</a:t>
            </a:r>
            <a:r>
              <a:rPr lang="en-US" dirty="0" smtClean="0"/>
              <a:t> (YB)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45296-505D-2543-BD0A-56002446BCD9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1081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kilobyte (</a:t>
            </a:r>
            <a:r>
              <a:rPr lang="en-US" dirty="0" err="1" smtClean="0"/>
              <a:t>kB</a:t>
            </a:r>
            <a:r>
              <a:rPr lang="en-US" dirty="0" smtClean="0"/>
              <a:t>)</a:t>
            </a:r>
          </a:p>
          <a:p>
            <a:r>
              <a:rPr lang="en-US" dirty="0" smtClean="0"/>
              <a:t>megabyte (MB)</a:t>
            </a:r>
          </a:p>
          <a:p>
            <a:r>
              <a:rPr lang="en-US" dirty="0" smtClean="0"/>
              <a:t>gigabyte (GB)</a:t>
            </a:r>
          </a:p>
          <a:p>
            <a:r>
              <a:rPr lang="en-US" dirty="0" smtClean="0"/>
              <a:t>terabyte (TB)</a:t>
            </a:r>
          </a:p>
          <a:p>
            <a:r>
              <a:rPr lang="en-US" dirty="0" smtClean="0"/>
              <a:t>petabyte (PB)</a:t>
            </a:r>
          </a:p>
          <a:p>
            <a:r>
              <a:rPr lang="en-US" dirty="0" err="1" smtClean="0"/>
              <a:t>exabyte</a:t>
            </a:r>
            <a:r>
              <a:rPr lang="en-US" dirty="0" smtClean="0"/>
              <a:t> (EB)</a:t>
            </a:r>
          </a:p>
          <a:p>
            <a:r>
              <a:rPr lang="en-US" dirty="0" err="1" smtClean="0"/>
              <a:t>zettabyte</a:t>
            </a:r>
            <a:r>
              <a:rPr lang="en-US" dirty="0" smtClean="0"/>
              <a:t> (ZB)</a:t>
            </a:r>
          </a:p>
          <a:p>
            <a:r>
              <a:rPr lang="en-US" dirty="0" err="1" smtClean="0"/>
              <a:t>yottabyte</a:t>
            </a:r>
            <a:r>
              <a:rPr lang="en-US" dirty="0" smtClean="0"/>
              <a:t> (YB)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45296-505D-2543-BD0A-56002446BCD9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1081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45296-505D-2543-BD0A-56002446BCD9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1887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18B50AE-848F-4DEA-8DC1-28A46A8AF54A}" type="slidenum">
              <a:rPr lang="en-US" smtClean="0"/>
              <a:pPr eaLnBrk="1" hangingPunct="1"/>
              <a:t>89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45296-505D-2543-BD0A-56002446BCD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1887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45296-505D-2543-BD0A-56002446BCD9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18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894D15F-6772-4CB3-90E6-16DE661655E3}" type="slidenum">
              <a:rPr lang="en-US" smtClean="0"/>
              <a:pPr eaLnBrk="1" hangingPunct="1"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765AFB8-2F53-4080-B786-B154053E6556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62985E8-3973-471C-B680-EABEFE818E47}" type="slidenum">
              <a:rPr lang="en-US" smtClean="0"/>
              <a:pPr eaLnBrk="1" hangingPunct="1"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45296-505D-2543-BD0A-56002446BCD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18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126F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jhsph_Logo_Whit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90500" y="158750"/>
            <a:ext cx="396875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jhsph_Logo_Whit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90500" y="158750"/>
            <a:ext cx="396875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 flipV="1">
            <a:off x="474663" y="4271963"/>
            <a:ext cx="8669337" cy="18288"/>
          </a:xfrm>
          <a:prstGeom prst="rect">
            <a:avLst/>
          </a:prstGeom>
          <a:solidFill>
            <a:srgbClr val="FFFAD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4663" y="4521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0"/>
              </a:spcBef>
              <a:buFont typeface="Wingdings" pitchFamily="-111" charset="2"/>
              <a:buNone/>
              <a:defRPr sz="2400">
                <a:solidFill>
                  <a:srgbClr val="FFFAD5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74663" y="29210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24363" y="158750"/>
            <a:ext cx="4613275" cy="461665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>
              <a:defRPr lang="en-US" sz="1200" b="1" i="1" kern="120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pitchFamily="-84" charset="-128"/>
                <a:cs typeface="ＭＳ Ｐゴシック" pitchFamily="-84" charset="-128"/>
              </a:defRPr>
            </a:lvl1pPr>
            <a:lvl2pPr>
              <a:defRPr lang="en-US" sz="2400" kern="1200" smtClean="0">
                <a:latin typeface="Times" pitchFamily="-84" charset="0"/>
                <a:ea typeface="ＭＳ Ｐゴシック" pitchFamily="-84" charset="-128"/>
                <a:cs typeface="ＭＳ Ｐゴシック" pitchFamily="-84" charset="-128"/>
              </a:defRPr>
            </a:lvl2pPr>
            <a:lvl3pPr>
              <a:defRPr lang="en-US" sz="2400" kern="1200" smtClean="0">
                <a:latin typeface="Times" pitchFamily="-84" charset="0"/>
                <a:ea typeface="ＭＳ Ｐゴシック" pitchFamily="-84" charset="-128"/>
                <a:cs typeface="ＭＳ Ｐゴシック" pitchFamily="-84" charset="-128"/>
              </a:defRPr>
            </a:lvl3pPr>
            <a:lvl4pPr>
              <a:defRPr lang="en-US" sz="2400" kern="1200" smtClean="0">
                <a:latin typeface="Times" pitchFamily="-84" charset="0"/>
                <a:ea typeface="ＭＳ Ｐゴシック" pitchFamily="-84" charset="-128"/>
                <a:cs typeface="ＭＳ Ｐゴシック" pitchFamily="-84" charset="-128"/>
              </a:defRPr>
            </a:lvl4pPr>
            <a:lvl5pPr>
              <a:defRPr lang="en-US" sz="2400" kern="1200">
                <a:latin typeface="Times" pitchFamily="-84" charset="0"/>
                <a:ea typeface="ＭＳ Ｐゴシック" pitchFamily="-84" charset="-128"/>
                <a:cs typeface="ＭＳ Ｐゴシック" pitchFamily="-84" charset="-128"/>
              </a:defRPr>
            </a:lvl5pPr>
          </a:lstStyle>
          <a:p>
            <a:pPr lvl="0" algn="r">
              <a:spcBef>
                <a:spcPct val="0"/>
              </a:spcBef>
            </a:pPr>
            <a:r>
              <a:rPr lang="en-US" dirty="0" smtClean="0"/>
              <a:t>Location of the Presentation</a:t>
            </a:r>
          </a:p>
          <a:p>
            <a:pPr lvl="0" algn="r">
              <a:spcBef>
                <a:spcPct val="0"/>
              </a:spcBef>
            </a:pPr>
            <a:r>
              <a:rPr lang="en-US" dirty="0" smtClean="0"/>
              <a:t>MMM DD YYYY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605928"/>
            <a:ext cx="8534400" cy="366137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+mj-lt"/>
                <a:sym typeface="Wingdings" panose="05000000000000000000" pitchFamily="2" charset="2"/>
              </a:defRPr>
            </a:lvl1pPr>
          </a:lstStyle>
          <a:p>
            <a:r>
              <a:rPr lang="fr-FR" dirty="0" smtClean="0"/>
              <a:t>Section 1  Section 1-1  Section 1-1-1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29730"/>
            <a:ext cx="8534400" cy="5096433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+mj-lt"/>
              </a:defRPr>
            </a:lvl1pPr>
            <a:lvl2pPr marL="857250" indent="-393700">
              <a:buSzPct val="90000"/>
              <a:buFont typeface="Courier New" panose="02070309020205020404" pitchFamily="49" charset="0"/>
              <a:buChar char="o"/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3175" y="0"/>
            <a:ext cx="9151938" cy="413657"/>
          </a:xfrm>
          <a:prstGeom prst="rect">
            <a:avLst/>
          </a:prstGeom>
          <a:solidFill>
            <a:srgbClr val="126F9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pPr algn="ctr">
              <a:defRPr/>
            </a:pPr>
            <a:endParaRPr lang="en-US" sz="1900" b="1">
              <a:solidFill>
                <a:schemeClr val="bg1"/>
              </a:solidFill>
              <a:latin typeface="Myriad Pro SemiC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3175" y="6444343"/>
            <a:ext cx="9151938" cy="413657"/>
          </a:xfrm>
          <a:prstGeom prst="rect">
            <a:avLst/>
          </a:prstGeom>
          <a:solidFill>
            <a:srgbClr val="126F9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pPr algn="ctr">
              <a:defRPr/>
            </a:pPr>
            <a:endParaRPr lang="en-US" sz="1900" b="1">
              <a:solidFill>
                <a:schemeClr val="bg1"/>
              </a:solidFill>
              <a:latin typeface="Myriad Pro SemiC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7970" y="6542882"/>
            <a:ext cx="568234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1200" dirty="0" smtClean="0">
                <a:solidFill>
                  <a:srgbClr val="B2B2B2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rPr>
              <a:t>© Hadi Kharrazi @ JHSPH</a:t>
            </a:r>
            <a:r>
              <a:rPr lang="en-US" sz="900" kern="1200" baseline="0" dirty="0" smtClean="0">
                <a:solidFill>
                  <a:srgbClr val="B2B2B2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rPr>
              <a:t>-HPM</a:t>
            </a:r>
            <a:endParaRPr lang="en-US" sz="900" kern="1200" dirty="0">
              <a:solidFill>
                <a:srgbClr val="B2B2B2"/>
              </a:solidFill>
              <a:latin typeface="+mj-lt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7100735" y="152400"/>
            <a:ext cx="195277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aseline="0" dirty="0" smtClean="0">
                <a:solidFill>
                  <a:srgbClr val="B2B2B2"/>
                </a:solidFill>
                <a:latin typeface="+mj-lt"/>
                <a:cs typeface="Arial" charset="0"/>
              </a:rPr>
              <a:t>Clinical Decision Support Systems </a:t>
            </a:r>
            <a:endParaRPr lang="en-US" sz="900" dirty="0">
              <a:solidFill>
                <a:srgbClr val="B2B2B2"/>
              </a:solidFill>
              <a:latin typeface="+mj-lt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8513" y="6542882"/>
            <a:ext cx="596900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en-US" sz="900" smtClean="0">
                <a:solidFill>
                  <a:schemeClr val="bg1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138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4" r:id="rId2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Trebuchet MS" pitchFamily="-108" charset="0"/>
          <a:ea typeface="ＭＳ Ｐゴシック" pitchFamily="-111" charset="-128"/>
          <a:cs typeface="ＭＳ Ｐゴシック" pitchFamily="-11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Trebuchet MS" pitchFamily="-108" charset="0"/>
          <a:ea typeface="ＭＳ Ｐゴシック" pitchFamily="-111" charset="-128"/>
          <a:cs typeface="ＭＳ Ｐゴシック" pitchFamily="-11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Trebuchet MS" pitchFamily="-108" charset="0"/>
          <a:ea typeface="ＭＳ Ｐゴシック" pitchFamily="-111" charset="-128"/>
          <a:cs typeface="ＭＳ Ｐゴシック" pitchFamily="-11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Trebuchet MS" pitchFamily="-108" charset="0"/>
          <a:ea typeface="ＭＳ Ｐゴシック" pitchFamily="-111" charset="-128"/>
          <a:cs typeface="ＭＳ Ｐゴシック" pitchFamily="-11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Trebuchet MS" pitchFamily="-10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Trebuchet MS" pitchFamily="-10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Trebuchet MS" pitchFamily="-10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Trebuchet MS" pitchFamily="-108" charset="0"/>
        </a:defRPr>
      </a:lvl9pPr>
    </p:titleStyle>
    <p:bodyStyle>
      <a:lvl1pPr marL="349250" indent="-349250" algn="l" rtl="0" eaLnBrk="1" fontAlgn="base" hangingPunct="1">
        <a:spcBef>
          <a:spcPct val="155000"/>
        </a:spcBef>
        <a:spcAft>
          <a:spcPct val="0"/>
        </a:spcAft>
        <a:buClr>
          <a:srgbClr val="126F90"/>
        </a:buClr>
        <a:buSzPct val="70000"/>
        <a:buFont typeface="Wingdings" pitchFamily="-84" charset="2"/>
        <a:buChar char="n"/>
        <a:defRPr sz="20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857250" indent="-393700" algn="l" rtl="0" eaLnBrk="1" fontAlgn="base" hangingPunct="1">
        <a:spcBef>
          <a:spcPct val="25000"/>
        </a:spcBef>
        <a:spcAft>
          <a:spcPct val="0"/>
        </a:spcAft>
        <a:buClr>
          <a:srgbClr val="126F90"/>
        </a:buClr>
        <a:buSzPct val="140000"/>
        <a:buFont typeface="Symbol" pitchFamily="-84" charset="2"/>
        <a:buChar char=""/>
        <a:defRPr sz="20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428750" indent="-349250" algn="l" rtl="0" eaLnBrk="1" fontAlgn="base" hangingPunct="1">
        <a:spcBef>
          <a:spcPct val="25000"/>
        </a:spcBef>
        <a:spcAft>
          <a:spcPct val="0"/>
        </a:spcAft>
        <a:buClr>
          <a:srgbClr val="126F90"/>
        </a:buClr>
        <a:buSzPct val="70000"/>
        <a:buFont typeface="Wingdings 3" pitchFamily="-84" charset="2"/>
        <a:buChar char="u"/>
        <a:defRPr sz="20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2063750" indent="-349250" algn="l" rtl="0" eaLnBrk="1" fontAlgn="base" hangingPunct="1">
        <a:spcBef>
          <a:spcPct val="25000"/>
        </a:spcBef>
        <a:spcAft>
          <a:spcPct val="0"/>
        </a:spcAft>
        <a:buClr>
          <a:srgbClr val="126F90"/>
        </a:buClr>
        <a:buSzPct val="125000"/>
        <a:buFont typeface="Symbol" pitchFamily="-84" charset="2"/>
        <a:buChar char=""/>
        <a:defRPr sz="20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571750" indent="-285750" algn="l" rtl="0" eaLnBrk="1" fontAlgn="base" hangingPunct="1">
        <a:spcBef>
          <a:spcPct val="25000"/>
        </a:spcBef>
        <a:spcAft>
          <a:spcPct val="0"/>
        </a:spcAft>
        <a:buClr>
          <a:srgbClr val="126F90"/>
        </a:buClr>
        <a:buSzPct val="70000"/>
        <a:buFont typeface="Wingdings" pitchFamily="-84" charset="2"/>
        <a:buChar char="l"/>
        <a:defRPr sz="20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3028950" indent="-285750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SzPct val="70000"/>
        <a:buFont typeface="Wingdings" pitchFamily="-108" charset="2"/>
        <a:buChar char="l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3486150" indent="-285750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SzPct val="70000"/>
        <a:buFont typeface="Wingdings" pitchFamily="-108" charset="2"/>
        <a:buChar char="l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943350" indent="-285750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SzPct val="70000"/>
        <a:buFont typeface="Wingdings" pitchFamily="-108" charset="2"/>
        <a:buChar char="l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4400550" indent="-285750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SzPct val="70000"/>
        <a:buFont typeface="Wingdings" pitchFamily="-108" charset="2"/>
        <a:buChar char="l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1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5" Type="http://schemas.openxmlformats.org/officeDocument/2006/relationships/image" Target="../media/image29.png"/><Relationship Id="rId4" Type="http://schemas.openxmlformats.org/officeDocument/2006/relationships/hyperlink" Target="https://sachsmc.shinyapps.io/plotROC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33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4" Type="http://schemas.openxmlformats.org/officeDocument/2006/relationships/image" Target="../media/image36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4" Type="http://schemas.openxmlformats.org/officeDocument/2006/relationships/image" Target="../media/image40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4" Type="http://schemas.openxmlformats.org/officeDocument/2006/relationships/image" Target="../media/image41.e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4" Type="http://schemas.openxmlformats.org/officeDocument/2006/relationships/image" Target="../media/image42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4" Type="http://schemas.openxmlformats.org/officeDocument/2006/relationships/image" Target="../media/image4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4" Type="http://schemas.openxmlformats.org/officeDocument/2006/relationships/image" Target="../media/image4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4" Type="http://schemas.openxmlformats.org/officeDocument/2006/relationships/image" Target="../media/image4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4" Type="http://schemas.openxmlformats.org/officeDocument/2006/relationships/image" Target="../media/image4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4" Type="http://schemas.openxmlformats.org/officeDocument/2006/relationships/image" Target="../media/image4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4" Type="http://schemas.openxmlformats.org/officeDocument/2006/relationships/image" Target="../media/image4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hyperlink" Target="acg.jhsph.edu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emf"/><Relationship Id="rId4" Type="http://schemas.openxmlformats.org/officeDocument/2006/relationships/image" Target="../media/image55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4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emf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.e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>
                <a:latin typeface="+mj-lt"/>
                <a:ea typeface="ＭＳ Ｐゴシック" pitchFamily="-84" charset="-128"/>
                <a:cs typeface="ＭＳ Ｐゴシック" pitchFamily="-84" charset="-128"/>
              </a:rPr>
              <a:t>Hadi </a:t>
            </a:r>
            <a:r>
              <a:rPr lang="en-US" sz="2000" dirty="0" smtClean="0">
                <a:latin typeface="+mj-lt"/>
                <a:ea typeface="ＭＳ Ｐゴシック" pitchFamily="-84" charset="-128"/>
                <a:cs typeface="ＭＳ Ｐゴシック" pitchFamily="-84" charset="-128"/>
              </a:rPr>
              <a:t>Kharrazi </a:t>
            </a:r>
            <a:r>
              <a:rPr lang="en-US" sz="1200" i="1" dirty="0" smtClean="0">
                <a:latin typeface="+mj-lt"/>
                <a:ea typeface="ＭＳ Ｐゴシック" pitchFamily="-84" charset="-128"/>
                <a:cs typeface="ＭＳ Ｐゴシック" pitchFamily="-84" charset="-128"/>
              </a:rPr>
              <a:t>MHI MD </a:t>
            </a:r>
            <a:r>
              <a:rPr lang="en-US" sz="1200" i="1" dirty="0">
                <a:latin typeface="+mj-lt"/>
                <a:ea typeface="ＭＳ Ｐゴシック" pitchFamily="-84" charset="-128"/>
                <a:cs typeface="ＭＳ Ｐゴシック" pitchFamily="-84" charset="-128"/>
              </a:rPr>
              <a:t>PhD</a:t>
            </a:r>
            <a:br>
              <a:rPr lang="en-US" sz="1200" i="1" dirty="0">
                <a:latin typeface="+mj-lt"/>
                <a:ea typeface="ＭＳ Ｐゴシック" pitchFamily="-84" charset="-128"/>
                <a:cs typeface="ＭＳ Ｐゴシック" pitchFamily="-84" charset="-128"/>
              </a:rPr>
            </a:br>
            <a:endParaRPr lang="en-US" sz="200" i="1" dirty="0">
              <a:latin typeface="+mj-lt"/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sz="1800" i="1" dirty="0">
                <a:latin typeface="+mj-lt"/>
                <a:ea typeface="ＭＳ Ｐゴシック" pitchFamily="-84" charset="-128"/>
                <a:cs typeface="ＭＳ Ｐゴシック" pitchFamily="-84" charset="-128"/>
              </a:rPr>
              <a:t>kharrazi@jhu.edu</a:t>
            </a:r>
          </a:p>
          <a:p>
            <a:endParaRPr lang="en-US" sz="1200" dirty="0" smtClean="0">
              <a:latin typeface="+mj-lt"/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sz="1800" dirty="0" smtClean="0">
                <a:latin typeface="+mj-lt"/>
                <a:ea typeface="ＭＳ Ｐゴシック" pitchFamily="-84" charset="-128"/>
                <a:cs typeface="ＭＳ Ｐゴシック" pitchFamily="-84" charset="-128"/>
              </a:rPr>
              <a:t>Johns </a:t>
            </a:r>
            <a:r>
              <a:rPr lang="en-US" sz="1800" dirty="0">
                <a:latin typeface="+mj-lt"/>
                <a:ea typeface="ＭＳ Ｐゴシック" pitchFamily="-84" charset="-128"/>
                <a:cs typeface="ＭＳ Ｐゴシック" pitchFamily="-84" charset="-128"/>
              </a:rPr>
              <a:t>Hopkins </a:t>
            </a:r>
            <a:r>
              <a:rPr lang="en-US" sz="1800" dirty="0" smtClean="0">
                <a:latin typeface="+mj-lt"/>
                <a:ea typeface="ＭＳ Ｐゴシック" pitchFamily="-84" charset="-128"/>
                <a:cs typeface="ＭＳ Ｐゴシック" pitchFamily="-84" charset="-128"/>
              </a:rPr>
              <a:t>University</a:t>
            </a:r>
          </a:p>
          <a:p>
            <a:r>
              <a:rPr lang="en-US" sz="1600" i="1" dirty="0" smtClean="0">
                <a:latin typeface="+mj-lt"/>
                <a:ea typeface="ＭＳ Ｐゴシック" pitchFamily="-84" charset="-128"/>
                <a:cs typeface="ＭＳ Ｐゴシック" pitchFamily="-84" charset="-128"/>
                <a:sym typeface="Wingdings"/>
              </a:rPr>
              <a:t> </a:t>
            </a:r>
            <a:r>
              <a:rPr lang="en-US" sz="1600" i="1" dirty="0" smtClean="0">
                <a:latin typeface="+mj-lt"/>
                <a:ea typeface="ＭＳ Ｐゴシック" pitchFamily="-84" charset="-128"/>
                <a:cs typeface="ＭＳ Ｐゴシック" pitchFamily="-84" charset="-128"/>
              </a:rPr>
              <a:t>School of Public Health</a:t>
            </a:r>
          </a:p>
          <a:p>
            <a:r>
              <a:rPr lang="en-US" sz="1600" i="1" dirty="0">
                <a:latin typeface="+mj-lt"/>
                <a:ea typeface="ＭＳ Ｐゴシック" pitchFamily="-84" charset="-128"/>
                <a:cs typeface="ＭＳ Ｐゴシック" pitchFamily="-84" charset="-128"/>
                <a:sym typeface="Wingdings"/>
              </a:rPr>
              <a:t> </a:t>
            </a:r>
            <a:r>
              <a:rPr lang="en-US" sz="1600" i="1" dirty="0" smtClean="0">
                <a:latin typeface="+mj-lt"/>
                <a:ea typeface="ＭＳ Ｐゴシック" pitchFamily="-84" charset="-128"/>
                <a:cs typeface="ＭＳ Ｐゴシック" pitchFamily="-84" charset="-128"/>
              </a:rPr>
              <a:t>School of Medicine</a:t>
            </a:r>
            <a:endParaRPr lang="en-US" sz="1600" i="1" dirty="0">
              <a:latin typeface="+mj-lt"/>
              <a:ea typeface="ＭＳ Ｐゴシック" pitchFamily="-84" charset="-128"/>
              <a:cs typeface="ＭＳ Ｐゴシック" pitchFamily="-84" charset="-128"/>
            </a:endParaRPr>
          </a:p>
          <a:p>
            <a:endParaRPr lang="en-US" sz="100" i="1" dirty="0">
              <a:latin typeface="+mj-lt"/>
              <a:ea typeface="ＭＳ Ｐゴシック" pitchFamily="-84" charset="-128"/>
              <a:cs typeface="ＭＳ Ｐゴシック" pitchFamily="-84" charset="-128"/>
            </a:endParaRPr>
          </a:p>
          <a:p>
            <a:endParaRPr lang="en-US" sz="2000" dirty="0"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Clinical Decision Support </a:t>
            </a:r>
            <a:r>
              <a:rPr lang="en-US" sz="2800" dirty="0" smtClean="0"/>
              <a:t>Systems &amp; Population </a:t>
            </a:r>
            <a:r>
              <a:rPr lang="en-US" sz="2800" dirty="0"/>
              <a:t>Health Analytic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424363" y="158750"/>
            <a:ext cx="4613275" cy="46166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>
                <a:latin typeface="+mj-lt"/>
              </a:rPr>
              <a:t>Summer Institute / HIT Series</a:t>
            </a:r>
            <a:endParaRPr lang="en-US" dirty="0">
              <a:latin typeface="+mj-lt"/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7165731" y="6323623"/>
            <a:ext cx="1846385" cy="402492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126F90"/>
              </a:buClr>
              <a:buSzPct val="70000"/>
              <a:buFont typeface="Wingdings" pitchFamily="-111" charset="2"/>
              <a:buNone/>
              <a:defRPr sz="2400">
                <a:solidFill>
                  <a:srgbClr val="FFFAD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57250" indent="-3937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140000"/>
              <a:buFont typeface="Symbol" pitchFamily="-84" charset="2"/>
              <a:buChar char="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428750" indent="-3492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70000"/>
              <a:buFont typeface="Wingdings 3" pitchFamily="-84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2063750" indent="-3492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125000"/>
              <a:buFont typeface="Symbol" pitchFamily="-84" charset="2"/>
              <a:buChar char="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5717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70000"/>
              <a:buFont typeface="Wingdings" pitchFamily="-84" charset="2"/>
              <a:buChar char="l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30289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6pPr>
            <a:lvl7pPr marL="34861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7pPr>
            <a:lvl8pPr marL="39433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8pPr>
            <a:lvl9pPr marL="44005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algn="r"/>
            <a:r>
              <a:rPr lang="en-US" sz="1200" i="1" kern="0" dirty="0">
                <a:latin typeface="+mj-lt"/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1200" i="1" kern="0" dirty="0" smtClean="0">
                <a:latin typeface="+mj-lt"/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1200" i="1" kern="0" dirty="0" err="1" smtClean="0">
                <a:latin typeface="+mj-lt"/>
                <a:ea typeface="ＭＳ Ｐゴシック" pitchFamily="-84" charset="-128"/>
                <a:cs typeface="ＭＳ Ｐゴシック" pitchFamily="-84" charset="-128"/>
              </a:rPr>
              <a:t>hrs</a:t>
            </a:r>
            <a:r>
              <a:rPr lang="en-US" sz="1200" i="1" kern="0" dirty="0" smtClean="0">
                <a:latin typeface="+mj-lt"/>
                <a:ea typeface="ＭＳ Ｐゴシック" pitchFamily="-84" charset="-128"/>
                <a:cs typeface="ＭＳ Ｐゴシック" pitchFamily="-84" charset="-128"/>
              </a:rPr>
              <a:t> / ~100 slides</a:t>
            </a:r>
            <a:endParaRPr lang="en-US" sz="1200" i="1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6384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4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4953000"/>
          </a:xfrm>
        </p:spPr>
        <p:txBody>
          <a:bodyPr/>
          <a:lstStyle/>
          <a:p>
            <a:r>
              <a:rPr lang="en-US" sz="1800" dirty="0" smtClean="0"/>
              <a:t>Necessity of CDSS: </a:t>
            </a:r>
          </a:p>
          <a:p>
            <a:pPr lvl="1"/>
            <a:endParaRPr lang="en-US" sz="1400" dirty="0" smtClean="0"/>
          </a:p>
          <a:p>
            <a:pPr lvl="1"/>
            <a:r>
              <a:rPr lang="en-US" sz="1600" dirty="0" smtClean="0"/>
              <a:t>Demand for prevention has increased due to the </a:t>
            </a:r>
            <a:r>
              <a:rPr lang="en-US" sz="1600" dirty="0" smtClean="0">
                <a:solidFill>
                  <a:srgbClr val="FF0000"/>
                </a:solidFill>
              </a:rPr>
              <a:t>rise in medical error</a:t>
            </a:r>
            <a:r>
              <a:rPr lang="en-US" sz="1600" dirty="0" smtClean="0"/>
              <a:t> (Institute of Medicine report </a:t>
            </a:r>
            <a:r>
              <a:rPr lang="en-US" sz="1600" dirty="0" smtClean="0">
                <a:sym typeface="Wingdings" pitchFamily="2" charset="2"/>
              </a:rPr>
              <a:t></a:t>
            </a:r>
            <a:r>
              <a:rPr lang="en-US" sz="1600" dirty="0" smtClean="0"/>
              <a:t> To Err Is Human)</a:t>
            </a:r>
          </a:p>
          <a:p>
            <a:pPr lvl="1"/>
            <a:r>
              <a:rPr lang="en-US" sz="1600" dirty="0" smtClean="0"/>
              <a:t>Computer-based physician order entry (CPOE) systems, coupled with CDSS, have been proposed as a key element of systems’ approaches to </a:t>
            </a:r>
            <a:r>
              <a:rPr lang="en-US" sz="1600" dirty="0" smtClean="0">
                <a:solidFill>
                  <a:srgbClr val="FF0000"/>
                </a:solidFill>
              </a:rPr>
              <a:t>improving patient safety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smtClean="0"/>
              <a:t>CDSS have the potential to </a:t>
            </a:r>
            <a:r>
              <a:rPr lang="en-US" sz="1600" dirty="0" smtClean="0">
                <a:solidFill>
                  <a:srgbClr val="FF0000"/>
                </a:solidFill>
              </a:rPr>
              <a:t>change the way medicine has been taught and practiced</a:t>
            </a:r>
            <a:r>
              <a:rPr lang="en-US" sz="1600" dirty="0" smtClean="0"/>
              <a:t>.</a:t>
            </a:r>
          </a:p>
          <a:p>
            <a:r>
              <a:rPr lang="en-US" sz="1800" dirty="0" smtClean="0"/>
              <a:t>Features of CDSS: </a:t>
            </a:r>
          </a:p>
          <a:p>
            <a:pPr lvl="1"/>
            <a:endParaRPr lang="en-US" sz="1000" dirty="0" smtClean="0">
              <a:solidFill>
                <a:srgbClr val="FF0000"/>
              </a:solidFill>
            </a:endParaRP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Aim</a:t>
            </a:r>
            <a:r>
              <a:rPr lang="en-US" sz="1600" dirty="0" smtClean="0"/>
              <a:t>: make data available, optimize problem-solving and decision making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User</a:t>
            </a:r>
            <a:r>
              <a:rPr lang="en-US" sz="1600" dirty="0" smtClean="0"/>
              <a:t>: provide it to a healthcare provider or scientist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Data</a:t>
            </a:r>
            <a:r>
              <a:rPr lang="en-US" sz="1600" dirty="0" smtClean="0"/>
              <a:t>: select knowledge that is pertinent, and/or to process data to create the pertinent knowledge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Engine</a:t>
            </a:r>
            <a:r>
              <a:rPr lang="en-US" sz="1600" dirty="0" smtClean="0"/>
              <a:t>: carry out some sort of </a:t>
            </a:r>
            <a:r>
              <a:rPr lang="en-US" sz="1600" dirty="0" err="1" smtClean="0"/>
              <a:t>inferencing</a:t>
            </a:r>
            <a:r>
              <a:rPr lang="en-US" sz="1600" dirty="0" smtClean="0"/>
              <a:t> process, algorithm, rule, or association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Action</a:t>
            </a:r>
            <a:r>
              <a:rPr lang="en-US" sz="1600" dirty="0" smtClean="0"/>
              <a:t>: perform some action, usually to make a recommendation</a:t>
            </a:r>
            <a:endParaRPr lang="en-US" sz="1400" dirty="0" smtClean="0"/>
          </a:p>
          <a:p>
            <a:pPr lvl="1">
              <a:buFont typeface="Courier New" pitchFamily="49" charset="0"/>
              <a:buNone/>
            </a:pPr>
            <a:endParaRPr lang="en-US" sz="1800" dirty="0" smtClean="0"/>
          </a:p>
        </p:txBody>
      </p:sp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381000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155000"/>
              </a:spcBef>
              <a:buClr>
                <a:srgbClr val="126F90"/>
              </a:buClr>
              <a:buSzPct val="70000"/>
              <a:buFont typeface="Wingdings" pitchFamily="-84" charset="2"/>
              <a:buNone/>
            </a:pPr>
            <a:r>
              <a:rPr lang="en-US" kern="1200" dirty="0">
                <a:ea typeface="ＭＳ Ｐゴシック" pitchFamily="-84" charset="-128"/>
                <a:cs typeface="ＭＳ Ｐゴシック" pitchFamily="-84" charset="-128"/>
              </a:rPr>
              <a:t>CDSS Overview  History of CDSS </a:t>
            </a:r>
            <a:r>
              <a:rPr lang="en-US" sz="1200" b="0" i="1" kern="1200" dirty="0">
                <a:ea typeface="ＭＳ Ｐゴシック" pitchFamily="-84" charset="-128"/>
                <a:cs typeface="ＭＳ Ｐゴシック" pitchFamily="-84" charset="-128"/>
              </a:rPr>
              <a:t>(cont.)</a:t>
            </a:r>
            <a:endParaRPr lang="en-US" kern="12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810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381000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155000"/>
              </a:spcBef>
              <a:buClr>
                <a:srgbClr val="126F90"/>
              </a:buClr>
              <a:buSzPct val="70000"/>
              <a:buFont typeface="Wingdings" pitchFamily="-84" charset="2"/>
              <a:buNone/>
            </a:pPr>
            <a:r>
              <a:rPr lang="en-US" kern="1200" dirty="0">
                <a:ea typeface="ＭＳ Ｐゴシック" pitchFamily="-84" charset="-128"/>
                <a:cs typeface="ＭＳ Ｐゴシック" pitchFamily="-84" charset="-128"/>
              </a:rPr>
              <a:t>CDSS Overview  </a:t>
            </a:r>
            <a:r>
              <a:rPr lang="en-US" kern="1200" dirty="0" smtClean="0">
                <a:ea typeface="ＭＳ Ｐゴシック" pitchFamily="-84" charset="-128"/>
                <a:cs typeface="ＭＳ Ｐゴシック" pitchFamily="-84" charset="-128"/>
              </a:rPr>
              <a:t>Components </a:t>
            </a:r>
            <a:r>
              <a:rPr lang="en-US" kern="1200" dirty="0">
                <a:ea typeface="ＭＳ Ｐゴシック" pitchFamily="-84" charset="-128"/>
                <a:cs typeface="ＭＳ Ｐゴシック" pitchFamily="-84" charset="-128"/>
              </a:rPr>
              <a:t>of </a:t>
            </a:r>
            <a:r>
              <a:rPr lang="en-US" kern="1200" dirty="0" smtClean="0">
                <a:ea typeface="ＭＳ Ｐゴシック" pitchFamily="-84" charset="-128"/>
                <a:cs typeface="ＭＳ Ｐゴシック" pitchFamily="-84" charset="-128"/>
              </a:rPr>
              <a:t>CDSS</a:t>
            </a:r>
            <a:endParaRPr lang="en-US" kern="12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195" name="TextBox 8"/>
          <p:cNvSpPr txBox="1">
            <a:spLocks noChangeArrowheads="1"/>
          </p:cNvSpPr>
          <p:nvPr/>
        </p:nvSpPr>
        <p:spPr bwMode="auto">
          <a:xfrm>
            <a:off x="838200" y="5486400"/>
            <a:ext cx="7162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>
                <a:latin typeface="+mj-lt"/>
              </a:rPr>
              <a:t>Components of clinical decision support</a:t>
            </a: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1582738"/>
            <a:ext cx="745807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442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155000"/>
              </a:spcBef>
              <a:buClr>
                <a:srgbClr val="126F90"/>
              </a:buClr>
              <a:buSzPct val="70000"/>
              <a:buFont typeface="Wingdings" pitchFamily="-84" charset="2"/>
              <a:buNone/>
            </a:pPr>
            <a:r>
              <a:rPr lang="en-US" kern="1200" dirty="0">
                <a:ea typeface="ＭＳ Ｐゴシック" pitchFamily="-84" charset="-128"/>
                <a:cs typeface="ＭＳ Ｐゴシック" pitchFamily="-84" charset="-128"/>
              </a:rPr>
              <a:t>CDSS Overview  </a:t>
            </a:r>
            <a:r>
              <a:rPr lang="en-US" kern="1200" dirty="0" smtClean="0">
                <a:ea typeface="ＭＳ Ｐゴシック" pitchFamily="-84" charset="-128"/>
                <a:cs typeface="ＭＳ Ｐゴシック" pitchFamily="-84" charset="-128"/>
              </a:rPr>
              <a:t>Types </a:t>
            </a:r>
            <a:r>
              <a:rPr lang="en-US" kern="1200" dirty="0">
                <a:ea typeface="ＭＳ Ｐゴシック" pitchFamily="-84" charset="-128"/>
                <a:cs typeface="ＭＳ Ｐゴシック" pitchFamily="-84" charset="-128"/>
              </a:rPr>
              <a:t>of CDSS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04800" y="1230086"/>
            <a:ext cx="8534400" cy="4896077"/>
          </a:xfrm>
        </p:spPr>
        <p:txBody>
          <a:bodyPr/>
          <a:lstStyle/>
          <a:p>
            <a:r>
              <a:rPr lang="en-US" sz="1700" dirty="0" smtClean="0"/>
              <a:t>A </a:t>
            </a:r>
            <a:r>
              <a:rPr lang="en-US" sz="1700" dirty="0" smtClean="0">
                <a:solidFill>
                  <a:srgbClr val="FF0000"/>
                </a:solidFill>
              </a:rPr>
              <a:t>variety of systems</a:t>
            </a:r>
            <a:r>
              <a:rPr lang="en-US" sz="1700" dirty="0" smtClean="0"/>
              <a:t> can potentially support clinical decisions (e.g. Medline and any literature database)</a:t>
            </a:r>
          </a:p>
          <a:p>
            <a:r>
              <a:rPr lang="en-US" sz="1700" dirty="0" smtClean="0"/>
              <a:t>Decision support systems have been incorporated in healthcare information systems for a long time, but these systems usually have supported </a:t>
            </a:r>
            <a:r>
              <a:rPr lang="en-US" sz="1700" dirty="0" smtClean="0">
                <a:solidFill>
                  <a:srgbClr val="FF0000"/>
                </a:solidFill>
              </a:rPr>
              <a:t>retrospective analyses of financial and administrative data</a:t>
            </a:r>
            <a:r>
              <a:rPr lang="en-US" sz="1700" dirty="0" smtClean="0"/>
              <a:t>.</a:t>
            </a:r>
          </a:p>
          <a:p>
            <a:r>
              <a:rPr lang="en-US" sz="1700" dirty="0" smtClean="0"/>
              <a:t>Although these retrospective approaches can be used to develop guidelines, critical pathways, or protocols to guide decision making at the point of care, </a:t>
            </a:r>
            <a:r>
              <a:rPr lang="en-US" sz="1700" dirty="0" smtClean="0">
                <a:solidFill>
                  <a:srgbClr val="FF0000"/>
                </a:solidFill>
              </a:rPr>
              <a:t>such retrospective analyses are not usually considered to be CDSS</a:t>
            </a:r>
            <a:r>
              <a:rPr lang="en-US" sz="1700" dirty="0" smtClean="0"/>
              <a:t>.</a:t>
            </a:r>
          </a:p>
          <a:p>
            <a:r>
              <a:rPr lang="en-US" sz="1700" u="sng" dirty="0" smtClean="0"/>
              <a:t>CDSS differ</a:t>
            </a:r>
            <a:r>
              <a:rPr lang="en-US" sz="1700" dirty="0" smtClean="0"/>
              <a:t> among themselves in: the </a:t>
            </a:r>
            <a:r>
              <a:rPr lang="en-US" sz="1700" dirty="0" smtClean="0">
                <a:solidFill>
                  <a:srgbClr val="FF0000"/>
                </a:solidFill>
              </a:rPr>
              <a:t>timing</a:t>
            </a:r>
            <a:r>
              <a:rPr lang="en-US" sz="1700" dirty="0" smtClean="0"/>
              <a:t> at which they provide support (before, during, or after the clinical decision is made), how </a:t>
            </a:r>
            <a:r>
              <a:rPr lang="en-US" sz="1700" dirty="0" smtClean="0">
                <a:solidFill>
                  <a:srgbClr val="FF0000"/>
                </a:solidFill>
              </a:rPr>
              <a:t>active or passive</a:t>
            </a:r>
            <a:r>
              <a:rPr lang="en-US" sz="1700" dirty="0" smtClean="0"/>
              <a:t> the support is, how </a:t>
            </a:r>
            <a:r>
              <a:rPr lang="en-US" sz="1700" dirty="0" smtClean="0">
                <a:solidFill>
                  <a:srgbClr val="FF0000"/>
                </a:solidFill>
              </a:rPr>
              <a:t>easy</a:t>
            </a:r>
            <a:r>
              <a:rPr lang="en-US" sz="1700" dirty="0" smtClean="0"/>
              <a:t> they are for clinicians to access, and whether the information provided is </a:t>
            </a:r>
            <a:r>
              <a:rPr lang="en-US" sz="1700" dirty="0" smtClean="0">
                <a:solidFill>
                  <a:srgbClr val="FF0000"/>
                </a:solidFill>
              </a:rPr>
              <a:t>general or specialty-based</a:t>
            </a:r>
            <a:r>
              <a:rPr lang="en-US" sz="1700" dirty="0" smtClean="0"/>
              <a:t>, and if it is </a:t>
            </a:r>
            <a:r>
              <a:rPr lang="en-US" sz="1700" dirty="0" smtClean="0">
                <a:solidFill>
                  <a:srgbClr val="FF0000"/>
                </a:solidFill>
              </a:rPr>
              <a:t>knowledge based or non-knowledge based</a:t>
            </a:r>
            <a:r>
              <a:rPr lang="en-US" sz="1700" dirty="0" smtClean="0"/>
              <a:t>.</a:t>
            </a:r>
          </a:p>
          <a:p>
            <a:endParaRPr lang="en-US" sz="1700" dirty="0" smtClean="0"/>
          </a:p>
          <a:p>
            <a:endParaRPr lang="en-US" sz="17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184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4663" y="3517900"/>
            <a:ext cx="7772400" cy="546100"/>
          </a:xfrm>
        </p:spPr>
        <p:txBody>
          <a:bodyPr/>
          <a:lstStyle/>
          <a:p>
            <a:r>
              <a:rPr lang="en-US" sz="3200" dirty="0"/>
              <a:t>CDSS Design to </a:t>
            </a:r>
            <a:r>
              <a:rPr lang="en-US" sz="3200" dirty="0" smtClean="0"/>
              <a:t>Implementation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7158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381000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155000"/>
              </a:spcBef>
              <a:buClr>
                <a:srgbClr val="126F90"/>
              </a:buClr>
              <a:buSzPct val="70000"/>
              <a:buFont typeface="Wingdings" pitchFamily="-84" charset="2"/>
              <a:buNone/>
            </a:pPr>
            <a:r>
              <a:rPr lang="en-US" kern="1200" dirty="0">
                <a:ea typeface="ＭＳ Ｐゴシック" pitchFamily="-84" charset="-128"/>
                <a:cs typeface="ＭＳ Ｐゴシック" pitchFamily="-84" charset="-128"/>
              </a:rPr>
              <a:t>CDSS </a:t>
            </a:r>
            <a:r>
              <a:rPr lang="en-US" kern="1200" dirty="0" smtClean="0">
                <a:ea typeface="ＭＳ Ｐゴシック" pitchFamily="-84" charset="-128"/>
                <a:cs typeface="ＭＳ Ｐゴシック" pitchFamily="-84" charset="-128"/>
              </a:rPr>
              <a:t>Design to Implementation</a:t>
            </a:r>
            <a:endParaRPr lang="en-US" kern="12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1676400" y="5648325"/>
            <a:ext cx="571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>
                <a:latin typeface="+mj-lt"/>
              </a:rPr>
              <a:t>Three intersecting and interacting </a:t>
            </a:r>
            <a:r>
              <a:rPr lang="en-US" sz="1400">
                <a:solidFill>
                  <a:srgbClr val="FF0000"/>
                </a:solidFill>
                <a:latin typeface="+mj-lt"/>
              </a:rPr>
              <a:t>life cycles underlying clinical decision support systems </a:t>
            </a:r>
            <a:r>
              <a:rPr lang="en-US" sz="1400">
                <a:latin typeface="+mj-lt"/>
              </a:rPr>
              <a:t>technology.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1155700"/>
            <a:ext cx="57816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14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356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381000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155000"/>
              </a:spcBef>
              <a:buClr>
                <a:srgbClr val="126F90"/>
              </a:buClr>
              <a:buSzPct val="70000"/>
              <a:buFont typeface="Wingdings" pitchFamily="-84" charset="2"/>
              <a:buNone/>
            </a:pPr>
            <a:r>
              <a:rPr lang="en-US" kern="1200" dirty="0">
                <a:ea typeface="ＭＳ Ｐゴシック" pitchFamily="-84" charset="-128"/>
                <a:cs typeface="ＭＳ Ｐゴシック" pitchFamily="-84" charset="-128"/>
              </a:rPr>
              <a:t>CDSS Design to </a:t>
            </a:r>
            <a:r>
              <a:rPr lang="en-US" kern="1200" dirty="0" smtClean="0">
                <a:ea typeface="ＭＳ Ｐゴシック" pitchFamily="-84" charset="-128"/>
                <a:cs typeface="ＭＳ Ｐゴシック" pitchFamily="-84" charset="-128"/>
              </a:rPr>
              <a:t>Implementation </a:t>
            </a:r>
            <a:r>
              <a:rPr lang="en-US" sz="1200" b="0" i="1" kern="1200" dirty="0" smtClean="0">
                <a:ea typeface="ＭＳ Ｐゴシック" pitchFamily="-84" charset="-128"/>
                <a:cs typeface="ＭＳ Ｐゴシック" pitchFamily="-84" charset="-128"/>
              </a:rPr>
              <a:t>(cont.)</a:t>
            </a:r>
            <a:endParaRPr lang="en-US" sz="1200" b="0" i="1" kern="12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1066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600" dirty="0" smtClean="0"/>
              <a:t>(1) </a:t>
            </a:r>
            <a:r>
              <a:rPr lang="en-US" sz="1700" dirty="0" smtClean="0"/>
              <a:t>Knowledge Generation and Validation (KG)</a:t>
            </a:r>
          </a:p>
          <a:p>
            <a:pPr>
              <a:spcBef>
                <a:spcPts val="1200"/>
              </a:spcBef>
            </a:pPr>
            <a:r>
              <a:rPr lang="en-US" sz="1600" dirty="0" smtClean="0"/>
              <a:t>(2) </a:t>
            </a:r>
            <a:r>
              <a:rPr lang="en-US" sz="1700" dirty="0" smtClean="0"/>
              <a:t>Knowledge Management and Dissemination (KM)</a:t>
            </a:r>
          </a:p>
          <a:p>
            <a:pPr>
              <a:spcBef>
                <a:spcPts val="1200"/>
              </a:spcBef>
            </a:pPr>
            <a:r>
              <a:rPr lang="en-US" sz="1600" dirty="0" smtClean="0"/>
              <a:t>(3) </a:t>
            </a:r>
            <a:r>
              <a:rPr lang="en-US" sz="1700" dirty="0" smtClean="0"/>
              <a:t>CDSS Implementation and Evaluation (IE)</a:t>
            </a:r>
          </a:p>
          <a:p>
            <a:pPr>
              <a:spcBef>
                <a:spcPts val="1200"/>
              </a:spcBef>
            </a:pPr>
            <a:endParaRPr lang="en-US" sz="1400" dirty="0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3200"/>
            <a:ext cx="28892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67000"/>
            <a:ext cx="2881313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67000"/>
            <a:ext cx="2909888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228600" y="5562600"/>
            <a:ext cx="8610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>
                <a:latin typeface="+mj-lt"/>
              </a:rPr>
              <a:t>(1) KG			(2) KM			(3) IE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15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572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662416"/>
            <a:ext cx="6096000" cy="430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155000"/>
              </a:spcBef>
              <a:buClr>
                <a:srgbClr val="126F90"/>
              </a:buClr>
              <a:buSzPct val="70000"/>
              <a:buFont typeface="Wingdings" pitchFamily="-84" charset="2"/>
              <a:buNone/>
            </a:pPr>
            <a:r>
              <a:rPr lang="en-US" kern="1200" dirty="0">
                <a:ea typeface="ＭＳ Ｐゴシック" pitchFamily="-84" charset="-128"/>
                <a:cs typeface="ＭＳ Ｐゴシック" pitchFamily="-84" charset="-128"/>
              </a:rPr>
              <a:t>CDSS Design to Implementation </a:t>
            </a:r>
            <a:r>
              <a:rPr lang="en-US" sz="1200" b="0" i="1" kern="1200" dirty="0">
                <a:ea typeface="ＭＳ Ｐゴシック" pitchFamily="-84" charset="-128"/>
                <a:cs typeface="ＭＳ Ｐゴシック" pitchFamily="-84" charset="-128"/>
              </a:rPr>
              <a:t>(cont.)</a:t>
            </a:r>
            <a:endParaRPr lang="en-US" kern="12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4340" name="Content Placeholder 2"/>
          <p:cNvSpPr>
            <a:spLocks noGrp="1"/>
          </p:cNvSpPr>
          <p:nvPr>
            <p:ph idx="1"/>
          </p:nvPr>
        </p:nvSpPr>
        <p:spPr>
          <a:xfrm>
            <a:off x="304800" y="1244600"/>
            <a:ext cx="2286000" cy="1586282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600" smtClean="0"/>
              <a:t>The strategy proposed is an </a:t>
            </a:r>
            <a:r>
              <a:rPr lang="en-US" sz="1600" smtClean="0">
                <a:solidFill>
                  <a:srgbClr val="FF0000"/>
                </a:solidFill>
              </a:rPr>
              <a:t>iterative</a:t>
            </a:r>
            <a:r>
              <a:rPr lang="en-US" sz="1600" smtClean="0"/>
              <a:t> one. 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600" smtClean="0"/>
              <a:t>A key challenge is to </a:t>
            </a:r>
            <a:r>
              <a:rPr lang="en-US" sz="1600" smtClean="0">
                <a:solidFill>
                  <a:srgbClr val="FF0000"/>
                </a:solidFill>
              </a:rPr>
              <a:t>get it started</a:t>
            </a:r>
            <a:r>
              <a:rPr lang="en-US" sz="1600" smtClean="0"/>
              <a:t>.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79400" y="5132540"/>
            <a:ext cx="86106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j-lt"/>
              </a:rPr>
              <a:t>Priorities for CDSS</a:t>
            </a:r>
            <a:r>
              <a:rPr lang="en-US" sz="1400" dirty="0">
                <a:latin typeface="+mj-lt"/>
              </a:rPr>
              <a:t> are likely to fall into five main areas (top). The three interrelated life cycle processes involved in </a:t>
            </a:r>
            <a:r>
              <a:rPr lang="en-US" sz="1400" u="sng" dirty="0">
                <a:latin typeface="+mj-lt"/>
              </a:rPr>
              <a:t>generation of knowledge</a:t>
            </a:r>
            <a:r>
              <a:rPr lang="en-US" sz="1400" dirty="0">
                <a:latin typeface="+mj-lt"/>
              </a:rPr>
              <a:t>, </a:t>
            </a:r>
            <a:r>
              <a:rPr lang="en-US" sz="1400" u="sng" dirty="0">
                <a:latin typeface="+mj-lt"/>
              </a:rPr>
              <a:t>knowledge management</a:t>
            </a:r>
            <a:r>
              <a:rPr lang="en-US" sz="1400" dirty="0">
                <a:latin typeface="+mj-lt"/>
              </a:rPr>
              <a:t>, and </a:t>
            </a:r>
            <a:r>
              <a:rPr lang="en-US" sz="1400" u="sng" dirty="0">
                <a:latin typeface="+mj-lt"/>
              </a:rPr>
              <a:t>incorporation into functional CDSS</a:t>
            </a:r>
            <a:r>
              <a:rPr lang="en-US" sz="1400" dirty="0">
                <a:latin typeface="+mj-lt"/>
              </a:rPr>
              <a:t> require 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infrastructure</a:t>
            </a:r>
            <a:r>
              <a:rPr lang="en-US" sz="1400" dirty="0">
                <a:latin typeface="+mj-lt"/>
              </a:rPr>
              <a:t> for supporting them (middle). The result of applying these life cycle processes to the priority areas will be 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knowledge bases and authoring and implementation tools </a:t>
            </a:r>
            <a:r>
              <a:rPr lang="en-US" sz="1400" dirty="0">
                <a:latin typeface="+mj-lt"/>
              </a:rPr>
              <a:t>(lower). The whole process </a:t>
            </a:r>
            <a:r>
              <a:rPr lang="en-US" sz="1400" u="sng" dirty="0">
                <a:latin typeface="+mj-lt"/>
              </a:rPr>
              <a:t>iterates</a:t>
            </a:r>
            <a:r>
              <a:rPr lang="en-US" sz="1400" dirty="0">
                <a:latin typeface="+mj-lt"/>
              </a:rPr>
              <a:t> as we learn more about how to create infrastructure to support it, and as priorities change.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16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109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381000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155000"/>
              </a:spcBef>
              <a:buClr>
                <a:srgbClr val="126F90"/>
              </a:buClr>
              <a:buSzPct val="70000"/>
              <a:buFont typeface="Wingdings" pitchFamily="-84" charset="2"/>
              <a:buNone/>
            </a:pPr>
            <a:r>
              <a:rPr lang="en-US" kern="1200" dirty="0">
                <a:ea typeface="ＭＳ Ｐゴシック" pitchFamily="-84" charset="-128"/>
                <a:cs typeface="ＭＳ Ｐゴシック" pitchFamily="-84" charset="-128"/>
              </a:rPr>
              <a:t>CDSS Design to Implementation </a:t>
            </a:r>
            <a:r>
              <a:rPr lang="en-US" sz="1200" b="0" i="1" kern="1200" dirty="0">
                <a:ea typeface="ＭＳ Ｐゴシック" pitchFamily="-84" charset="-128"/>
                <a:cs typeface="ＭＳ Ｐゴシック" pitchFamily="-84" charset="-128"/>
              </a:rPr>
              <a:t>(cont.)</a:t>
            </a:r>
            <a:endParaRPr lang="en-US" kern="12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3315" name="TextBox 8"/>
          <p:cNvSpPr txBox="1">
            <a:spLocks noChangeArrowheads="1"/>
          </p:cNvSpPr>
          <p:nvPr/>
        </p:nvSpPr>
        <p:spPr bwMode="auto">
          <a:xfrm>
            <a:off x="533400" y="5715000"/>
            <a:ext cx="784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>
                <a:latin typeface="+mj-lt"/>
              </a:rPr>
              <a:t>An idealized conceptual model of CDS design components and their </a:t>
            </a:r>
            <a:br>
              <a:rPr lang="en-US" sz="1400">
                <a:latin typeface="+mj-lt"/>
              </a:rPr>
            </a:br>
            <a:r>
              <a:rPr lang="en-US" sz="1400">
                <a:latin typeface="+mj-lt"/>
              </a:rPr>
              <a:t>interactions with the host application environment.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1428750"/>
            <a:ext cx="57054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17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954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4663" y="3178629"/>
            <a:ext cx="7772400" cy="885371"/>
          </a:xfrm>
        </p:spPr>
        <p:txBody>
          <a:bodyPr/>
          <a:lstStyle/>
          <a:p>
            <a:r>
              <a:rPr lang="en-US" dirty="0"/>
              <a:t>Knowledge Management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b="0" i="1" dirty="0" smtClean="0"/>
              <a:t>(Acquisition, Generation, Representation, Integration)</a:t>
            </a:r>
            <a:endParaRPr lang="en-US" sz="2800" b="0" i="1" dirty="0"/>
          </a:p>
        </p:txBody>
      </p:sp>
    </p:spTree>
    <p:extLst>
      <p:ext uri="{BB962C8B-B14F-4D97-AF65-F5344CB8AC3E}">
        <p14:creationId xmlns:p14="http://schemas.microsoft.com/office/powerpoint/2010/main" val="637158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04800" y="3124200"/>
            <a:ext cx="8610600" cy="609600"/>
          </a:xfrm>
        </p:spPr>
        <p:txBody>
          <a:bodyPr/>
          <a:lstStyle/>
          <a:p>
            <a:pPr algn="ctr"/>
            <a:r>
              <a:rPr lang="en-US" sz="2400" smtClean="0"/>
              <a:t>Knowledge Acquisition (KA)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19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921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2"/>
          <p:cNvSpPr txBox="1">
            <a:spLocks/>
          </p:cNvSpPr>
          <p:nvPr/>
        </p:nvSpPr>
        <p:spPr>
          <a:xfrm>
            <a:off x="206829" y="566285"/>
            <a:ext cx="8784771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 eaLnBrk="1" hangingPunct="1">
              <a:spcBef>
                <a:spcPct val="155000"/>
              </a:spcBef>
              <a:buClr>
                <a:srgbClr val="126F90"/>
              </a:buClr>
              <a:buSzPct val="70000"/>
              <a:buFont typeface="Wingdings" pitchFamily="-84" charset="2"/>
              <a:buNone/>
              <a:defRPr lang="en-US" sz="1600" b="1" smtClean="0">
                <a:latin typeface="+mj-lt"/>
              </a:defRPr>
            </a:lvl1pPr>
            <a:lvl2pPr marL="857250" indent="-393700" eaLnBrk="1" hangingPunct="1">
              <a:spcBef>
                <a:spcPct val="25000"/>
              </a:spcBef>
              <a:buClr>
                <a:srgbClr val="126F90"/>
              </a:buClr>
              <a:buSzPct val="140000"/>
              <a:buFont typeface="Symbol" pitchFamily="-84" charset="2"/>
              <a:buChar char=""/>
              <a:defRPr lang="en-US" smtClean="0"/>
            </a:lvl2pPr>
            <a:lvl3pPr marL="1428750" indent="-349250" eaLnBrk="1" hangingPunct="1">
              <a:spcBef>
                <a:spcPct val="25000"/>
              </a:spcBef>
              <a:buClr>
                <a:srgbClr val="126F90"/>
              </a:buClr>
              <a:buSzPct val="70000"/>
              <a:buFont typeface="Wingdings 3" pitchFamily="-84" charset="2"/>
              <a:buChar char="u"/>
              <a:defRPr lang="en-US" smtClean="0"/>
            </a:lvl3pPr>
            <a:lvl4pPr marL="2063750" indent="-349250" eaLnBrk="1" hangingPunct="1">
              <a:spcBef>
                <a:spcPct val="25000"/>
              </a:spcBef>
              <a:buClr>
                <a:srgbClr val="126F90"/>
              </a:buClr>
              <a:buSzPct val="125000"/>
              <a:buFont typeface="Symbol" pitchFamily="-84" charset="2"/>
              <a:buChar char=""/>
              <a:defRPr lang="en-US" smtClean="0"/>
            </a:lvl4pPr>
            <a:lvl5pPr marL="2571750" indent="-285750" eaLnBrk="1" hangingPunct="1">
              <a:spcBef>
                <a:spcPct val="25000"/>
              </a:spcBef>
              <a:buClr>
                <a:srgbClr val="126F90"/>
              </a:buClr>
              <a:buSzPct val="70000"/>
              <a:buFont typeface="Wingdings" pitchFamily="-84" charset="2"/>
              <a:buChar char="l"/>
              <a:defRPr lang="en-US"/>
            </a:lvl5pPr>
            <a:lvl6pPr marL="3028950" indent="-285750" fontAlgn="base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latin typeface="+mn-lt"/>
                <a:ea typeface="ＭＳ Ｐゴシック" pitchFamily="-108" charset="-128"/>
              </a:defRPr>
            </a:lvl6pPr>
            <a:lvl7pPr marL="3486150" indent="-285750" fontAlgn="base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latin typeface="+mn-lt"/>
                <a:ea typeface="ＭＳ Ｐゴシック" pitchFamily="-108" charset="-128"/>
              </a:defRPr>
            </a:lvl7pPr>
            <a:lvl8pPr marL="3943350" indent="-285750" fontAlgn="base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latin typeface="+mn-lt"/>
                <a:ea typeface="ＭＳ Ｐゴシック" pitchFamily="-108" charset="-128"/>
              </a:defRPr>
            </a:lvl8pPr>
            <a:lvl9pPr marL="4400550" indent="-285750" fontAlgn="base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latin typeface="+mn-lt"/>
                <a:ea typeface="ＭＳ Ｐゴシック" pitchFamily="-108" charset="-128"/>
              </a:defRPr>
            </a:lvl9pPr>
          </a:lstStyle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5814" y="1151792"/>
            <a:ext cx="8686800" cy="5172808"/>
          </a:xfrm>
          <a:prstGeom prst="rect">
            <a:avLst/>
          </a:prstGeom>
        </p:spPr>
        <p:txBody>
          <a:bodyPr numCol="2" spcCol="365760"/>
          <a:lstStyle>
            <a:lvl1pPr marL="349250" indent="-349250" algn="l" rtl="0" eaLnBrk="1" fontAlgn="base" hangingPunct="1">
              <a:spcBef>
                <a:spcPct val="155000"/>
              </a:spcBef>
              <a:spcAft>
                <a:spcPct val="0"/>
              </a:spcAft>
              <a:buClr>
                <a:srgbClr val="126F90"/>
              </a:buClr>
              <a:buSzPct val="70000"/>
              <a:buFont typeface="Wingdings" pitchFamily="-84" charset="2"/>
              <a:buChar char="n"/>
              <a:defRPr sz="20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857250" indent="-3937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140000"/>
              <a:buFont typeface="Symbol" pitchFamily="-84" charset="2"/>
              <a:buChar char=""/>
              <a:defRPr sz="20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 marL="1428750" indent="-3492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70000"/>
              <a:buFont typeface="Wingdings 3" pitchFamily="-84" charset="2"/>
              <a:buChar char="u"/>
              <a:defRPr sz="20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3pPr>
            <a:lvl4pPr marL="2063750" indent="-3492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125000"/>
              <a:buFont typeface="Symbol" pitchFamily="-84" charset="2"/>
              <a:buChar char=""/>
              <a:defRPr sz="20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4pPr>
            <a:lvl5pPr marL="25717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70000"/>
              <a:buFont typeface="Wingdings" pitchFamily="-84" charset="2"/>
              <a:buChar char="l"/>
              <a:defRPr sz="20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5pPr>
            <a:lvl6pPr marL="30289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6pPr>
            <a:lvl7pPr marL="34861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7pPr>
            <a:lvl8pPr marL="39433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8pPr>
            <a:lvl9pPr marL="44005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>
              <a:spcBef>
                <a:spcPts val="18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1600" dirty="0" smtClean="0"/>
              <a:t>CDSS Overview</a:t>
            </a:r>
          </a:p>
          <a:p>
            <a:pPr>
              <a:spcBef>
                <a:spcPts val="18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1600" dirty="0"/>
              <a:t>CDSS Design to Implementation</a:t>
            </a:r>
            <a:endParaRPr lang="en-US" sz="1600" dirty="0" smtClean="0"/>
          </a:p>
          <a:p>
            <a:pPr>
              <a:spcBef>
                <a:spcPts val="18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1600" dirty="0" smtClean="0"/>
              <a:t>Knowledge Management</a:t>
            </a:r>
            <a:endParaRPr lang="en-US" sz="1600" dirty="0"/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 smtClean="0"/>
              <a:t>Acquisition</a:t>
            </a:r>
            <a:endParaRPr lang="en-US" sz="1600" dirty="0"/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 smtClean="0"/>
              <a:t>Generation</a:t>
            </a:r>
            <a:endParaRPr lang="en-US" sz="1600" dirty="0"/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 smtClean="0"/>
              <a:t>Representation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 smtClean="0"/>
              <a:t>Guidelines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 smtClean="0"/>
              <a:t>Integration</a:t>
            </a:r>
            <a:endParaRPr lang="en-US" sz="1600" dirty="0"/>
          </a:p>
          <a:p>
            <a:pPr>
              <a:spcBef>
                <a:spcPts val="18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1600" dirty="0" smtClean="0"/>
              <a:t>Case Studies</a:t>
            </a:r>
            <a:endParaRPr lang="en-US" sz="1600" dirty="0"/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 smtClean="0"/>
              <a:t>Indiana (</a:t>
            </a:r>
            <a:r>
              <a:rPr lang="en-US" sz="1600" dirty="0" err="1" smtClean="0"/>
              <a:t>Regenstrief</a:t>
            </a:r>
            <a:r>
              <a:rPr lang="en-US" sz="1600" dirty="0" smtClean="0"/>
              <a:t>)</a:t>
            </a:r>
            <a:endParaRPr lang="en-US" sz="1600" dirty="0"/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Vanderbilt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Harvard (BWI)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Utah (Intermountain)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18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v"/>
            </a:pPr>
            <a:endParaRPr lang="en-US" sz="1600" dirty="0" smtClean="0"/>
          </a:p>
          <a:p>
            <a:pPr>
              <a:spcBef>
                <a:spcPts val="18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1600" dirty="0" smtClean="0"/>
              <a:t>CDSS in Practice</a:t>
            </a:r>
            <a:endParaRPr lang="en-US" sz="1600" dirty="0"/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Diagnostic DSS 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Patient DSS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 smtClean="0"/>
              <a:t>Population DSS</a:t>
            </a:r>
          </a:p>
          <a:p>
            <a:pPr>
              <a:spcBef>
                <a:spcPts val="18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1600" dirty="0" smtClean="0"/>
              <a:t>CDSS Legal</a:t>
            </a:r>
            <a:endParaRPr lang="en-US" sz="1600" dirty="0"/>
          </a:p>
          <a:p>
            <a:pPr>
              <a:spcBef>
                <a:spcPts val="18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1600" dirty="0" smtClean="0"/>
              <a:t>Resources</a:t>
            </a:r>
            <a:endParaRPr lang="en-US" sz="1600" dirty="0"/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 smtClean="0"/>
              <a:t>Books</a:t>
            </a:r>
            <a:endParaRPr lang="en-US" sz="1600" dirty="0"/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 smtClean="0"/>
              <a:t>Web</a:t>
            </a:r>
            <a:endParaRPr lang="en-US" sz="1600" dirty="0"/>
          </a:p>
          <a:p>
            <a:pPr>
              <a:spcBef>
                <a:spcPts val="18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v"/>
            </a:pP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00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381000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155000"/>
              </a:spcBef>
              <a:buClr>
                <a:srgbClr val="126F90"/>
              </a:buClr>
              <a:buSzPct val="70000"/>
              <a:buFont typeface="Wingdings" pitchFamily="-84" charset="2"/>
              <a:buNone/>
            </a:pPr>
            <a:r>
              <a:rPr lang="en-US" kern="1200" dirty="0" smtClean="0">
                <a:ea typeface="ＭＳ Ｐゴシック" pitchFamily="-84" charset="-128"/>
                <a:cs typeface="ＭＳ Ｐゴシック" pitchFamily="-84" charset="-128"/>
              </a:rPr>
              <a:t>KM  Knowledge Acquisition</a:t>
            </a:r>
            <a:endParaRPr lang="en-US" sz="1200" b="0" i="1" kern="12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171" name="TextBox 8"/>
          <p:cNvSpPr txBox="1">
            <a:spLocks noChangeArrowheads="1"/>
          </p:cNvSpPr>
          <p:nvPr/>
        </p:nvSpPr>
        <p:spPr bwMode="auto">
          <a:xfrm>
            <a:off x="419101" y="6019800"/>
            <a:ext cx="8305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200" dirty="0">
                <a:latin typeface="+mj-lt"/>
              </a:rPr>
              <a:t>The classical view of </a:t>
            </a:r>
            <a:r>
              <a:rPr lang="en-US" sz="1200" dirty="0">
                <a:solidFill>
                  <a:srgbClr val="FF0000"/>
                </a:solidFill>
                <a:latin typeface="+mj-lt"/>
              </a:rPr>
              <a:t>knowledge engineering </a:t>
            </a:r>
            <a:r>
              <a:rPr lang="en-US" sz="1200" dirty="0">
                <a:latin typeface="+mj-lt"/>
              </a:rPr>
              <a:t>(top) vs </a:t>
            </a:r>
            <a:r>
              <a:rPr lang="en-US" sz="1200" dirty="0">
                <a:solidFill>
                  <a:srgbClr val="FF0000"/>
                </a:solidFill>
                <a:latin typeface="+mj-lt"/>
              </a:rPr>
              <a:t>interactive transfer </a:t>
            </a:r>
            <a:r>
              <a:rPr lang="en-US" sz="1200" dirty="0">
                <a:latin typeface="+mj-lt"/>
              </a:rPr>
              <a:t>via a computer model (bottom) </a:t>
            </a: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403" y="1154482"/>
            <a:ext cx="5341196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310" y="3760962"/>
            <a:ext cx="5269382" cy="215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20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133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1604963"/>
            <a:ext cx="601027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381000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155000"/>
              </a:spcBef>
              <a:buClr>
                <a:srgbClr val="126F90"/>
              </a:buClr>
              <a:buSzPct val="70000"/>
              <a:buFont typeface="Wingdings" pitchFamily="-84" charset="2"/>
              <a:buNone/>
            </a:pPr>
            <a:r>
              <a:rPr lang="en-US" kern="1200" dirty="0">
                <a:ea typeface="ＭＳ Ｐゴシック" pitchFamily="-84" charset="-128"/>
                <a:cs typeface="ＭＳ Ｐゴシック" pitchFamily="-84" charset="-128"/>
              </a:rPr>
              <a:t>KM  Knowledge Acquisition   Computer Based KA </a:t>
            </a:r>
            <a:r>
              <a:rPr lang="en-US" sz="1200" b="0" i="1" kern="1200" dirty="0">
                <a:ea typeface="ＭＳ Ｐゴシック" pitchFamily="-84" charset="-128"/>
                <a:cs typeface="ＭＳ Ｐゴシック" pitchFamily="-84" charset="-128"/>
              </a:rPr>
              <a:t>(cont.)</a:t>
            </a:r>
            <a:endParaRPr lang="en-US" kern="12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6388" name="TextBox 8"/>
          <p:cNvSpPr txBox="1">
            <a:spLocks noChangeArrowheads="1"/>
          </p:cNvSpPr>
          <p:nvPr/>
        </p:nvSpPr>
        <p:spPr bwMode="auto">
          <a:xfrm>
            <a:off x="152400" y="5486400"/>
            <a:ext cx="861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>
                <a:latin typeface="+mj-lt"/>
              </a:rPr>
              <a:t>The expert indicates what corrections need to be made and is able to </a:t>
            </a:r>
            <a:br>
              <a:rPr lang="en-US" sz="1400">
                <a:latin typeface="+mj-lt"/>
              </a:rPr>
            </a:br>
            <a:r>
              <a:rPr lang="en-US" sz="1400">
                <a:latin typeface="+mj-lt"/>
              </a:rPr>
              <a:t>verify that the revised rule is what was intended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21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425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381000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155000"/>
              </a:spcBef>
              <a:buClr>
                <a:srgbClr val="126F90"/>
              </a:buClr>
              <a:buSzPct val="70000"/>
              <a:buFont typeface="Wingdings" pitchFamily="-84" charset="2"/>
              <a:buNone/>
            </a:pPr>
            <a:r>
              <a:rPr lang="en-US" kern="1200" dirty="0">
                <a:ea typeface="ＭＳ Ｐゴシック" pitchFamily="-84" charset="-128"/>
                <a:cs typeface="ＭＳ Ｐゴシック" pitchFamily="-84" charset="-128"/>
              </a:rPr>
              <a:t>KM  Knowledge Acquisition   Computer Based </a:t>
            </a:r>
            <a:r>
              <a:rPr lang="en-US" kern="1200" dirty="0" smtClean="0">
                <a:ea typeface="ＭＳ Ｐゴシック" pitchFamily="-84" charset="-128"/>
                <a:cs typeface="ＭＳ Ｐゴシック" pitchFamily="-84" charset="-128"/>
              </a:rPr>
              <a:t>KA </a:t>
            </a:r>
            <a:r>
              <a:rPr lang="en-US" sz="1200" b="0" i="1" kern="1200" dirty="0" smtClean="0">
                <a:ea typeface="ＭＳ Ｐゴシック" pitchFamily="-84" charset="-128"/>
                <a:cs typeface="ＭＳ Ｐゴシック" pitchFamily="-84" charset="-128"/>
              </a:rPr>
              <a:t>(cont.)</a:t>
            </a:r>
            <a:endParaRPr lang="en-US" b="0" i="1" kern="12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363" name="TextBox 8"/>
          <p:cNvSpPr txBox="1">
            <a:spLocks noChangeArrowheads="1"/>
          </p:cNvSpPr>
          <p:nvPr/>
        </p:nvSpPr>
        <p:spPr bwMode="auto">
          <a:xfrm>
            <a:off x="152400" y="5803900"/>
            <a:ext cx="861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dirty="0">
                <a:latin typeface="+mj-lt"/>
              </a:rPr>
              <a:t>A mixed-initiative knowledge-acquisition dialog between MYCIN and </a:t>
            </a:r>
            <a:br>
              <a:rPr lang="en-US" sz="1400" dirty="0">
                <a:latin typeface="+mj-lt"/>
              </a:rPr>
            </a:br>
            <a:r>
              <a:rPr lang="en-US" sz="1400" dirty="0">
                <a:latin typeface="+mj-lt"/>
              </a:rPr>
              <a:t>an infectious disease expert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1081088"/>
            <a:ext cx="608647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1905000" y="2057400"/>
            <a:ext cx="411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05000" y="4064000"/>
            <a:ext cx="411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22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566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04800" y="3124200"/>
            <a:ext cx="8610600" cy="609600"/>
          </a:xfrm>
        </p:spPr>
        <p:txBody>
          <a:bodyPr/>
          <a:lstStyle/>
          <a:p>
            <a:pPr algn="ctr"/>
            <a:r>
              <a:rPr lang="en-US" sz="2400" dirty="0" smtClean="0"/>
              <a:t>Knowledge Generation (KG)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23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125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KM  </a:t>
            </a:r>
            <a:r>
              <a:rPr lang="en-US" altLang="en-US" dirty="0"/>
              <a:t>Knowledge Generation </a:t>
            </a:r>
            <a:r>
              <a:rPr lang="en-US" altLang="en-US" dirty="0" smtClean="0"/>
              <a:t> Methods for DSS</a:t>
            </a:r>
          </a:p>
        </p:txBody>
      </p:sp>
      <p:sp>
        <p:nvSpPr>
          <p:cNvPr id="126979" name="Content Placeholder 2"/>
          <p:cNvSpPr>
            <a:spLocks noGrp="1"/>
          </p:cNvSpPr>
          <p:nvPr>
            <p:ph idx="1"/>
          </p:nvPr>
        </p:nvSpPr>
        <p:spPr>
          <a:xfrm>
            <a:off x="304800" y="1114816"/>
            <a:ext cx="8534400" cy="5011347"/>
          </a:xfrm>
        </p:spPr>
        <p:txBody>
          <a:bodyPr/>
          <a:lstStyle/>
          <a:p>
            <a:r>
              <a:rPr lang="en-US" altLang="en-US" dirty="0" smtClean="0"/>
              <a:t>Decision support systems utilize a broad variety of methods besides simple algorithms. Each of these methods uses particular means of reasoning: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7D63A6-4080-1647-B8C8-7CE838CA76F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26980" name="TextBox 7"/>
          <p:cNvSpPr txBox="1">
            <a:spLocks noChangeArrowheads="1"/>
          </p:cNvSpPr>
          <p:nvPr/>
        </p:nvSpPr>
        <p:spPr bwMode="auto">
          <a:xfrm>
            <a:off x="469900" y="5788025"/>
            <a:ext cx="830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+mj-lt"/>
                <a:cs typeface="Arial" pitchFamily="34" charset="0"/>
              </a:rPr>
              <a:t>Methods for </a:t>
            </a:r>
            <a:r>
              <a:rPr lang="en-US" altLang="en-US" sz="1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Decision Support Systems</a:t>
            </a:r>
            <a:endParaRPr lang="en-US" altLang="en-US" sz="1400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796677"/>
              </p:ext>
            </p:extLst>
          </p:nvPr>
        </p:nvGraphicFramePr>
        <p:xfrm>
          <a:off x="1095828" y="2103438"/>
          <a:ext cx="7053943" cy="3382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5915"/>
                <a:gridCol w="1783756"/>
                <a:gridCol w="1560786"/>
                <a:gridCol w="1763486"/>
              </a:tblGrid>
              <a:tr h="45715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Method</a:t>
                      </a:r>
                      <a:endParaRPr lang="en-US" sz="1600" dirty="0"/>
                    </a:p>
                  </a:txBody>
                  <a:tcPr marT="91425" marB="9142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Reasoning</a:t>
                      </a:r>
                      <a:endParaRPr lang="en-US" sz="1600" dirty="0"/>
                    </a:p>
                  </a:txBody>
                  <a:tcPr marT="91425" marB="9142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Explanations</a:t>
                      </a:r>
                      <a:endParaRPr lang="en-US" sz="1600" dirty="0"/>
                    </a:p>
                  </a:txBody>
                  <a:tcPr marT="91425" marB="9142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Learning</a:t>
                      </a:r>
                      <a:endParaRPr lang="en-US" sz="1600" dirty="0"/>
                    </a:p>
                  </a:txBody>
                  <a:tcPr marT="91425" marB="91425"/>
                </a:tc>
              </a:tr>
              <a:tr h="73145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Mathematical models</a:t>
                      </a:r>
                      <a:endParaRPr lang="en-US" sz="1600" dirty="0"/>
                    </a:p>
                  </a:txBody>
                  <a:tcPr marT="91425" marB="9142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Algorithmic</a:t>
                      </a:r>
                      <a:endParaRPr lang="en-US" sz="1600" dirty="0"/>
                    </a:p>
                  </a:txBody>
                  <a:tcPr marT="91425" marB="9142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 marT="91425" marB="9142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 marT="91425" marB="91425"/>
                </a:tc>
              </a:tr>
              <a:tr h="73145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Statistical and</a:t>
                      </a:r>
                      <a:r>
                        <a:rPr lang="en-US" sz="1600" baseline="0" dirty="0" smtClean="0"/>
                        <a:t> Probabilities</a:t>
                      </a:r>
                      <a:endParaRPr lang="en-US" sz="1600" dirty="0"/>
                    </a:p>
                  </a:txBody>
                  <a:tcPr marT="91425" marB="9142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Inductive</a:t>
                      </a:r>
                      <a:endParaRPr lang="en-US" sz="1600" dirty="0"/>
                    </a:p>
                  </a:txBody>
                  <a:tcPr marT="91425" marB="9142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Limited</a:t>
                      </a:r>
                      <a:endParaRPr lang="en-US" sz="1600" dirty="0"/>
                    </a:p>
                  </a:txBody>
                  <a:tcPr marT="91425" marB="9142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Automatically by Induction</a:t>
                      </a:r>
                      <a:endParaRPr lang="en-US" sz="1600" dirty="0"/>
                    </a:p>
                  </a:txBody>
                  <a:tcPr marT="91425" marB="91425"/>
                </a:tc>
              </a:tr>
              <a:tr h="73145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Expert Systems</a:t>
                      </a:r>
                      <a:endParaRPr lang="en-US" sz="1600" dirty="0"/>
                    </a:p>
                  </a:txBody>
                  <a:tcPr marT="91425" marB="9142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Deductive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Abductive</a:t>
                      </a:r>
                      <a:endParaRPr lang="en-US" sz="1600" dirty="0"/>
                    </a:p>
                  </a:txBody>
                  <a:tcPr marT="91425" marB="9142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 marT="91425" marB="9142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Difficult, Supervised</a:t>
                      </a:r>
                      <a:endParaRPr lang="en-US" sz="1600" dirty="0"/>
                    </a:p>
                  </a:txBody>
                  <a:tcPr marT="91425" marB="91425"/>
                </a:tc>
              </a:tr>
              <a:tr h="73145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Neural Network</a:t>
                      </a:r>
                      <a:endParaRPr lang="en-US" sz="1600" dirty="0"/>
                    </a:p>
                  </a:txBody>
                  <a:tcPr marT="91425" marB="9142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Inductive</a:t>
                      </a:r>
                      <a:endParaRPr lang="en-US" sz="1600" dirty="0"/>
                    </a:p>
                  </a:txBody>
                  <a:tcPr marT="91425" marB="9142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 marT="91425" marB="91425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Supervised</a:t>
                      </a:r>
                      <a:r>
                        <a:rPr lang="en-US" sz="1600" baseline="0" dirty="0" smtClean="0"/>
                        <a:t> or Automatic</a:t>
                      </a:r>
                      <a:endParaRPr lang="en-US" sz="1600" dirty="0"/>
                    </a:p>
                  </a:txBody>
                  <a:tcPr marT="91425" marB="91425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1698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305800" cy="417534"/>
          </a:xfrm>
          <a:extLst/>
        </p:spPr>
        <p:txBody>
          <a:bodyPr/>
          <a:lstStyle/>
          <a:p>
            <a:r>
              <a:rPr lang="en-US" altLang="en-US" dirty="0"/>
              <a:t>KM  Knowledge Generation  Methods for DSS </a:t>
            </a:r>
            <a:r>
              <a:rPr lang="en-US" altLang="en-US" sz="1200" b="0" i="1" dirty="0"/>
              <a:t>(cont</a:t>
            </a:r>
            <a:r>
              <a:rPr lang="en-US" altLang="en-US" sz="1200" b="0" i="1" dirty="0" smtClean="0"/>
              <a:t>.)</a:t>
            </a:r>
            <a:endParaRPr lang="en-US" altLang="en-US" dirty="0"/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304800" y="1219200"/>
            <a:ext cx="8534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2100" indent="-2921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1200"/>
              </a:spcAft>
              <a:buSzPts val="2000"/>
              <a:buFont typeface="Wingdings" pitchFamily="2" charset="2"/>
              <a:buChar char="§"/>
            </a:pPr>
            <a:r>
              <a:rPr lang="en-US" altLang="en-US" sz="1600">
                <a:solidFill>
                  <a:srgbClr val="000000"/>
                </a:solidFill>
                <a:latin typeface="+mj-lt"/>
              </a:rPr>
              <a:t>Decision support models in health care can be: quantitative and qualitative</a:t>
            </a:r>
          </a:p>
          <a:p>
            <a:pPr>
              <a:spcAft>
                <a:spcPts val="1200"/>
              </a:spcAft>
              <a:buSzPts val="2000"/>
              <a:buFont typeface="Wingdings" pitchFamily="2" charset="2"/>
              <a:buChar char="§"/>
            </a:pPr>
            <a:r>
              <a:rPr lang="en-US" altLang="en-US" sz="1600" b="1">
                <a:solidFill>
                  <a:srgbClr val="FF0000"/>
                </a:solidFill>
                <a:latin typeface="+mj-lt"/>
              </a:rPr>
              <a:t>Quantitative Models</a:t>
            </a:r>
            <a:r>
              <a:rPr lang="en-US" altLang="en-US" sz="1600">
                <a:solidFill>
                  <a:srgbClr val="000000"/>
                </a:solidFill>
                <a:latin typeface="+mj-lt"/>
              </a:rPr>
              <a:t>: is often based on </a:t>
            </a:r>
            <a:r>
              <a:rPr lang="en-US" altLang="en-US" sz="1600" u="sng">
                <a:solidFill>
                  <a:srgbClr val="000000"/>
                </a:solidFill>
                <a:latin typeface="+mj-lt"/>
              </a:rPr>
              <a:t>well-defined statistical methods</a:t>
            </a:r>
            <a:r>
              <a:rPr lang="en-US" altLang="en-US" sz="1600">
                <a:solidFill>
                  <a:srgbClr val="000000"/>
                </a:solidFill>
                <a:latin typeface="+mj-lt"/>
              </a:rPr>
              <a:t> and makes use of training sets of patient data. </a:t>
            </a:r>
            <a:r>
              <a:rPr lang="en-US" altLang="en-US" sz="1600" u="sng">
                <a:solidFill>
                  <a:srgbClr val="000000"/>
                </a:solidFill>
                <a:latin typeface="+mj-lt"/>
              </a:rPr>
              <a:t>Prior probabilities for the occurrence of diseases</a:t>
            </a:r>
            <a:r>
              <a:rPr lang="en-US" altLang="en-US" sz="1600">
                <a:solidFill>
                  <a:srgbClr val="000000"/>
                </a:solidFill>
                <a:latin typeface="+mj-lt"/>
              </a:rPr>
              <a:t> are generally incorporated into the statistical models.</a:t>
            </a:r>
          </a:p>
          <a:p>
            <a:pPr>
              <a:spcAft>
                <a:spcPts val="1200"/>
              </a:spcAft>
              <a:buSzPts val="2000"/>
              <a:buFont typeface="Wingdings" pitchFamily="2" charset="2"/>
              <a:buChar char="§"/>
            </a:pPr>
            <a:r>
              <a:rPr lang="en-US" altLang="en-US" sz="1600" b="1">
                <a:solidFill>
                  <a:srgbClr val="FF0000"/>
                </a:solidFill>
                <a:latin typeface="+mj-lt"/>
              </a:rPr>
              <a:t>Qualitative Models</a:t>
            </a:r>
            <a:r>
              <a:rPr lang="en-US" altLang="en-US" sz="1600">
                <a:solidFill>
                  <a:srgbClr val="000000"/>
                </a:solidFill>
                <a:latin typeface="+mj-lt"/>
              </a:rPr>
              <a:t>: uses features that are generally </a:t>
            </a:r>
            <a:r>
              <a:rPr lang="en-US" altLang="en-US" sz="1600" u="sng">
                <a:solidFill>
                  <a:srgbClr val="000000"/>
                </a:solidFill>
                <a:latin typeface="+mj-lt"/>
              </a:rPr>
              <a:t>proposed by experts</a:t>
            </a:r>
            <a:r>
              <a:rPr lang="en-US" altLang="en-US" sz="1600">
                <a:solidFill>
                  <a:srgbClr val="000000"/>
                </a:solidFill>
                <a:latin typeface="+mj-lt"/>
              </a:rPr>
              <a:t> and that are based on clinical studies. In this category the decision support methods use </a:t>
            </a:r>
            <a:r>
              <a:rPr lang="en-US" altLang="en-US" sz="1600" u="sng">
                <a:solidFill>
                  <a:srgbClr val="000000"/>
                </a:solidFill>
                <a:latin typeface="+mj-lt"/>
              </a:rPr>
              <a:t>symbolic reasoning methods such as logical deduction</a:t>
            </a:r>
            <a:r>
              <a:rPr lang="en-US" altLang="en-US" sz="1600">
                <a:solidFill>
                  <a:srgbClr val="000000"/>
                </a:solidFill>
                <a:latin typeface="+mj-lt"/>
              </a:rPr>
              <a:t> (Boolean logic – If Then)</a:t>
            </a:r>
          </a:p>
          <a:p>
            <a:pPr>
              <a:spcAft>
                <a:spcPts val="1200"/>
              </a:spcAft>
              <a:buSzPts val="2000"/>
              <a:buFont typeface="Wingdings" pitchFamily="2" charset="2"/>
              <a:buChar char="§"/>
            </a:pPr>
            <a:r>
              <a:rPr lang="en-US" altLang="en-US" sz="1600">
                <a:solidFill>
                  <a:srgbClr val="000000"/>
                </a:solidFill>
                <a:latin typeface="+mj-lt"/>
              </a:rPr>
              <a:t>Some DSS systems may incorporate both models </a:t>
            </a:r>
            <a:r>
              <a:rPr lang="en-US" altLang="en-US" sz="1600">
                <a:solidFill>
                  <a:srgbClr val="000000"/>
                </a:solidFill>
                <a:latin typeface="+mj-lt"/>
                <a:sym typeface="Wingdings" pitchFamily="2" charset="2"/>
              </a:rPr>
              <a:t></a:t>
            </a:r>
            <a:r>
              <a:rPr lang="en-US" altLang="en-US" sz="160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n-US" sz="1600" u="sng">
                <a:solidFill>
                  <a:srgbClr val="000000"/>
                </a:solidFill>
                <a:latin typeface="+mj-lt"/>
              </a:rPr>
              <a:t>Bayesian Network (Quantitative and Qualitative)</a:t>
            </a:r>
            <a:r>
              <a:rPr lang="en-US" altLang="en-US" sz="1600">
                <a:solidFill>
                  <a:srgbClr val="000000"/>
                </a:solidFill>
                <a:latin typeface="+mj-lt"/>
              </a:rPr>
              <a:t>.</a:t>
            </a:r>
          </a:p>
          <a:p>
            <a:pPr>
              <a:spcAft>
                <a:spcPts val="1200"/>
              </a:spcAft>
              <a:buSzPts val="2000"/>
              <a:buFont typeface="Wingdings" pitchFamily="2" charset="2"/>
              <a:buChar char="§"/>
            </a:pPr>
            <a:endParaRPr lang="en-US" altLang="en-US" sz="160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05614"/>
            <a:ext cx="630555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25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0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305800" cy="430060"/>
          </a:xfrm>
          <a:extLst/>
        </p:spPr>
        <p:txBody>
          <a:bodyPr/>
          <a:lstStyle/>
          <a:p>
            <a:r>
              <a:rPr lang="en-US" altLang="en-US" dirty="0"/>
              <a:t>KM  Knowledge Generation  Methods for DSS </a:t>
            </a:r>
            <a:r>
              <a:rPr lang="en-US" altLang="en-US" sz="1200" b="0" i="1" dirty="0"/>
              <a:t>(cont.)</a:t>
            </a:r>
            <a:endParaRPr lang="en-US" altLang="en-US" dirty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" t="14386" r="1111" b="26666"/>
          <a:stretch>
            <a:fillRect/>
          </a:stretch>
        </p:blipFill>
        <p:spPr bwMode="auto">
          <a:xfrm>
            <a:off x="931863" y="1905000"/>
            <a:ext cx="7267575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7"/>
          <p:cNvSpPr txBox="1">
            <a:spLocks noChangeArrowheads="1"/>
          </p:cNvSpPr>
          <p:nvPr/>
        </p:nvSpPr>
        <p:spPr bwMode="auto">
          <a:xfrm>
            <a:off x="762000" y="4953000"/>
            <a:ext cx="7848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400" dirty="0">
                <a:latin typeface="+mj-lt"/>
                <a:ea typeface="Verdana" pitchFamily="34" charset="0"/>
                <a:cs typeface="Verdana" pitchFamily="34" charset="0"/>
              </a:rPr>
              <a:t>Decision-support models in health care can be grouped into different categories. The main categories are the </a:t>
            </a:r>
            <a:r>
              <a:rPr lang="en-US" altLang="en-US" sz="1400" dirty="0">
                <a:solidFill>
                  <a:srgbClr val="FF0000"/>
                </a:solidFill>
                <a:latin typeface="+mj-lt"/>
                <a:ea typeface="Verdana" pitchFamily="34" charset="0"/>
                <a:cs typeface="Verdana" pitchFamily="34" charset="0"/>
              </a:rPr>
              <a:t>quantitative (statistical) </a:t>
            </a:r>
            <a:r>
              <a:rPr lang="en-US" altLang="en-US" sz="1400" dirty="0">
                <a:latin typeface="+mj-lt"/>
                <a:ea typeface="Verdana" pitchFamily="34" charset="0"/>
                <a:cs typeface="Verdana" pitchFamily="34" charset="0"/>
              </a:rPr>
              <a:t>and</a:t>
            </a:r>
            <a:r>
              <a:rPr lang="en-US" altLang="en-US" sz="1400" dirty="0">
                <a:solidFill>
                  <a:srgbClr val="FF0000"/>
                </a:solidFill>
                <a:latin typeface="+mj-lt"/>
                <a:ea typeface="Verdana" pitchFamily="34" charset="0"/>
                <a:cs typeface="Verdana" pitchFamily="34" charset="0"/>
              </a:rPr>
              <a:t> the qualitative (heuristic)</a:t>
            </a:r>
            <a:r>
              <a:rPr lang="en-US" altLang="en-US" sz="1400" dirty="0">
                <a:latin typeface="+mj-lt"/>
                <a:ea typeface="Verdana" pitchFamily="34" charset="0"/>
                <a:cs typeface="Verdana" pitchFamily="34" charset="0"/>
              </a:rPr>
              <a:t> decision-support models, which can also be further split into </a:t>
            </a:r>
            <a:r>
              <a:rPr lang="en-US" altLang="en-US" sz="1400" dirty="0" smtClean="0">
                <a:latin typeface="+mj-lt"/>
                <a:ea typeface="Verdana" pitchFamily="34" charset="0"/>
                <a:cs typeface="Verdana" pitchFamily="34" charset="0"/>
              </a:rPr>
              <a:t>subcategories.</a:t>
            </a:r>
            <a:endParaRPr lang="en-US" altLang="en-US" sz="14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26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729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305800" cy="379956"/>
          </a:xfrm>
          <a:extLst/>
        </p:spPr>
        <p:txBody>
          <a:bodyPr/>
          <a:lstStyle/>
          <a:p>
            <a:r>
              <a:rPr lang="en-US" altLang="en-US" dirty="0"/>
              <a:t>KM  Knowledge Generation  </a:t>
            </a:r>
            <a:r>
              <a:rPr lang="en-US" altLang="en-US" dirty="0" smtClean="0"/>
              <a:t>Quantitative Methods </a:t>
            </a:r>
            <a:r>
              <a:rPr lang="en-US" altLang="en-US" dirty="0"/>
              <a:t>for </a:t>
            </a:r>
            <a:r>
              <a:rPr lang="en-US" altLang="en-US" dirty="0" smtClean="0"/>
              <a:t>DSS </a:t>
            </a:r>
            <a:r>
              <a:rPr lang="en-US" altLang="en-US" sz="1200" b="0" i="1" dirty="0" smtClean="0"/>
              <a:t>(cont.)</a:t>
            </a:r>
            <a:endParaRPr lang="en-US" altLang="en-US" b="0" i="1" dirty="0"/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304800" y="1125538"/>
            <a:ext cx="46482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1200"/>
              </a:spcAft>
              <a:buSzPts val="2000"/>
            </a:pPr>
            <a:r>
              <a:rPr lang="en-US" altLang="en-US" sz="1600" b="1">
                <a:solidFill>
                  <a:srgbClr val="FF0000"/>
                </a:solidFill>
                <a:latin typeface="+mj-lt"/>
              </a:rPr>
              <a:t>	Supervised Learning</a:t>
            </a:r>
            <a:r>
              <a:rPr lang="en-US" altLang="en-US" sz="1600">
                <a:solidFill>
                  <a:srgbClr val="000000"/>
                </a:solidFill>
                <a:latin typeface="+mj-lt"/>
              </a:rPr>
              <a:t>: In supervised learning the </a:t>
            </a:r>
            <a:r>
              <a:rPr lang="en-US" altLang="en-US" sz="1600" u="sng">
                <a:solidFill>
                  <a:srgbClr val="000000"/>
                </a:solidFill>
                <a:latin typeface="+mj-lt"/>
              </a:rPr>
              <a:t>researcher tells the computer the disease or health status of each patient in the training set</a:t>
            </a:r>
            <a:r>
              <a:rPr lang="en-US" altLang="en-US" sz="1600">
                <a:solidFill>
                  <a:srgbClr val="000000"/>
                </a:solidFill>
                <a:latin typeface="+mj-lt"/>
              </a:rPr>
              <a:t>. </a:t>
            </a:r>
          </a:p>
          <a:p>
            <a:pPr>
              <a:spcAft>
                <a:spcPts val="1200"/>
              </a:spcAft>
              <a:buSzPts val="2000"/>
            </a:pPr>
            <a:r>
              <a:rPr lang="en-US" altLang="en-US" sz="1600">
                <a:solidFill>
                  <a:srgbClr val="000000"/>
                </a:solidFill>
                <a:latin typeface="+mj-lt"/>
              </a:rPr>
              <a:t>	The computer is then asked to order the features according to discriminatory power between disease A and disease B.</a:t>
            </a:r>
          </a:p>
          <a:p>
            <a:pPr>
              <a:spcAft>
                <a:spcPts val="1200"/>
              </a:spcAft>
              <a:buSzPts val="2000"/>
            </a:pPr>
            <a:r>
              <a:rPr lang="en-US" altLang="en-US" sz="1600" b="1">
                <a:solidFill>
                  <a:srgbClr val="FF0000"/>
                </a:solidFill>
                <a:latin typeface="+mj-lt"/>
              </a:rPr>
              <a:t>	Unsupervised Learning</a:t>
            </a:r>
            <a:r>
              <a:rPr lang="en-US" altLang="en-US" sz="1600">
                <a:solidFill>
                  <a:srgbClr val="000000"/>
                </a:solidFill>
                <a:latin typeface="+mj-lt"/>
              </a:rPr>
              <a:t>: In unsupervised learning the computer is also given the training set of features. However </a:t>
            </a:r>
            <a:r>
              <a:rPr lang="en-US" altLang="en-US" sz="1600" u="sng">
                <a:solidFill>
                  <a:srgbClr val="000000"/>
                </a:solidFill>
                <a:latin typeface="+mj-lt"/>
              </a:rPr>
              <a:t>the truth (information on what disease belongs to which patient) is not known</a:t>
            </a:r>
            <a:r>
              <a:rPr lang="en-US" altLang="en-US" sz="1600">
                <a:solidFill>
                  <a:srgbClr val="000000"/>
                </a:solidFill>
                <a:latin typeface="+mj-lt"/>
              </a:rPr>
              <a:t>. </a:t>
            </a:r>
          </a:p>
          <a:p>
            <a:pPr>
              <a:spcAft>
                <a:spcPts val="1200"/>
              </a:spcAft>
              <a:buSzPts val="2000"/>
            </a:pPr>
            <a:r>
              <a:rPr lang="en-US" altLang="en-US" sz="1600">
                <a:solidFill>
                  <a:srgbClr val="000000"/>
                </a:solidFill>
                <a:latin typeface="+mj-lt"/>
              </a:rPr>
              <a:t>	The computer is then used to discover by what clusters of feature sets the difference disease groups can best be characterized. This process is called clustering.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538471"/>
              </p:ext>
            </p:extLst>
          </p:nvPr>
        </p:nvGraphicFramePr>
        <p:xfrm>
          <a:off x="5105400" y="1143000"/>
          <a:ext cx="3733800" cy="222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450"/>
                <a:gridCol w="933450"/>
                <a:gridCol w="933450"/>
                <a:gridCol w="933450"/>
              </a:tblGrid>
              <a:tr h="37094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Disease</a:t>
                      </a:r>
                      <a:endParaRPr lang="en-US" sz="1200" dirty="0">
                        <a:solidFill>
                          <a:schemeClr val="bg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Sign A</a:t>
                      </a:r>
                      <a:endParaRPr lang="en-US" sz="1200" dirty="0">
                        <a:solidFill>
                          <a:schemeClr val="bg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Sign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 B</a:t>
                      </a:r>
                      <a:endParaRPr lang="en-US" sz="1200" dirty="0">
                        <a:solidFill>
                          <a:schemeClr val="bg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Sign C</a:t>
                      </a:r>
                      <a:endParaRPr lang="en-US" sz="1200" dirty="0">
                        <a:solidFill>
                          <a:schemeClr val="bg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33" marB="45733" anchor="ctr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5.67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33" marB="45733" anchor="ctr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5.98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33" marB="45733" anchor="ctr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B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7.89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33" marB="45733" anchor="ctr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5.91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33" marB="45733" anchor="ctr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B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6.72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33" marB="45733"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486211"/>
              </p:ext>
            </p:extLst>
          </p:nvPr>
        </p:nvGraphicFramePr>
        <p:xfrm>
          <a:off x="5105400" y="3670300"/>
          <a:ext cx="3733800" cy="222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450"/>
                <a:gridCol w="933450"/>
                <a:gridCol w="933450"/>
                <a:gridCol w="933450"/>
              </a:tblGrid>
              <a:tr h="37094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Disease</a:t>
                      </a:r>
                      <a:endParaRPr lang="en-US" sz="1200" dirty="0">
                        <a:solidFill>
                          <a:schemeClr val="bg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Sign A</a:t>
                      </a:r>
                      <a:endParaRPr lang="en-US" sz="1200" dirty="0">
                        <a:solidFill>
                          <a:schemeClr val="bg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Sign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 B</a:t>
                      </a:r>
                      <a:endParaRPr lang="en-US" sz="1200" dirty="0">
                        <a:solidFill>
                          <a:schemeClr val="bg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Sign C</a:t>
                      </a:r>
                      <a:endParaRPr lang="en-US" sz="1200" dirty="0">
                        <a:solidFill>
                          <a:schemeClr val="bg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33" marB="45733" anchor="ctr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?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5.67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33" marB="45733" anchor="ctr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?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5.98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33" marB="45733" anchor="ctr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?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7.89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33" marB="45733" anchor="ctr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?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5.91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33" marB="45733" anchor="ctr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?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6.72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33" marB="45733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27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887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381000"/>
          </a:xfrm>
        </p:spPr>
        <p:txBody>
          <a:bodyPr/>
          <a:lstStyle/>
          <a:p>
            <a:r>
              <a:rPr lang="en-US" altLang="en-US" dirty="0"/>
              <a:t>KM  Knowledge Generation  </a:t>
            </a:r>
            <a:r>
              <a:rPr lang="en-US" dirty="0"/>
              <a:t>Supervised Learning </a:t>
            </a:r>
            <a:r>
              <a:rPr lang="en-US" dirty="0" smtClean="0"/>
              <a:t>Models </a:t>
            </a:r>
            <a:r>
              <a:rPr lang="en-US" sz="1200" b="0" i="1" dirty="0" smtClean="0"/>
              <a:t>(cont.)</a:t>
            </a:r>
            <a:endParaRPr lang="en-US" b="0" i="1" dirty="0"/>
          </a:p>
        </p:txBody>
      </p:sp>
      <p:sp>
        <p:nvSpPr>
          <p:cNvPr id="22531" name="TextBox 8"/>
          <p:cNvSpPr txBox="1">
            <a:spLocks noChangeArrowheads="1"/>
          </p:cNvSpPr>
          <p:nvPr/>
        </p:nvSpPr>
        <p:spPr bwMode="auto">
          <a:xfrm>
            <a:off x="228600" y="5486400"/>
            <a:ext cx="8610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>
                <a:latin typeface="+mj-lt"/>
              </a:rPr>
              <a:t>Classification tree for the </a:t>
            </a:r>
            <a:r>
              <a:rPr lang="en-US" sz="1400">
                <a:solidFill>
                  <a:srgbClr val="FF0000"/>
                </a:solidFill>
                <a:latin typeface="+mj-lt"/>
              </a:rPr>
              <a:t>bivariate outcome problem</a:t>
            </a:r>
            <a:r>
              <a:rPr lang="en-US" sz="1400">
                <a:latin typeface="+mj-lt"/>
              </a:rPr>
              <a:t>. Cases are recursively partitioned according to the attribute-value pair that best divides the cases into ‘‘euthyroid’’ or not. The resulting partitions easily can be visualized in this simplified two dimensional problem.</a:t>
            </a: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219200"/>
            <a:ext cx="63373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28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775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381000"/>
          </a:xfrm>
        </p:spPr>
        <p:txBody>
          <a:bodyPr/>
          <a:lstStyle/>
          <a:p>
            <a:r>
              <a:rPr lang="en-US" altLang="en-US" dirty="0"/>
              <a:t>KM  Knowledge Generation  </a:t>
            </a:r>
            <a:r>
              <a:rPr lang="en-US" dirty="0"/>
              <a:t>Supervised Learning Models </a:t>
            </a:r>
            <a:r>
              <a:rPr lang="en-US" sz="1200" b="0" i="1" dirty="0"/>
              <a:t>(cont.)</a:t>
            </a:r>
            <a:endParaRPr lang="en-US" dirty="0"/>
          </a:p>
        </p:txBody>
      </p:sp>
      <p:sp>
        <p:nvSpPr>
          <p:cNvPr id="23555" name="TextBox 8"/>
          <p:cNvSpPr txBox="1">
            <a:spLocks noChangeArrowheads="1"/>
          </p:cNvSpPr>
          <p:nvPr/>
        </p:nvSpPr>
        <p:spPr bwMode="auto">
          <a:xfrm>
            <a:off x="228600" y="5791200"/>
            <a:ext cx="861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dirty="0">
                <a:latin typeface="+mj-lt"/>
              </a:rPr>
              <a:t>Computer-Derived Decision Tree for the Classification of </a:t>
            </a:r>
            <a:br>
              <a:rPr lang="en-US" sz="1400" dirty="0">
                <a:latin typeface="+mj-lt"/>
              </a:rPr>
            </a:br>
            <a:r>
              <a:rPr lang="en-US" sz="1400" dirty="0">
                <a:latin typeface="+mj-lt"/>
              </a:rPr>
              <a:t>Patients with Acute Chest Pain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165399"/>
            <a:ext cx="5791200" cy="444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29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810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4663" y="3517900"/>
            <a:ext cx="7772400" cy="546100"/>
          </a:xfrm>
        </p:spPr>
        <p:txBody>
          <a:bodyPr/>
          <a:lstStyle/>
          <a:p>
            <a:r>
              <a:rPr lang="en-US" dirty="0" smtClean="0"/>
              <a:t>CDSS Overview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8741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381000"/>
          </a:xfrm>
        </p:spPr>
        <p:txBody>
          <a:bodyPr/>
          <a:lstStyle/>
          <a:p>
            <a:r>
              <a:rPr lang="en-US" altLang="en-US" dirty="0"/>
              <a:t>KM  Knowledge Generation  </a:t>
            </a:r>
            <a:r>
              <a:rPr lang="en-US" dirty="0"/>
              <a:t>Supervised Learning Models </a:t>
            </a:r>
            <a:r>
              <a:rPr lang="en-US" sz="1200" b="0" i="1" dirty="0"/>
              <a:t>(cont.)</a:t>
            </a:r>
            <a:endParaRPr lang="en-US" dirty="0"/>
          </a:p>
        </p:txBody>
      </p:sp>
      <p:sp>
        <p:nvSpPr>
          <p:cNvPr id="25603" name="TextBox 8"/>
          <p:cNvSpPr txBox="1">
            <a:spLocks noChangeArrowheads="1"/>
          </p:cNvSpPr>
          <p:nvPr/>
        </p:nvSpPr>
        <p:spPr bwMode="auto">
          <a:xfrm>
            <a:off x="228600" y="5818209"/>
            <a:ext cx="861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dirty="0">
                <a:latin typeface="+mj-lt"/>
              </a:rPr>
              <a:t>Without variable transformation, logistic regression will not work for all cases </a:t>
            </a:r>
            <a:br>
              <a:rPr lang="en-US" sz="1400" dirty="0">
                <a:latin typeface="+mj-lt"/>
              </a:rPr>
            </a:br>
            <a:r>
              <a:rPr lang="en-US" sz="1400" dirty="0">
                <a:latin typeface="+mj-lt"/>
              </a:rPr>
              <a:t>because the problem is not linearly separable.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72" y="1219200"/>
            <a:ext cx="18288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536" y="1114815"/>
            <a:ext cx="3914902" cy="453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706307" y="21082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00843" y="3360737"/>
            <a:ext cx="3363913" cy="2384425"/>
            <a:chOff x="400843" y="3360737"/>
            <a:chExt cx="3363913" cy="2384425"/>
          </a:xfrm>
        </p:grpSpPr>
        <p:sp>
          <p:nvSpPr>
            <p:cNvPr id="7" name="TextBox 8"/>
            <p:cNvSpPr txBox="1">
              <a:spLocks noChangeArrowheads="1"/>
            </p:cNvSpPr>
            <p:nvPr/>
          </p:nvSpPr>
          <p:spPr bwMode="auto">
            <a:xfrm>
              <a:off x="694509" y="5437187"/>
              <a:ext cx="2551114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400" dirty="0">
                  <a:latin typeface="+mj-lt"/>
                </a:rPr>
                <a:t>Logistic regression model</a:t>
              </a:r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843" y="3360737"/>
              <a:ext cx="3363913" cy="20764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30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620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381000"/>
          </a:xfrm>
        </p:spPr>
        <p:txBody>
          <a:bodyPr/>
          <a:lstStyle/>
          <a:p>
            <a:r>
              <a:rPr lang="en-US" altLang="en-US" dirty="0"/>
              <a:t>KM  Knowledge Generation  </a:t>
            </a:r>
            <a:r>
              <a:rPr lang="en-US" dirty="0"/>
              <a:t>Supervised Learning Models </a:t>
            </a:r>
            <a:r>
              <a:rPr lang="en-US" sz="1200" b="0" i="1" dirty="0"/>
              <a:t>(cont.)</a:t>
            </a:r>
            <a:endParaRPr lang="en-US" dirty="0"/>
          </a:p>
        </p:txBody>
      </p:sp>
      <p:sp>
        <p:nvSpPr>
          <p:cNvPr id="27651" name="TextBox 8"/>
          <p:cNvSpPr txBox="1">
            <a:spLocks noChangeArrowheads="1"/>
          </p:cNvSpPr>
          <p:nvPr/>
        </p:nvSpPr>
        <p:spPr bwMode="auto">
          <a:xfrm>
            <a:off x="228600" y="5636713"/>
            <a:ext cx="861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dirty="0">
                <a:latin typeface="+mj-lt"/>
              </a:rPr>
              <a:t>Artificial neural network with a 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hidden layer of nodes</a:t>
            </a:r>
            <a:r>
              <a:rPr lang="en-US" sz="1400" dirty="0">
                <a:latin typeface="+mj-lt"/>
              </a:rPr>
              <a:t>. For didactic purposes, activation functions in this example correspond to 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step functions</a:t>
            </a:r>
            <a:r>
              <a:rPr lang="en-US" sz="1400" dirty="0">
                <a:latin typeface="+mj-lt"/>
              </a:rPr>
              <a:t> that define </a:t>
            </a:r>
            <a:r>
              <a:rPr lang="en-US" sz="1400" dirty="0" smtClean="0">
                <a:latin typeface="+mj-lt"/>
              </a:rPr>
              <a:t>partitions </a:t>
            </a:r>
            <a:r>
              <a:rPr lang="en-US" sz="1400" dirty="0">
                <a:latin typeface="+mj-lt"/>
              </a:rPr>
              <a:t>similar to the ones in the classification tree.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10" y="1932140"/>
            <a:ext cx="43529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5603309" y="1709737"/>
            <a:ext cx="2819400" cy="3048000"/>
            <a:chOff x="5791200" y="3200400"/>
            <a:chExt cx="2819400" cy="3048000"/>
          </a:xfrm>
        </p:grpSpPr>
        <p:pic>
          <p:nvPicPr>
            <p:cNvPr id="7" name="Picture 3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3200400"/>
              <a:ext cx="2819400" cy="2957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867400" y="6019800"/>
              <a:ext cx="5334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31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837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4"/>
          <p:cNvSpPr>
            <a:spLocks noGrp="1"/>
          </p:cNvSpPr>
          <p:nvPr>
            <p:ph idx="1"/>
          </p:nvPr>
        </p:nvSpPr>
        <p:spPr>
          <a:xfrm>
            <a:off x="304800" y="1028700"/>
            <a:ext cx="8610600" cy="4953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700" b="1" dirty="0" smtClean="0">
                <a:sym typeface="Wingdings" pitchFamily="2" charset="2"/>
              </a:rPr>
              <a:t>Evaluation of Supervised Models</a:t>
            </a:r>
          </a:p>
          <a:p>
            <a:pPr>
              <a:spcBef>
                <a:spcPts val="1200"/>
              </a:spcBef>
            </a:pPr>
            <a:r>
              <a:rPr lang="en-US" sz="1700" dirty="0" smtClean="0">
                <a:solidFill>
                  <a:srgbClr val="FF0000"/>
                </a:solidFill>
                <a:sym typeface="Wingdings" pitchFamily="2" charset="2"/>
              </a:rPr>
              <a:t>Discrimination</a:t>
            </a:r>
            <a:r>
              <a:rPr lang="en-US" sz="1700" dirty="0" smtClean="0">
                <a:sym typeface="Wingdings" pitchFamily="2" charset="2"/>
              </a:rPr>
              <a:t> assesses how well the models can potentially discriminate positive and negative cases. </a:t>
            </a:r>
            <a:r>
              <a:rPr lang="en-US" sz="1700" dirty="0" smtClean="0">
                <a:solidFill>
                  <a:srgbClr val="FF0000"/>
                </a:solidFill>
                <a:sym typeface="Wingdings" pitchFamily="2" charset="2"/>
              </a:rPr>
              <a:t>Area under ROC curve </a:t>
            </a:r>
            <a:r>
              <a:rPr lang="en-US" sz="1700" dirty="0" smtClean="0">
                <a:sym typeface="Wingdings" pitchFamily="2" charset="2"/>
              </a:rPr>
              <a:t>can be used.</a:t>
            </a:r>
          </a:p>
          <a:p>
            <a:pPr>
              <a:spcBef>
                <a:spcPts val="1200"/>
              </a:spcBef>
            </a:pPr>
            <a:r>
              <a:rPr lang="en-US" sz="1700" dirty="0" smtClean="0">
                <a:solidFill>
                  <a:srgbClr val="FF0000"/>
                </a:solidFill>
              </a:rPr>
              <a:t>Calibration</a:t>
            </a:r>
            <a:r>
              <a:rPr lang="en-US" sz="1700" dirty="0" smtClean="0"/>
              <a:t> assesses how close the model’s estimated probability is to the ‘‘true’’ underlying probability of the outcome of interest. </a:t>
            </a:r>
          </a:p>
          <a:p>
            <a:pPr lvl="1">
              <a:spcBef>
                <a:spcPts val="1200"/>
              </a:spcBef>
            </a:pPr>
            <a:r>
              <a:rPr lang="en-US" sz="1400" dirty="0" smtClean="0"/>
              <a:t>Poor calibration is often caused by limited representation of the population to which models will be applied at the model construction phase</a:t>
            </a:r>
          </a:p>
          <a:p>
            <a:pPr>
              <a:spcBef>
                <a:spcPts val="1200"/>
              </a:spcBef>
            </a:pPr>
            <a:r>
              <a:rPr lang="en-US" sz="1700" u="sng" dirty="0" smtClean="0"/>
              <a:t>Receiver Operating Characteristic (ROC) Graph</a:t>
            </a:r>
          </a:p>
          <a:p>
            <a:pPr>
              <a:spcBef>
                <a:spcPts val="1200"/>
              </a:spcBef>
            </a:pPr>
            <a:r>
              <a:rPr lang="en-US" sz="1700" dirty="0" smtClean="0"/>
              <a:t>In pattern recognition the goal is to </a:t>
            </a:r>
            <a:r>
              <a:rPr lang="en-US" sz="1700" dirty="0" smtClean="0">
                <a:solidFill>
                  <a:srgbClr val="FF0000"/>
                </a:solidFill>
              </a:rPr>
              <a:t>map entities to classes</a:t>
            </a:r>
            <a:r>
              <a:rPr lang="en-US" sz="1700" dirty="0" smtClean="0"/>
              <a:t> </a:t>
            </a:r>
            <a:r>
              <a:rPr lang="en-US" sz="1700" dirty="0" smtClean="0">
                <a:sym typeface="Wingdings" pitchFamily="2" charset="2"/>
              </a:rPr>
              <a:t> </a:t>
            </a:r>
            <a:r>
              <a:rPr lang="en-US" sz="1700" dirty="0" smtClean="0">
                <a:solidFill>
                  <a:srgbClr val="FF0000"/>
                </a:solidFill>
                <a:sym typeface="Wingdings" pitchFamily="2" charset="2"/>
              </a:rPr>
              <a:t>classification accuracy</a:t>
            </a:r>
            <a:r>
              <a:rPr lang="en-US" sz="1700" dirty="0" smtClean="0">
                <a:sym typeface="Wingdings" pitchFamily="2" charset="2"/>
              </a:rPr>
              <a:t> is compared among methods</a:t>
            </a:r>
          </a:p>
          <a:p>
            <a:pPr>
              <a:spcBef>
                <a:spcPts val="1200"/>
              </a:spcBef>
            </a:pPr>
            <a:r>
              <a:rPr lang="en-US" sz="1700" dirty="0" smtClean="0">
                <a:sym typeface="Wingdings" pitchFamily="2" charset="2"/>
              </a:rPr>
              <a:t>Classification  true positive, false positive, true negative, false negative</a:t>
            </a:r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1700" dirty="0" smtClean="0">
                <a:solidFill>
                  <a:srgbClr val="FF0000"/>
                </a:solidFill>
                <a:sym typeface="Wingdings" pitchFamily="2" charset="2"/>
              </a:rPr>
              <a:t>Sensitivity</a:t>
            </a:r>
            <a:r>
              <a:rPr lang="en-US" sz="1700" dirty="0" smtClean="0">
                <a:sym typeface="Wingdings" pitchFamily="2" charset="2"/>
              </a:rPr>
              <a:t> = TP / TP + FN  TP Rate = sensitivity</a:t>
            </a:r>
          </a:p>
          <a:p>
            <a:pPr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1700" dirty="0" smtClean="0">
                <a:solidFill>
                  <a:srgbClr val="FF0000"/>
                </a:solidFill>
                <a:sym typeface="Wingdings" pitchFamily="2" charset="2"/>
              </a:rPr>
              <a:t>Specificity</a:t>
            </a:r>
            <a:r>
              <a:rPr lang="en-US" sz="1700" dirty="0" smtClean="0">
                <a:sym typeface="Wingdings" pitchFamily="2" charset="2"/>
              </a:rPr>
              <a:t> = TN / TN + FP  FP Rate = 1 - specificity</a:t>
            </a:r>
            <a:endParaRPr lang="en-US" sz="1700" dirty="0" smtClean="0"/>
          </a:p>
        </p:txBody>
      </p:sp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381000"/>
          </a:xfrm>
        </p:spPr>
        <p:txBody>
          <a:bodyPr/>
          <a:lstStyle/>
          <a:p>
            <a:r>
              <a:rPr lang="en-US" altLang="en-US" dirty="0"/>
              <a:t>KM  Knowledge Generation  </a:t>
            </a:r>
            <a:r>
              <a:rPr lang="en-US" dirty="0"/>
              <a:t>Supervised Learning </a:t>
            </a:r>
            <a:r>
              <a:rPr lang="en-US" dirty="0" smtClean="0"/>
              <a:t>Models Evaluation </a:t>
            </a:r>
            <a:r>
              <a:rPr lang="en-US" sz="1200" b="0" i="1" dirty="0"/>
              <a:t>(cont.)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32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305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305800" cy="379956"/>
          </a:xfrm>
          <a:extLst/>
        </p:spPr>
        <p:txBody>
          <a:bodyPr/>
          <a:lstStyle/>
          <a:p>
            <a:r>
              <a:rPr lang="en-US" altLang="en-US" dirty="0"/>
              <a:t>KM  Knowledge Generation  </a:t>
            </a:r>
            <a:r>
              <a:rPr lang="en-US" dirty="0"/>
              <a:t>Supervised Learning Models Evaluation </a:t>
            </a:r>
            <a:r>
              <a:rPr lang="en-US" sz="1200" b="0" i="1" dirty="0"/>
              <a:t>(cont.)</a:t>
            </a:r>
            <a:endParaRPr lang="en-US" alt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972743"/>
              </p:ext>
            </p:extLst>
          </p:nvPr>
        </p:nvGraphicFramePr>
        <p:xfrm>
          <a:off x="1308100" y="1866900"/>
          <a:ext cx="6921500" cy="2933700"/>
        </p:xfrm>
        <a:graphic>
          <a:graphicData uri="http://schemas.openxmlformats.org/drawingml/2006/table">
            <a:tbl>
              <a:tblPr/>
              <a:tblGrid>
                <a:gridCol w="1200668"/>
                <a:gridCol w="565020"/>
                <a:gridCol w="1624434"/>
                <a:gridCol w="1765689"/>
                <a:gridCol w="1765689"/>
              </a:tblGrid>
              <a:tr h="419100"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Decision Model</a:t>
                      </a:r>
                      <a:endParaRPr lang="en-US" dirty="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endParaRPr lang="en-US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+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8200">
                <a:tc rowSpan="2">
                  <a:txBody>
                    <a:bodyPr/>
                    <a:lstStyle/>
                    <a:p>
                      <a:r>
                        <a:rPr lang="en-US" b="1" dirty="0"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Truth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+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TP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DD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FN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DD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100%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8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FP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DD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TN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DD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100%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2547" name="TextBox 7"/>
          <p:cNvSpPr txBox="1">
            <a:spLocks noChangeArrowheads="1"/>
          </p:cNvSpPr>
          <p:nvPr/>
        </p:nvSpPr>
        <p:spPr bwMode="auto">
          <a:xfrm>
            <a:off x="990600" y="5410200"/>
            <a:ext cx="708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600" dirty="0">
                <a:latin typeface="+mj-lt"/>
                <a:ea typeface="Verdana" pitchFamily="34" charset="0"/>
                <a:cs typeface="Verdana" pitchFamily="34" charset="0"/>
              </a:rPr>
              <a:t>Relationships between True Positive (TP), True Negative (TN), </a:t>
            </a:r>
            <a:r>
              <a:rPr lang="en-US" altLang="en-US" sz="1600" dirty="0" smtClean="0">
                <a:latin typeface="+mj-lt"/>
                <a:ea typeface="Verdana" pitchFamily="34" charset="0"/>
                <a:cs typeface="Verdana" pitchFamily="34" charset="0"/>
              </a:rPr>
              <a:t/>
            </a:r>
            <a:br>
              <a:rPr lang="en-US" altLang="en-US" sz="1600" dirty="0" smtClean="0">
                <a:latin typeface="+mj-lt"/>
                <a:ea typeface="Verdana" pitchFamily="34" charset="0"/>
                <a:cs typeface="Verdana" pitchFamily="34" charset="0"/>
              </a:rPr>
            </a:br>
            <a:r>
              <a:rPr lang="en-US" altLang="en-US" sz="1600" dirty="0" smtClean="0">
                <a:latin typeface="+mj-lt"/>
                <a:ea typeface="Verdana" pitchFamily="34" charset="0"/>
                <a:cs typeface="Verdana" pitchFamily="34" charset="0"/>
              </a:rPr>
              <a:t>False </a:t>
            </a:r>
            <a:r>
              <a:rPr lang="en-US" altLang="en-US" sz="1600" dirty="0">
                <a:latin typeface="+mj-lt"/>
                <a:ea typeface="Verdana" pitchFamily="34" charset="0"/>
                <a:cs typeface="Verdana" pitchFamily="34" charset="0"/>
              </a:rPr>
              <a:t>Positive (FP), and False Negative (FN).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33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086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305800" cy="430060"/>
          </a:xfrm>
          <a:extLst/>
        </p:spPr>
        <p:txBody>
          <a:bodyPr/>
          <a:lstStyle/>
          <a:p>
            <a:r>
              <a:rPr lang="en-US" altLang="en-US" dirty="0"/>
              <a:t>KM  Knowledge Generation  </a:t>
            </a:r>
            <a:r>
              <a:rPr lang="en-US" dirty="0"/>
              <a:t>Supervised Learning Models Evaluation </a:t>
            </a:r>
            <a:r>
              <a:rPr lang="en-US" sz="1200" b="0" i="1" dirty="0"/>
              <a:t>(cont.)</a:t>
            </a:r>
            <a:endParaRPr lang="en-US" altLang="en-US" dirty="0"/>
          </a:p>
        </p:txBody>
      </p:sp>
      <p:sp>
        <p:nvSpPr>
          <p:cNvPr id="23555" name="TextBox 7"/>
          <p:cNvSpPr txBox="1">
            <a:spLocks noChangeArrowheads="1"/>
          </p:cNvSpPr>
          <p:nvPr/>
        </p:nvSpPr>
        <p:spPr bwMode="auto">
          <a:xfrm>
            <a:off x="990600" y="5681663"/>
            <a:ext cx="7086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600">
                <a:latin typeface="+mj-lt"/>
                <a:ea typeface="Verdana" pitchFamily="34" charset="0"/>
                <a:cs typeface="Verdana" pitchFamily="34" charset="0"/>
              </a:rPr>
              <a:t>Normal distribution + Histogram 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1447800"/>
            <a:ext cx="53086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34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746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305800" cy="533400"/>
          </a:xfrm>
          <a:extLst/>
        </p:spPr>
        <p:txBody>
          <a:bodyPr/>
          <a:lstStyle/>
          <a:p>
            <a:r>
              <a:rPr lang="en-US" altLang="en-US" dirty="0"/>
              <a:t>KM  Knowledge Generation  </a:t>
            </a:r>
            <a:r>
              <a:rPr lang="en-US" dirty="0"/>
              <a:t>Supervised Learning Models Evaluation </a:t>
            </a:r>
            <a:r>
              <a:rPr lang="en-US" sz="1200" b="0" i="1" dirty="0"/>
              <a:t>(cont.)</a:t>
            </a:r>
            <a:endParaRPr lang="en-US" altLang="en-US" dirty="0"/>
          </a:p>
        </p:txBody>
      </p:sp>
      <p:sp>
        <p:nvSpPr>
          <p:cNvPr id="24579" name="TextBox 7"/>
          <p:cNvSpPr txBox="1">
            <a:spLocks noChangeArrowheads="1"/>
          </p:cNvSpPr>
          <p:nvPr/>
        </p:nvSpPr>
        <p:spPr bwMode="auto">
          <a:xfrm>
            <a:off x="990600" y="5681663"/>
            <a:ext cx="7086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600">
                <a:latin typeface="+mj-lt"/>
                <a:ea typeface="Verdana" pitchFamily="34" charset="0"/>
                <a:cs typeface="Verdana" pitchFamily="34" charset="0"/>
              </a:rPr>
              <a:t>Normal distribution + Normal Population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3" t="13303" r="9557"/>
          <a:stretch>
            <a:fillRect/>
          </a:stretch>
        </p:blipFill>
        <p:spPr bwMode="auto">
          <a:xfrm>
            <a:off x="2362200" y="1927225"/>
            <a:ext cx="3327400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581" name="Straight Connector 6"/>
          <p:cNvCxnSpPr>
            <a:cxnSpLocks noChangeShapeType="1"/>
          </p:cNvCxnSpPr>
          <p:nvPr/>
        </p:nvCxnSpPr>
        <p:spPr bwMode="auto">
          <a:xfrm rot="5400000">
            <a:off x="3314700" y="3717925"/>
            <a:ext cx="32766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2" name="Straight Arrow Connector 9"/>
          <p:cNvCxnSpPr>
            <a:cxnSpLocks noChangeShapeType="1"/>
          </p:cNvCxnSpPr>
          <p:nvPr/>
        </p:nvCxnSpPr>
        <p:spPr bwMode="auto">
          <a:xfrm flipV="1">
            <a:off x="5029200" y="4289425"/>
            <a:ext cx="838200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3" name="Straight Arrow Connector 10"/>
          <p:cNvCxnSpPr>
            <a:cxnSpLocks noChangeShapeType="1"/>
          </p:cNvCxnSpPr>
          <p:nvPr/>
        </p:nvCxnSpPr>
        <p:spPr bwMode="auto">
          <a:xfrm rot="16200000" flipV="1">
            <a:off x="3200400" y="2613025"/>
            <a:ext cx="1143000" cy="685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4" name="TextBox 12"/>
          <p:cNvSpPr txBox="1">
            <a:spLocks noChangeArrowheads="1"/>
          </p:cNvSpPr>
          <p:nvPr/>
        </p:nvSpPr>
        <p:spPr bwMode="auto">
          <a:xfrm>
            <a:off x="5943600" y="3984625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400">
                <a:latin typeface="+mj-lt"/>
                <a:ea typeface="Verdana" pitchFamily="34" charset="0"/>
                <a:cs typeface="Verdana" pitchFamily="34" charset="0"/>
              </a:rPr>
              <a:t>False Positive</a:t>
            </a:r>
          </a:p>
        </p:txBody>
      </p:sp>
      <p:sp>
        <p:nvSpPr>
          <p:cNvPr id="24585" name="TextBox 13"/>
          <p:cNvSpPr txBox="1">
            <a:spLocks noChangeArrowheads="1"/>
          </p:cNvSpPr>
          <p:nvPr/>
        </p:nvSpPr>
        <p:spPr bwMode="auto">
          <a:xfrm>
            <a:off x="2679700" y="2003425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400" dirty="0">
                <a:latin typeface="+mj-lt"/>
                <a:ea typeface="Verdana" pitchFamily="34" charset="0"/>
                <a:cs typeface="Verdana" pitchFamily="34" charset="0"/>
              </a:rPr>
              <a:t>True Negative</a:t>
            </a:r>
          </a:p>
        </p:txBody>
      </p:sp>
      <p:sp>
        <p:nvSpPr>
          <p:cNvPr id="24586" name="TextBox 14"/>
          <p:cNvSpPr txBox="1">
            <a:spLocks noChangeArrowheads="1"/>
          </p:cNvSpPr>
          <p:nvPr/>
        </p:nvSpPr>
        <p:spPr bwMode="auto">
          <a:xfrm>
            <a:off x="2908300" y="1358900"/>
            <a:ext cx="3035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600">
                <a:latin typeface="+mj-lt"/>
                <a:ea typeface="Verdana" pitchFamily="34" charset="0"/>
                <a:cs typeface="Verdana" pitchFamily="34" charset="0"/>
              </a:rPr>
              <a:t>Normal Population</a:t>
            </a:r>
          </a:p>
        </p:txBody>
      </p:sp>
      <p:sp>
        <p:nvSpPr>
          <p:cNvPr id="24587" name="TextBox 15"/>
          <p:cNvSpPr txBox="1">
            <a:spLocks noChangeArrowheads="1"/>
          </p:cNvSpPr>
          <p:nvPr/>
        </p:nvSpPr>
        <p:spPr bwMode="auto">
          <a:xfrm>
            <a:off x="990600" y="6037263"/>
            <a:ext cx="7086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>
                <a:latin typeface="+mj-lt"/>
                <a:ea typeface="Verdana" pitchFamily="34" charset="0"/>
                <a:cs typeface="Verdana" pitchFamily="34" charset="0"/>
              </a:rPr>
              <a:t>Example: WBC more than a certain amount means…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35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244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  <p:bldP spid="24585" grpId="0"/>
      <p:bldP spid="2458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305800" cy="533400"/>
          </a:xfrm>
          <a:extLst/>
        </p:spPr>
        <p:txBody>
          <a:bodyPr/>
          <a:lstStyle/>
          <a:p>
            <a:r>
              <a:rPr lang="en-US" altLang="en-US" dirty="0"/>
              <a:t>KM  Knowledge Generation  </a:t>
            </a:r>
            <a:r>
              <a:rPr lang="en-US" dirty="0"/>
              <a:t>Supervised Learning Models Evaluation </a:t>
            </a:r>
            <a:r>
              <a:rPr lang="en-US" sz="1200" b="0" i="1" dirty="0"/>
              <a:t>(cont.)</a:t>
            </a:r>
            <a:endParaRPr lang="en-US" altLang="en-US" dirty="0"/>
          </a:p>
        </p:txBody>
      </p:sp>
      <p:sp>
        <p:nvSpPr>
          <p:cNvPr id="25603" name="TextBox 7"/>
          <p:cNvSpPr txBox="1">
            <a:spLocks noChangeArrowheads="1"/>
          </p:cNvSpPr>
          <p:nvPr/>
        </p:nvSpPr>
        <p:spPr bwMode="auto">
          <a:xfrm>
            <a:off x="990600" y="5681663"/>
            <a:ext cx="7086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600">
                <a:latin typeface="+mj-lt"/>
                <a:ea typeface="Verdana" pitchFamily="34" charset="0"/>
                <a:cs typeface="Verdana" pitchFamily="34" charset="0"/>
              </a:rPr>
              <a:t>Normal distribution + Disease Population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3" t="13303" r="9557"/>
          <a:stretch>
            <a:fillRect/>
          </a:stretch>
        </p:blipFill>
        <p:spPr bwMode="auto">
          <a:xfrm>
            <a:off x="2362200" y="1927225"/>
            <a:ext cx="3327400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605" name="Straight Connector 6"/>
          <p:cNvCxnSpPr>
            <a:cxnSpLocks noChangeShapeType="1"/>
          </p:cNvCxnSpPr>
          <p:nvPr/>
        </p:nvCxnSpPr>
        <p:spPr bwMode="auto">
          <a:xfrm rot="5400000">
            <a:off x="3314700" y="3717925"/>
            <a:ext cx="32766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6" name="Straight Arrow Connector 9"/>
          <p:cNvCxnSpPr>
            <a:cxnSpLocks noChangeShapeType="1"/>
          </p:cNvCxnSpPr>
          <p:nvPr/>
        </p:nvCxnSpPr>
        <p:spPr bwMode="auto">
          <a:xfrm flipV="1">
            <a:off x="5029200" y="4289425"/>
            <a:ext cx="838200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7" name="Straight Arrow Connector 10"/>
          <p:cNvCxnSpPr>
            <a:cxnSpLocks noChangeShapeType="1"/>
          </p:cNvCxnSpPr>
          <p:nvPr/>
        </p:nvCxnSpPr>
        <p:spPr bwMode="auto">
          <a:xfrm rot="16200000" flipV="1">
            <a:off x="3200400" y="2613025"/>
            <a:ext cx="1143000" cy="685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8" name="TextBox 12"/>
          <p:cNvSpPr txBox="1">
            <a:spLocks noChangeArrowheads="1"/>
          </p:cNvSpPr>
          <p:nvPr/>
        </p:nvSpPr>
        <p:spPr bwMode="auto">
          <a:xfrm>
            <a:off x="5943600" y="3984625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400">
                <a:latin typeface="+mj-lt"/>
                <a:ea typeface="Verdana" pitchFamily="34" charset="0"/>
                <a:cs typeface="Verdana" pitchFamily="34" charset="0"/>
              </a:rPr>
              <a:t>True Positive</a:t>
            </a:r>
          </a:p>
        </p:txBody>
      </p:sp>
      <p:sp>
        <p:nvSpPr>
          <p:cNvPr id="25609" name="TextBox 13"/>
          <p:cNvSpPr txBox="1">
            <a:spLocks noChangeArrowheads="1"/>
          </p:cNvSpPr>
          <p:nvPr/>
        </p:nvSpPr>
        <p:spPr bwMode="auto">
          <a:xfrm>
            <a:off x="2679700" y="2003425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400" dirty="0">
                <a:latin typeface="+mj-lt"/>
                <a:ea typeface="Verdana" pitchFamily="34" charset="0"/>
                <a:cs typeface="Verdana" pitchFamily="34" charset="0"/>
              </a:rPr>
              <a:t>False Negative</a:t>
            </a:r>
          </a:p>
        </p:txBody>
      </p:sp>
      <p:sp>
        <p:nvSpPr>
          <p:cNvPr id="25610" name="TextBox 14"/>
          <p:cNvSpPr txBox="1">
            <a:spLocks noChangeArrowheads="1"/>
          </p:cNvSpPr>
          <p:nvPr/>
        </p:nvSpPr>
        <p:spPr bwMode="auto">
          <a:xfrm>
            <a:off x="2908300" y="1358900"/>
            <a:ext cx="3035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600">
                <a:latin typeface="+mj-lt"/>
                <a:ea typeface="Verdana" pitchFamily="34" charset="0"/>
                <a:cs typeface="Verdana" pitchFamily="34" charset="0"/>
              </a:rPr>
              <a:t>Disease Population</a:t>
            </a:r>
          </a:p>
        </p:txBody>
      </p:sp>
      <p:sp>
        <p:nvSpPr>
          <p:cNvPr id="25611" name="TextBox 11"/>
          <p:cNvSpPr txBox="1">
            <a:spLocks noChangeArrowheads="1"/>
          </p:cNvSpPr>
          <p:nvPr/>
        </p:nvSpPr>
        <p:spPr bwMode="auto">
          <a:xfrm>
            <a:off x="990600" y="6037263"/>
            <a:ext cx="7086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>
                <a:latin typeface="+mj-lt"/>
                <a:ea typeface="Verdana" pitchFamily="34" charset="0"/>
                <a:cs typeface="Verdana" pitchFamily="34" charset="0"/>
              </a:rPr>
              <a:t>Example: WBC more than a certain amount means…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36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164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/>
      <p:bldP spid="25609" grpId="0"/>
      <p:bldP spid="256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660900" y="1600200"/>
            <a:ext cx="3175000" cy="3911600"/>
            <a:chOff x="4660900" y="1600200"/>
            <a:chExt cx="3175000" cy="3911600"/>
          </a:xfrm>
        </p:grpSpPr>
        <p:pic>
          <p:nvPicPr>
            <p:cNvPr id="27650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27" t="13303" r="9557"/>
            <a:stretch>
              <a:fillRect/>
            </a:stretch>
          </p:blipFill>
          <p:spPr bwMode="auto">
            <a:xfrm>
              <a:off x="4660900" y="1952625"/>
              <a:ext cx="2959100" cy="355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7" name="TextBox 14"/>
            <p:cNvSpPr txBox="1">
              <a:spLocks noChangeArrowheads="1"/>
            </p:cNvSpPr>
            <p:nvPr/>
          </p:nvSpPr>
          <p:spPr bwMode="auto">
            <a:xfrm>
              <a:off x="4800600" y="1600200"/>
              <a:ext cx="30353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1600">
                  <a:latin typeface="+mj-lt"/>
                  <a:ea typeface="Verdana" pitchFamily="34" charset="0"/>
                  <a:cs typeface="Verdana" pitchFamily="34" charset="0"/>
                </a:rPr>
                <a:t>Disease Population</a:t>
              </a:r>
            </a:p>
          </p:txBody>
        </p:sp>
      </p:grp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305800" cy="533400"/>
          </a:xfrm>
          <a:extLst/>
        </p:spPr>
        <p:txBody>
          <a:bodyPr/>
          <a:lstStyle/>
          <a:p>
            <a:r>
              <a:rPr lang="en-US" altLang="en-US" dirty="0"/>
              <a:t>KM  Knowledge Generation  </a:t>
            </a:r>
            <a:r>
              <a:rPr lang="en-US" dirty="0"/>
              <a:t>Supervised Learning Models Evaluation </a:t>
            </a:r>
            <a:r>
              <a:rPr lang="en-US" sz="1200" b="0" i="1" dirty="0"/>
              <a:t>(cont.)</a:t>
            </a:r>
            <a:endParaRPr lang="en-US" altLang="en-US" dirty="0"/>
          </a:p>
        </p:txBody>
      </p:sp>
      <p:sp>
        <p:nvSpPr>
          <p:cNvPr id="27652" name="TextBox 7"/>
          <p:cNvSpPr txBox="1">
            <a:spLocks noChangeArrowheads="1"/>
          </p:cNvSpPr>
          <p:nvPr/>
        </p:nvSpPr>
        <p:spPr bwMode="auto">
          <a:xfrm>
            <a:off x="990600" y="5681663"/>
            <a:ext cx="7086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600">
                <a:latin typeface="+mj-lt"/>
                <a:ea typeface="Verdana" pitchFamily="34" charset="0"/>
                <a:cs typeface="Verdana" pitchFamily="34" charset="0"/>
              </a:rPr>
              <a:t>Ideal test</a:t>
            </a:r>
          </a:p>
        </p:txBody>
      </p:sp>
      <p:cxnSp>
        <p:nvCxnSpPr>
          <p:cNvPr id="27654" name="Straight Connector 6"/>
          <p:cNvCxnSpPr>
            <a:cxnSpLocks noChangeShapeType="1"/>
          </p:cNvCxnSpPr>
          <p:nvPr/>
        </p:nvCxnSpPr>
        <p:spPr bwMode="auto">
          <a:xfrm rot="5400000">
            <a:off x="2933700" y="3717925"/>
            <a:ext cx="32766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5" name="TextBox 12"/>
          <p:cNvSpPr txBox="1">
            <a:spLocks noChangeArrowheads="1"/>
          </p:cNvSpPr>
          <p:nvPr/>
        </p:nvSpPr>
        <p:spPr bwMode="auto">
          <a:xfrm>
            <a:off x="5448300" y="4343400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400">
                <a:latin typeface="+mj-lt"/>
                <a:ea typeface="Verdana" pitchFamily="34" charset="0"/>
                <a:cs typeface="Verdana" pitchFamily="34" charset="0"/>
              </a:rPr>
              <a:t>True Positive</a:t>
            </a:r>
          </a:p>
        </p:txBody>
      </p:sp>
      <p:sp>
        <p:nvSpPr>
          <p:cNvPr id="27658" name="TextBox 11"/>
          <p:cNvSpPr txBox="1">
            <a:spLocks noChangeArrowheads="1"/>
          </p:cNvSpPr>
          <p:nvPr/>
        </p:nvSpPr>
        <p:spPr bwMode="auto">
          <a:xfrm>
            <a:off x="990600" y="6037263"/>
            <a:ext cx="7086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>
                <a:latin typeface="+mj-lt"/>
                <a:ea typeface="Verdana" pitchFamily="34" charset="0"/>
                <a:cs typeface="Verdana" pitchFamily="34" charset="0"/>
              </a:rPr>
              <a:t>Example: WBC more than a certain amount is 100% diagnostic of the disease</a:t>
            </a:r>
          </a:p>
        </p:txBody>
      </p:sp>
      <p:sp>
        <p:nvSpPr>
          <p:cNvPr id="27656" name="TextBox 13"/>
          <p:cNvSpPr txBox="1">
            <a:spLocks noChangeArrowheads="1"/>
          </p:cNvSpPr>
          <p:nvPr/>
        </p:nvSpPr>
        <p:spPr bwMode="auto">
          <a:xfrm>
            <a:off x="2209800" y="4343400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400" dirty="0">
                <a:latin typeface="+mj-lt"/>
                <a:ea typeface="Verdana" pitchFamily="34" charset="0"/>
                <a:cs typeface="Verdana" pitchFamily="34" charset="0"/>
              </a:rPr>
              <a:t>True Negative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43000" y="1600200"/>
            <a:ext cx="3517900" cy="3886200"/>
            <a:chOff x="1143000" y="1600200"/>
            <a:chExt cx="3517900" cy="3886200"/>
          </a:xfrm>
        </p:grpSpPr>
        <p:pic>
          <p:nvPicPr>
            <p:cNvPr id="27653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3" t="13303" r="9557"/>
            <a:stretch>
              <a:fillRect/>
            </a:stretch>
          </p:blipFill>
          <p:spPr bwMode="auto">
            <a:xfrm>
              <a:off x="1143000" y="1927225"/>
              <a:ext cx="3327400" cy="355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9" name="TextBox 16"/>
            <p:cNvSpPr txBox="1">
              <a:spLocks noChangeArrowheads="1"/>
            </p:cNvSpPr>
            <p:nvPr/>
          </p:nvSpPr>
          <p:spPr bwMode="auto">
            <a:xfrm>
              <a:off x="1625600" y="1600200"/>
              <a:ext cx="30353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1600">
                  <a:latin typeface="+mj-lt"/>
                  <a:ea typeface="Verdana" pitchFamily="34" charset="0"/>
                  <a:cs typeface="Verdana" pitchFamily="34" charset="0"/>
                </a:rPr>
                <a:t>Normal Population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37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504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  <p:bldP spid="2765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62400" y="1600200"/>
            <a:ext cx="3416300" cy="3911600"/>
            <a:chOff x="3962400" y="1600200"/>
            <a:chExt cx="3416300" cy="3911600"/>
          </a:xfrm>
        </p:grpSpPr>
        <p:pic>
          <p:nvPicPr>
            <p:cNvPr id="28674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27" t="13303" r="9557"/>
            <a:stretch>
              <a:fillRect/>
            </a:stretch>
          </p:blipFill>
          <p:spPr bwMode="auto">
            <a:xfrm>
              <a:off x="3962400" y="1952625"/>
              <a:ext cx="2959100" cy="355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1" name="TextBox 14"/>
            <p:cNvSpPr txBox="1">
              <a:spLocks noChangeArrowheads="1"/>
            </p:cNvSpPr>
            <p:nvPr/>
          </p:nvSpPr>
          <p:spPr bwMode="auto">
            <a:xfrm>
              <a:off x="4343400" y="1600200"/>
              <a:ext cx="30353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1600">
                  <a:latin typeface="+mj-lt"/>
                  <a:ea typeface="Verdana" pitchFamily="34" charset="0"/>
                  <a:cs typeface="Verdana" pitchFamily="34" charset="0"/>
                </a:rPr>
                <a:t>Disease Population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905000" y="1600200"/>
            <a:ext cx="3327400" cy="3886200"/>
            <a:chOff x="1905000" y="1600200"/>
            <a:chExt cx="3327400" cy="3886200"/>
          </a:xfrm>
        </p:grpSpPr>
        <p:pic>
          <p:nvPicPr>
            <p:cNvPr id="28677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3" t="13303" r="9557"/>
            <a:stretch>
              <a:fillRect/>
            </a:stretch>
          </p:blipFill>
          <p:spPr bwMode="auto">
            <a:xfrm>
              <a:off x="1905000" y="1927225"/>
              <a:ext cx="3327400" cy="355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3" name="TextBox 16"/>
            <p:cNvSpPr txBox="1">
              <a:spLocks noChangeArrowheads="1"/>
            </p:cNvSpPr>
            <p:nvPr/>
          </p:nvSpPr>
          <p:spPr bwMode="auto">
            <a:xfrm>
              <a:off x="1905000" y="1600200"/>
              <a:ext cx="30353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1600" dirty="0">
                  <a:latin typeface="+mj-lt"/>
                  <a:ea typeface="Verdana" pitchFamily="34" charset="0"/>
                  <a:cs typeface="Verdana" pitchFamily="34" charset="0"/>
                </a:rPr>
                <a:t>Normal Population</a:t>
              </a:r>
            </a:p>
          </p:txBody>
        </p:sp>
      </p:grp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305800" cy="533400"/>
          </a:xfrm>
          <a:extLst/>
        </p:spPr>
        <p:txBody>
          <a:bodyPr/>
          <a:lstStyle/>
          <a:p>
            <a:r>
              <a:rPr lang="en-US" altLang="en-US" dirty="0"/>
              <a:t>KM  Knowledge Generation  </a:t>
            </a:r>
            <a:r>
              <a:rPr lang="en-US" dirty="0"/>
              <a:t>Supervised Learning Models Evaluation </a:t>
            </a:r>
            <a:r>
              <a:rPr lang="en-US" sz="1200" b="0" i="1" dirty="0"/>
              <a:t>(cont.)</a:t>
            </a:r>
            <a:endParaRPr lang="en-US" altLang="en-US" dirty="0"/>
          </a:p>
        </p:txBody>
      </p:sp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990600" y="5681663"/>
            <a:ext cx="7086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600">
                <a:latin typeface="+mj-lt"/>
                <a:ea typeface="Verdana" pitchFamily="34" charset="0"/>
                <a:cs typeface="Verdana" pitchFamily="34" charset="0"/>
              </a:rPr>
              <a:t>Real test</a:t>
            </a:r>
          </a:p>
        </p:txBody>
      </p:sp>
      <p:cxnSp>
        <p:nvCxnSpPr>
          <p:cNvPr id="28678" name="Straight Connector 6"/>
          <p:cNvCxnSpPr>
            <a:cxnSpLocks noChangeShapeType="1"/>
          </p:cNvCxnSpPr>
          <p:nvPr/>
        </p:nvCxnSpPr>
        <p:spPr bwMode="auto">
          <a:xfrm rot="5400000">
            <a:off x="2933700" y="3717925"/>
            <a:ext cx="32766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9" name="TextBox 12"/>
          <p:cNvSpPr txBox="1">
            <a:spLocks noChangeArrowheads="1"/>
          </p:cNvSpPr>
          <p:nvPr/>
        </p:nvSpPr>
        <p:spPr bwMode="auto">
          <a:xfrm>
            <a:off x="4724400" y="4114800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400">
                <a:latin typeface="+mj-lt"/>
                <a:ea typeface="Verdana" pitchFamily="34" charset="0"/>
                <a:cs typeface="Verdana" pitchFamily="34" charset="0"/>
              </a:rPr>
              <a:t>True Positive</a:t>
            </a:r>
          </a:p>
        </p:txBody>
      </p:sp>
      <p:sp>
        <p:nvSpPr>
          <p:cNvPr id="28682" name="TextBox 11"/>
          <p:cNvSpPr txBox="1">
            <a:spLocks noChangeArrowheads="1"/>
          </p:cNvSpPr>
          <p:nvPr/>
        </p:nvSpPr>
        <p:spPr bwMode="auto">
          <a:xfrm>
            <a:off x="990600" y="6037263"/>
            <a:ext cx="7086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>
                <a:latin typeface="+mj-lt"/>
                <a:ea typeface="Verdana" pitchFamily="34" charset="0"/>
                <a:cs typeface="Verdana" pitchFamily="34" charset="0"/>
              </a:rPr>
              <a:t>Example: WBC more than a certain amount is somehow diagnostic of the disease</a:t>
            </a:r>
          </a:p>
        </p:txBody>
      </p:sp>
      <p:sp>
        <p:nvSpPr>
          <p:cNvPr id="28680" name="TextBox 13"/>
          <p:cNvSpPr txBox="1">
            <a:spLocks noChangeArrowheads="1"/>
          </p:cNvSpPr>
          <p:nvPr/>
        </p:nvSpPr>
        <p:spPr bwMode="auto">
          <a:xfrm>
            <a:off x="2971800" y="4114800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400" dirty="0">
                <a:latin typeface="+mj-lt"/>
                <a:ea typeface="Verdana" pitchFamily="34" charset="0"/>
                <a:cs typeface="Verdana" pitchFamily="34" charset="0"/>
              </a:rPr>
              <a:t>True Negative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724400" y="4939430"/>
            <a:ext cx="1905000" cy="688975"/>
            <a:chOff x="4724400" y="4876800"/>
            <a:chExt cx="1905000" cy="688975"/>
          </a:xfrm>
        </p:grpSpPr>
        <p:sp>
          <p:nvSpPr>
            <p:cNvPr id="28685" name="TextBox 18"/>
            <p:cNvSpPr txBox="1">
              <a:spLocks noChangeArrowheads="1"/>
            </p:cNvSpPr>
            <p:nvPr/>
          </p:nvSpPr>
          <p:spPr bwMode="auto">
            <a:xfrm>
              <a:off x="5029200" y="5257800"/>
              <a:ext cx="16002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1400" dirty="0">
                  <a:latin typeface="+mj-lt"/>
                  <a:ea typeface="Verdana" pitchFamily="34" charset="0"/>
                  <a:cs typeface="Verdana" pitchFamily="34" charset="0"/>
                </a:rPr>
                <a:t>False Positive</a:t>
              </a:r>
            </a:p>
          </p:txBody>
        </p:sp>
        <p:cxnSp>
          <p:nvCxnSpPr>
            <p:cNvPr id="28686" name="Straight Arrow Connector 19"/>
            <p:cNvCxnSpPr>
              <a:cxnSpLocks noChangeShapeType="1"/>
            </p:cNvCxnSpPr>
            <p:nvPr/>
          </p:nvCxnSpPr>
          <p:spPr bwMode="auto">
            <a:xfrm rot="16200000" flipH="1">
              <a:off x="4686300" y="4914900"/>
              <a:ext cx="457200" cy="3810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5"/>
          <p:cNvGrpSpPr/>
          <p:nvPr/>
        </p:nvGrpSpPr>
        <p:grpSpPr>
          <a:xfrm>
            <a:off x="2514600" y="4939430"/>
            <a:ext cx="1905000" cy="688975"/>
            <a:chOff x="2514600" y="4876800"/>
            <a:chExt cx="1905000" cy="688975"/>
          </a:xfrm>
        </p:grpSpPr>
        <p:sp>
          <p:nvSpPr>
            <p:cNvPr id="28684" name="TextBox 17"/>
            <p:cNvSpPr txBox="1">
              <a:spLocks noChangeArrowheads="1"/>
            </p:cNvSpPr>
            <p:nvPr/>
          </p:nvSpPr>
          <p:spPr bwMode="auto">
            <a:xfrm>
              <a:off x="2514600" y="5257800"/>
              <a:ext cx="16002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1400">
                  <a:latin typeface="+mj-lt"/>
                  <a:ea typeface="Verdana" pitchFamily="34" charset="0"/>
                  <a:cs typeface="Verdana" pitchFamily="34" charset="0"/>
                </a:rPr>
                <a:t>False Negative</a:t>
              </a:r>
            </a:p>
          </p:txBody>
        </p:sp>
        <p:cxnSp>
          <p:nvCxnSpPr>
            <p:cNvPr id="28687" name="Straight Arrow Connector 22"/>
            <p:cNvCxnSpPr>
              <a:cxnSpLocks noChangeShapeType="1"/>
            </p:cNvCxnSpPr>
            <p:nvPr/>
          </p:nvCxnSpPr>
          <p:spPr bwMode="auto">
            <a:xfrm rot="10800000" flipV="1">
              <a:off x="4038600" y="4876800"/>
              <a:ext cx="381000" cy="3810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38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016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  <p:bldP spid="2868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305800" cy="533400"/>
          </a:xfrm>
          <a:extLst/>
        </p:spPr>
        <p:txBody>
          <a:bodyPr/>
          <a:lstStyle/>
          <a:p>
            <a:r>
              <a:rPr lang="en-US" altLang="en-US" dirty="0"/>
              <a:t>KM  Knowledge Generation  </a:t>
            </a:r>
            <a:r>
              <a:rPr lang="en-US" dirty="0"/>
              <a:t>Supervised Learning Models Evaluation </a:t>
            </a:r>
            <a:r>
              <a:rPr lang="en-US" sz="1200" b="0" i="1" dirty="0"/>
              <a:t>(cont.)</a:t>
            </a:r>
            <a:endParaRPr lang="en-US" altLang="en-US" dirty="0"/>
          </a:p>
        </p:txBody>
      </p:sp>
      <p:sp>
        <p:nvSpPr>
          <p:cNvPr id="32771" name="TextBox 7"/>
          <p:cNvSpPr txBox="1">
            <a:spLocks noChangeArrowheads="1"/>
          </p:cNvSpPr>
          <p:nvPr/>
        </p:nvSpPr>
        <p:spPr bwMode="auto">
          <a:xfrm>
            <a:off x="990600" y="5681663"/>
            <a:ext cx="7086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600">
                <a:latin typeface="Verdana" pitchFamily="34" charset="0"/>
                <a:ea typeface="Verdana" pitchFamily="34" charset="0"/>
                <a:cs typeface="Verdana" pitchFamily="34" charset="0"/>
              </a:rPr>
              <a:t>Sensitivity and Specificity </a:t>
            </a:r>
          </a:p>
        </p:txBody>
      </p:sp>
      <p:pic>
        <p:nvPicPr>
          <p:cNvPr id="32772" name="Picture 2" descr="E:\Personal\WinFolders\Desktop\ch5f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43"/>
          <a:stretch>
            <a:fillRect/>
          </a:stretch>
        </p:blipFill>
        <p:spPr bwMode="auto">
          <a:xfrm>
            <a:off x="2060575" y="1600200"/>
            <a:ext cx="5432425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6096000" y="951064"/>
            <a:ext cx="281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400" i="1" dirty="0">
                <a:solidFill>
                  <a:srgbClr val="000000"/>
                </a:solidFill>
                <a:latin typeface="Verdana" pitchFamily="34" charset="0"/>
              </a:rPr>
              <a:t>Sensitivity = TP/(TP+FN)                  </a:t>
            </a:r>
            <a:br>
              <a:rPr lang="en-US" altLang="en-US" sz="1400" i="1" dirty="0">
                <a:solidFill>
                  <a:srgbClr val="000000"/>
                </a:solidFill>
                <a:latin typeface="Verdana" pitchFamily="34" charset="0"/>
              </a:rPr>
            </a:br>
            <a:r>
              <a:rPr lang="en-US" altLang="en-US" sz="1400" i="1" dirty="0">
                <a:solidFill>
                  <a:srgbClr val="000000"/>
                </a:solidFill>
                <a:latin typeface="Verdana" pitchFamily="34" charset="0"/>
              </a:rPr>
              <a:t>Specificity = TN/(FP+TN)</a:t>
            </a:r>
            <a:endParaRPr lang="en-US" altLang="en-US" sz="14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39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753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155000"/>
              </a:spcBef>
              <a:buClr>
                <a:srgbClr val="126F90"/>
              </a:buClr>
              <a:buSzPct val="70000"/>
              <a:buFont typeface="Wingdings" pitchFamily="-84" charset="2"/>
              <a:buNone/>
            </a:pPr>
            <a:r>
              <a:rPr lang="en-US" altLang="en-US" kern="1200" dirty="0">
                <a:ea typeface="ＭＳ Ｐゴシック" pitchFamily="-84" charset="-128"/>
                <a:cs typeface="ＭＳ Ｐゴシック" pitchFamily="-84" charset="-128"/>
              </a:rPr>
              <a:t>CDSS </a:t>
            </a:r>
            <a:r>
              <a:rPr lang="en-US" altLang="en-US" kern="1200" dirty="0" smtClean="0">
                <a:ea typeface="ＭＳ Ｐゴシック" pitchFamily="-84" charset="-128"/>
                <a:cs typeface="ＭＳ Ｐゴシック" pitchFamily="-84" charset="-128"/>
              </a:rPr>
              <a:t>Overview  Reasoning</a:t>
            </a:r>
            <a:endParaRPr lang="en-US" altLang="en-US" kern="12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304800" y="1183341"/>
            <a:ext cx="8534400" cy="4942822"/>
          </a:xfrm>
        </p:spPr>
        <p:txBody>
          <a:bodyPr/>
          <a:lstStyle/>
          <a:p>
            <a:r>
              <a:rPr lang="en-US" altLang="en-US" sz="1600" b="1" dirty="0" smtClean="0">
                <a:solidFill>
                  <a:srgbClr val="FF0000"/>
                </a:solidFill>
              </a:rPr>
              <a:t>Deduction</a:t>
            </a:r>
            <a:r>
              <a:rPr lang="en-US" altLang="en-US" sz="1600" dirty="0" smtClean="0"/>
              <a:t> </a:t>
            </a:r>
            <a:br>
              <a:rPr lang="en-US" altLang="en-US" sz="1600" dirty="0" smtClean="0"/>
            </a:br>
            <a:r>
              <a:rPr lang="en-US" altLang="en-US" sz="1600" dirty="0" smtClean="0"/>
              <a:t>Deductive reasoning is based on the principles of logical implication. It allows us to infer conclusions, the degree of truth of which is only a function of the </a:t>
            </a:r>
            <a:r>
              <a:rPr lang="en-US" altLang="en-US" sz="1600" u="sng" dirty="0" smtClean="0"/>
              <a:t>degree of truth of the premises</a:t>
            </a:r>
            <a:r>
              <a:rPr lang="en-US" altLang="en-US" sz="1600" dirty="0" smtClean="0"/>
              <a:t>. The results of logical inference may be </a:t>
            </a:r>
            <a:r>
              <a:rPr lang="en-US" altLang="en-US" sz="1600" u="sng" dirty="0" smtClean="0"/>
              <a:t>used as a premise for further deductions</a:t>
            </a:r>
            <a:r>
              <a:rPr lang="en-US" altLang="en-US" sz="1600" dirty="0" smtClean="0"/>
              <a:t>. Thus, if A implies B and if B implies C, then, via transitivity, A implies C.</a:t>
            </a:r>
          </a:p>
          <a:p>
            <a:r>
              <a:rPr lang="en-US" altLang="en-US" sz="1600" b="1" dirty="0" smtClean="0">
                <a:solidFill>
                  <a:srgbClr val="FF0000"/>
                </a:solidFill>
              </a:rPr>
              <a:t>Induction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1600" dirty="0" smtClean="0"/>
              <a:t>Inductive reasoning makes </a:t>
            </a:r>
            <a:r>
              <a:rPr lang="en-US" altLang="en-US" sz="1600" u="sng" dirty="0" smtClean="0"/>
              <a:t>generalizations</a:t>
            </a:r>
            <a:r>
              <a:rPr lang="en-US" altLang="en-US" sz="1600" dirty="0" smtClean="0"/>
              <a:t> based on specific examples to formulate general </a:t>
            </a:r>
            <a:r>
              <a:rPr lang="en-US" altLang="en-US" sz="1600" u="sng" dirty="0" smtClean="0"/>
              <a:t>rules</a:t>
            </a:r>
            <a:r>
              <a:rPr lang="en-US" altLang="en-US" sz="1600" dirty="0" smtClean="0"/>
              <a:t>. Inductive reasoning </a:t>
            </a:r>
            <a:r>
              <a:rPr lang="en-US" altLang="en-US" sz="1600" u="sng" dirty="0" smtClean="0"/>
              <a:t>produces inferences </a:t>
            </a:r>
            <a:r>
              <a:rPr lang="en-US" altLang="en-US" sz="1600" dirty="0" smtClean="0"/>
              <a:t>that are valid to a certain degree of credibility or probability.</a:t>
            </a:r>
          </a:p>
          <a:p>
            <a:r>
              <a:rPr lang="en-US" altLang="en-US" sz="1600" b="1" dirty="0" smtClean="0">
                <a:solidFill>
                  <a:srgbClr val="FF0000"/>
                </a:solidFill>
              </a:rPr>
              <a:t>Abduction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1600" dirty="0" err="1" smtClean="0"/>
              <a:t>Abductive</a:t>
            </a:r>
            <a:r>
              <a:rPr lang="en-US" altLang="en-US" sz="1600" dirty="0" smtClean="0"/>
              <a:t> reasoning is referred to as the </a:t>
            </a:r>
            <a:r>
              <a:rPr lang="en-US" altLang="en-US" sz="1600" u="sng" dirty="0" smtClean="0"/>
              <a:t>scientific method</a:t>
            </a:r>
            <a:r>
              <a:rPr lang="en-US" altLang="en-US" sz="1600" dirty="0" smtClean="0"/>
              <a:t>. It attempts to establish links between observations such as cause and effect. Hypotheses may help formulate a rule to establish </a:t>
            </a:r>
            <a:r>
              <a:rPr lang="en-US" altLang="en-US" sz="1600" u="sng" dirty="0" smtClean="0"/>
              <a:t>a link between the preceding and subsequent facts</a:t>
            </a:r>
            <a:r>
              <a:rPr lang="en-US" altLang="en-US" sz="1600" dirty="0" smtClean="0"/>
              <a:t> (e.g., a diagnosis hypothesis), or they may concern the </a:t>
            </a:r>
            <a:r>
              <a:rPr lang="en-US" altLang="en-US" sz="1600" u="sng" dirty="0" smtClean="0"/>
              <a:t>formulation of a new rule </a:t>
            </a:r>
            <a:r>
              <a:rPr lang="en-US" altLang="en-US" sz="1600" dirty="0" smtClean="0"/>
              <a:t>(e.g., a scientific discovery).</a:t>
            </a:r>
          </a:p>
          <a:p>
            <a:endParaRPr lang="en-US" altLang="en-US" sz="16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892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305800" cy="533400"/>
          </a:xfrm>
          <a:extLst/>
        </p:spPr>
        <p:txBody>
          <a:bodyPr/>
          <a:lstStyle/>
          <a:p>
            <a:r>
              <a:rPr lang="en-US" altLang="en-US" dirty="0"/>
              <a:t>KM  Knowledge Generation  </a:t>
            </a:r>
            <a:r>
              <a:rPr lang="en-US" dirty="0"/>
              <a:t>Supervised Learning Models Evaluation </a:t>
            </a:r>
            <a:r>
              <a:rPr lang="en-US" sz="1200" b="0" i="1" dirty="0"/>
              <a:t>(cont.)</a:t>
            </a:r>
            <a:endParaRPr lang="en-US" altLang="en-US" dirty="0"/>
          </a:p>
        </p:txBody>
      </p:sp>
      <p:sp>
        <p:nvSpPr>
          <p:cNvPr id="33795" name="TextBox 7"/>
          <p:cNvSpPr txBox="1">
            <a:spLocks noChangeArrowheads="1"/>
          </p:cNvSpPr>
          <p:nvPr/>
        </p:nvSpPr>
        <p:spPr bwMode="auto">
          <a:xfrm>
            <a:off x="990600" y="5681663"/>
            <a:ext cx="7086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600">
                <a:latin typeface="Verdana" pitchFamily="34" charset="0"/>
                <a:ea typeface="Verdana" pitchFamily="34" charset="0"/>
                <a:cs typeface="Verdana" pitchFamily="34" charset="0"/>
              </a:rPr>
              <a:t>Sensitivity and Specificity </a:t>
            </a:r>
          </a:p>
        </p:txBody>
      </p:sp>
      <p:pic>
        <p:nvPicPr>
          <p:cNvPr id="33796" name="Picture 2" descr="E:\Personal\WinFolders\Desktop\ch5f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75" b="33957"/>
          <a:stretch>
            <a:fillRect/>
          </a:stretch>
        </p:blipFill>
        <p:spPr bwMode="auto">
          <a:xfrm>
            <a:off x="2060575" y="1447800"/>
            <a:ext cx="54324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40</a:t>
            </a:fld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096000" y="951064"/>
            <a:ext cx="281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400" i="1" dirty="0">
                <a:solidFill>
                  <a:srgbClr val="000000"/>
                </a:solidFill>
                <a:latin typeface="Verdana" pitchFamily="34" charset="0"/>
              </a:rPr>
              <a:t>Sensitivity = TP/(TP+FN)                  </a:t>
            </a:r>
            <a:br>
              <a:rPr lang="en-US" altLang="en-US" sz="1400" i="1" dirty="0">
                <a:solidFill>
                  <a:srgbClr val="000000"/>
                </a:solidFill>
                <a:latin typeface="Verdana" pitchFamily="34" charset="0"/>
              </a:rPr>
            </a:br>
            <a:r>
              <a:rPr lang="en-US" altLang="en-US" sz="1400" i="1" dirty="0">
                <a:solidFill>
                  <a:srgbClr val="000000"/>
                </a:solidFill>
                <a:latin typeface="Verdana" pitchFamily="34" charset="0"/>
              </a:rPr>
              <a:t>Specificity = TN/(FP+TN)</a:t>
            </a:r>
            <a:endParaRPr lang="en-US" altLang="en-US" sz="14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538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305800" cy="533400"/>
          </a:xfrm>
          <a:extLst/>
        </p:spPr>
        <p:txBody>
          <a:bodyPr/>
          <a:lstStyle/>
          <a:p>
            <a:r>
              <a:rPr lang="en-US" altLang="en-US" dirty="0"/>
              <a:t>KM  Knowledge Generation  </a:t>
            </a:r>
            <a:r>
              <a:rPr lang="en-US" dirty="0"/>
              <a:t>Supervised Learning Models Evaluation </a:t>
            </a:r>
            <a:r>
              <a:rPr lang="en-US" sz="1200" b="0" i="1" dirty="0"/>
              <a:t>(cont.)</a:t>
            </a:r>
            <a:endParaRPr lang="en-US" altLang="en-US" dirty="0"/>
          </a:p>
        </p:txBody>
      </p:sp>
      <p:sp>
        <p:nvSpPr>
          <p:cNvPr id="34819" name="TextBox 7"/>
          <p:cNvSpPr txBox="1">
            <a:spLocks noChangeArrowheads="1"/>
          </p:cNvSpPr>
          <p:nvPr/>
        </p:nvSpPr>
        <p:spPr bwMode="auto">
          <a:xfrm>
            <a:off x="990600" y="5681663"/>
            <a:ext cx="7086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600">
                <a:latin typeface="Verdana" pitchFamily="34" charset="0"/>
                <a:ea typeface="Verdana" pitchFamily="34" charset="0"/>
                <a:cs typeface="Verdana" pitchFamily="34" charset="0"/>
              </a:rPr>
              <a:t>Sensitivity and Specificity </a:t>
            </a:r>
          </a:p>
        </p:txBody>
      </p:sp>
      <p:pic>
        <p:nvPicPr>
          <p:cNvPr id="34820" name="Picture 2" descr="E:\Personal\WinFolders\Desktop\ch5f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43" b="-107"/>
          <a:stretch>
            <a:fillRect/>
          </a:stretch>
        </p:blipFill>
        <p:spPr bwMode="auto">
          <a:xfrm>
            <a:off x="2060575" y="1447800"/>
            <a:ext cx="54324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41</a:t>
            </a:fld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096000" y="951064"/>
            <a:ext cx="281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400" i="1" dirty="0">
                <a:solidFill>
                  <a:srgbClr val="000000"/>
                </a:solidFill>
                <a:latin typeface="Verdana" pitchFamily="34" charset="0"/>
              </a:rPr>
              <a:t>Sensitivity = TP/(TP+FN)                  </a:t>
            </a:r>
            <a:br>
              <a:rPr lang="en-US" altLang="en-US" sz="1400" i="1" dirty="0">
                <a:solidFill>
                  <a:srgbClr val="000000"/>
                </a:solidFill>
                <a:latin typeface="Verdana" pitchFamily="34" charset="0"/>
              </a:rPr>
            </a:br>
            <a:r>
              <a:rPr lang="en-US" altLang="en-US" sz="1400" i="1" dirty="0">
                <a:solidFill>
                  <a:srgbClr val="000000"/>
                </a:solidFill>
                <a:latin typeface="Verdana" pitchFamily="34" charset="0"/>
              </a:rPr>
              <a:t>Specificity = TN/(FP+TN)</a:t>
            </a:r>
            <a:endParaRPr lang="en-US" altLang="en-US" sz="14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34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305800" cy="533400"/>
          </a:xfrm>
          <a:extLst/>
        </p:spPr>
        <p:txBody>
          <a:bodyPr/>
          <a:lstStyle/>
          <a:p>
            <a:r>
              <a:rPr lang="en-US" altLang="en-US" dirty="0"/>
              <a:t>KM  Knowledge Generation  </a:t>
            </a:r>
            <a:r>
              <a:rPr lang="en-US" dirty="0"/>
              <a:t>Supervised Learning Models Evaluation </a:t>
            </a:r>
            <a:r>
              <a:rPr lang="en-US" sz="1200" b="0" i="1" dirty="0"/>
              <a:t>(cont.)</a:t>
            </a:r>
            <a:endParaRPr lang="en-US" alt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62000" y="2133600"/>
          <a:ext cx="7467600" cy="2575360"/>
        </p:xfrm>
        <a:graphic>
          <a:graphicData uri="http://schemas.openxmlformats.org/drawingml/2006/table">
            <a:tbl>
              <a:tblPr/>
              <a:tblGrid>
                <a:gridCol w="936410"/>
                <a:gridCol w="468204"/>
                <a:gridCol w="1463140"/>
                <a:gridCol w="1463140"/>
                <a:gridCol w="1725916"/>
                <a:gridCol w="1410790"/>
              </a:tblGrid>
              <a:tr h="502795"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Decision </a:t>
                      </a:r>
                      <a:r>
                        <a:rPr lang="en-US" sz="16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Model</a:t>
                      </a:r>
                    </a:p>
                    <a:p>
                      <a:pPr algn="ctr"/>
                      <a:r>
                        <a:rPr lang="en-US" sz="11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(Test Outcome)</a:t>
                      </a:r>
                      <a:endParaRPr lang="en-US" sz="11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00" marB="45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00" marB="45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190">
                <a:tc>
                  <a:txBody>
                    <a:bodyPr/>
                    <a:lstStyle/>
                    <a:p>
                      <a:endParaRPr lang="en-US" sz="16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00" marB="457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00" marB="457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</a:t>
                      </a:r>
                    </a:p>
                  </a:txBody>
                  <a:tcPr marT="45700" marB="457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T="45700" marB="457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00" marB="457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00" marB="457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190">
                <a:tc rowSpan="2">
                  <a:txBody>
                    <a:bodyPr/>
                    <a:lstStyle/>
                    <a:p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Truth</a:t>
                      </a:r>
                    </a:p>
                    <a:p>
                      <a:r>
                        <a:rPr lang="en-US" sz="11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(Gold Standard)</a:t>
                      </a:r>
                      <a:endParaRPr lang="en-US"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00" marB="45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</a:t>
                      </a:r>
                    </a:p>
                  </a:txBody>
                  <a:tcPr marT="45700" marB="457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 (TP)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00" marB="457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DD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 (FN)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00" marB="457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DDA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 / (a </a:t>
                      </a:r>
                      <a:r>
                        <a:rPr lang="en-US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 </a:t>
                      </a:r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b)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00" marB="457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Sensitivity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00" marB="457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2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T="45700" marB="457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 (FP)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00" marB="457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DD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 (TN)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00" marB="457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DDA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 / (c </a:t>
                      </a:r>
                      <a:r>
                        <a:rPr lang="en-US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 </a:t>
                      </a:r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d)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00" marB="457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Specificity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00" marB="457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190">
                <a:tc>
                  <a:txBody>
                    <a:bodyPr/>
                    <a:lstStyle/>
                    <a:p>
                      <a:endParaRPr lang="en-US" sz="16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00" marB="457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00" marB="457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 / (a </a:t>
                      </a:r>
                      <a:r>
                        <a:rPr lang="en-US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 </a:t>
                      </a:r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c)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00" marB="457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 / (b </a:t>
                      </a:r>
                      <a:r>
                        <a:rPr lang="en-US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 </a:t>
                      </a:r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d)</a:t>
                      </a:r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00" marB="457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 + b + c + d</a:t>
                      </a:r>
                    </a:p>
                  </a:txBody>
                  <a:tcPr marT="45700" marB="457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00" marB="457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1349">
                <a:tc>
                  <a:txBody>
                    <a:bodyPr/>
                    <a:lstStyle/>
                    <a:p>
                      <a:endParaRPr lang="en-US" sz="16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00" marB="457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00" marB="457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Positive Predictive Value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00" marB="457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Negative Predictive Value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00" marB="457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00" marB="457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T="45700" marB="457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6899" name="TextBox 9"/>
          <p:cNvSpPr txBox="1">
            <a:spLocks noChangeArrowheads="1"/>
          </p:cNvSpPr>
          <p:nvPr/>
        </p:nvSpPr>
        <p:spPr bwMode="auto">
          <a:xfrm>
            <a:off x="457200" y="5029200"/>
            <a:ext cx="297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600" i="1">
                <a:latin typeface="Verdana" pitchFamily="34" charset="0"/>
                <a:ea typeface="Verdana" pitchFamily="34" charset="0"/>
                <a:cs typeface="Verdana" pitchFamily="34" charset="0"/>
              </a:rPr>
              <a:t>FP: Type I error (p-value)</a:t>
            </a:r>
          </a:p>
          <a:p>
            <a:r>
              <a:rPr lang="en-US" altLang="en-US" sz="1600" i="1">
                <a:latin typeface="Verdana" pitchFamily="34" charset="0"/>
                <a:ea typeface="Verdana" pitchFamily="34" charset="0"/>
                <a:cs typeface="Verdana" pitchFamily="34" charset="0"/>
              </a:rPr>
              <a:t>FN: Type II error</a:t>
            </a:r>
          </a:p>
        </p:txBody>
      </p:sp>
      <p:sp>
        <p:nvSpPr>
          <p:cNvPr id="36900" name="TextBox 10"/>
          <p:cNvSpPr txBox="1">
            <a:spLocks noChangeArrowheads="1"/>
          </p:cNvSpPr>
          <p:nvPr/>
        </p:nvSpPr>
        <p:spPr bwMode="auto">
          <a:xfrm>
            <a:off x="990600" y="5681663"/>
            <a:ext cx="7086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600">
                <a:latin typeface="Verdana" pitchFamily="34" charset="0"/>
                <a:ea typeface="Verdana" pitchFamily="34" charset="0"/>
                <a:cs typeface="Verdana" pitchFamily="34" charset="0"/>
              </a:rPr>
              <a:t>Sensitivity and Specificity details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42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40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0" y="990600"/>
            <a:ext cx="3733800" cy="3690938"/>
            <a:chOff x="4572000" y="990600"/>
            <a:chExt cx="3733800" cy="3690938"/>
          </a:xfrm>
        </p:grpSpPr>
        <p:pic>
          <p:nvPicPr>
            <p:cNvPr id="3072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78" t="2457" r="22890" b="1755"/>
            <a:stretch>
              <a:fillRect/>
            </a:stretch>
          </p:blipFill>
          <p:spPr bwMode="auto">
            <a:xfrm>
              <a:off x="4800600" y="990600"/>
              <a:ext cx="3505200" cy="3467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8" name="TextBox 6"/>
            <p:cNvSpPr txBox="1">
              <a:spLocks noChangeArrowheads="1"/>
            </p:cNvSpPr>
            <p:nvPr/>
          </p:nvSpPr>
          <p:spPr bwMode="auto">
            <a:xfrm>
              <a:off x="5867400" y="4419600"/>
              <a:ext cx="2133600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1100" i="1">
                  <a:latin typeface="Verdana" pitchFamily="34" charset="0"/>
                  <a:ea typeface="Verdana" pitchFamily="34" charset="0"/>
                  <a:cs typeface="Verdana" pitchFamily="34" charset="0"/>
                </a:rPr>
                <a:t>1-Specificity</a:t>
              </a:r>
            </a:p>
          </p:txBody>
        </p:sp>
        <p:sp>
          <p:nvSpPr>
            <p:cNvPr id="30729" name="TextBox 6"/>
            <p:cNvSpPr txBox="1">
              <a:spLocks noChangeArrowheads="1"/>
            </p:cNvSpPr>
            <p:nvPr/>
          </p:nvSpPr>
          <p:spPr bwMode="auto">
            <a:xfrm rot="-5400000">
              <a:off x="3636169" y="2459831"/>
              <a:ext cx="2133600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1100" i="1">
                  <a:latin typeface="Verdana" pitchFamily="34" charset="0"/>
                  <a:ea typeface="Verdana" pitchFamily="34" charset="0"/>
                  <a:cs typeface="Verdana" pitchFamily="34" charset="0"/>
                </a:rPr>
                <a:t>Sensitivity</a:t>
              </a:r>
            </a:p>
          </p:txBody>
        </p:sp>
      </p:grp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305800" cy="533400"/>
          </a:xfrm>
          <a:extLst/>
        </p:spPr>
        <p:txBody>
          <a:bodyPr/>
          <a:lstStyle/>
          <a:p>
            <a:r>
              <a:rPr lang="en-US" altLang="en-US" dirty="0"/>
              <a:t>KM  Knowledge Generation  </a:t>
            </a:r>
            <a:r>
              <a:rPr lang="en-US" dirty="0"/>
              <a:t>Supervised Learning Models Evaluation </a:t>
            </a:r>
            <a:r>
              <a:rPr lang="en-US" sz="1200" b="0" i="1" dirty="0"/>
              <a:t>(cont.)</a:t>
            </a:r>
            <a:endParaRPr lang="en-US" altLang="en-US" dirty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7" t="1228" r="26222" b="1579"/>
          <a:stretch>
            <a:fillRect/>
          </a:stretch>
        </p:blipFill>
        <p:spPr bwMode="auto">
          <a:xfrm>
            <a:off x="457200" y="1066800"/>
            <a:ext cx="3733800" cy="50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4724400" y="4748343"/>
            <a:ext cx="396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600" dirty="0">
                <a:latin typeface="+mj-lt"/>
                <a:ea typeface="Verdana" pitchFamily="34" charset="0"/>
                <a:cs typeface="Verdana" pitchFamily="34" charset="0"/>
              </a:rPr>
              <a:t>ROC Curves of the left </a:t>
            </a:r>
            <a:r>
              <a:rPr lang="en-US" altLang="en-US" sz="1600" dirty="0" smtClean="0">
                <a:latin typeface="+mj-lt"/>
                <a:ea typeface="Verdana" pitchFamily="34" charset="0"/>
                <a:cs typeface="Verdana" pitchFamily="34" charset="0"/>
              </a:rPr>
              <a:t>diagrams</a:t>
            </a:r>
          </a:p>
          <a:p>
            <a:pPr algn="ctr"/>
            <a:endParaRPr lang="en-US" altLang="en-US" sz="1600" dirty="0">
              <a:latin typeface="+mj-lt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altLang="en-US" sz="1600" dirty="0" smtClean="0">
                <a:latin typeface="+mj-lt"/>
                <a:ea typeface="Verdana" pitchFamily="34" charset="0"/>
                <a:cs typeface="Verdana" pitchFamily="34" charset="0"/>
              </a:rPr>
              <a:t>The </a:t>
            </a:r>
            <a:r>
              <a:rPr lang="en-US" altLang="en-US" sz="1600" dirty="0">
                <a:latin typeface="+mj-lt"/>
                <a:ea typeface="Verdana" pitchFamily="34" charset="0"/>
                <a:cs typeface="Verdana" pitchFamily="34" charset="0"/>
              </a:rPr>
              <a:t>Receiver Operating Characteristic (ROC) curve is used to assess the accuracy of a continuous measurement for predicting a binary outcome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707171" y="1456694"/>
            <a:ext cx="1646129" cy="986468"/>
            <a:chOff x="5707171" y="1456694"/>
            <a:chExt cx="1646129" cy="986468"/>
          </a:xfrm>
        </p:grpSpPr>
        <p:cxnSp>
          <p:nvCxnSpPr>
            <p:cNvPr id="30726" name="Straight Arrow Connector 9"/>
            <p:cNvCxnSpPr>
              <a:cxnSpLocks noChangeShapeType="1"/>
            </p:cNvCxnSpPr>
            <p:nvPr/>
          </p:nvCxnSpPr>
          <p:spPr bwMode="auto">
            <a:xfrm flipH="1" flipV="1">
              <a:off x="5707171" y="1456694"/>
              <a:ext cx="579329" cy="678493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27" name="TextBox 10"/>
            <p:cNvSpPr txBox="1">
              <a:spLocks noChangeArrowheads="1"/>
            </p:cNvSpPr>
            <p:nvPr/>
          </p:nvSpPr>
          <p:spPr bwMode="auto">
            <a:xfrm>
              <a:off x="6057900" y="2135187"/>
              <a:ext cx="12954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altLang="en-US" sz="14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Ideal shift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43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567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4"/>
          <p:cNvSpPr>
            <a:spLocks noGrp="1"/>
          </p:cNvSpPr>
          <p:nvPr>
            <p:ph idx="1"/>
          </p:nvPr>
        </p:nvSpPr>
        <p:spPr>
          <a:xfrm>
            <a:off x="304800" y="1028700"/>
            <a:ext cx="8610600" cy="647700"/>
          </a:xfrm>
        </p:spPr>
        <p:txBody>
          <a:bodyPr/>
          <a:lstStyle/>
          <a:p>
            <a:r>
              <a:rPr lang="en-US" sz="1700" smtClean="0">
                <a:sym typeface="Wingdings" pitchFamily="2" charset="2"/>
              </a:rPr>
              <a:t>The ROC graph is a </a:t>
            </a:r>
            <a:r>
              <a:rPr lang="en-US" sz="1700" smtClean="0">
                <a:solidFill>
                  <a:srgbClr val="FF0000"/>
                </a:solidFill>
                <a:sym typeface="Wingdings" pitchFamily="2" charset="2"/>
              </a:rPr>
              <a:t>two-dimensional graph</a:t>
            </a:r>
            <a:r>
              <a:rPr lang="en-US" sz="1700" smtClean="0">
                <a:sym typeface="Wingdings" pitchFamily="2" charset="2"/>
              </a:rPr>
              <a:t> that depicts the trade-offs between benefits (</a:t>
            </a:r>
            <a:r>
              <a:rPr lang="en-US" sz="1700" smtClean="0">
                <a:solidFill>
                  <a:srgbClr val="FF0000"/>
                </a:solidFill>
                <a:sym typeface="Wingdings" pitchFamily="2" charset="2"/>
              </a:rPr>
              <a:t>true positive rate</a:t>
            </a:r>
            <a:r>
              <a:rPr lang="en-US" sz="1700" smtClean="0">
                <a:sym typeface="Wingdings" pitchFamily="2" charset="2"/>
              </a:rPr>
              <a:t>) and costs (</a:t>
            </a:r>
            <a:r>
              <a:rPr lang="en-US" sz="1700" smtClean="0">
                <a:solidFill>
                  <a:srgbClr val="FF0000"/>
                </a:solidFill>
                <a:sym typeface="Wingdings" pitchFamily="2" charset="2"/>
              </a:rPr>
              <a:t>false positive rate</a:t>
            </a:r>
            <a:r>
              <a:rPr lang="en-US" sz="1700" smtClean="0">
                <a:sym typeface="Wingdings" pitchFamily="2" charset="2"/>
              </a:rPr>
              <a:t>).</a:t>
            </a:r>
            <a:endParaRPr lang="en-US" sz="1700" smtClean="0"/>
          </a:p>
        </p:txBody>
      </p:sp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381000"/>
          </a:xfrm>
        </p:spPr>
        <p:txBody>
          <a:bodyPr/>
          <a:lstStyle/>
          <a:p>
            <a:r>
              <a:rPr lang="en-US" altLang="en-US" dirty="0"/>
              <a:t>KM  Knowledge Generation  </a:t>
            </a:r>
            <a:r>
              <a:rPr lang="en-US" dirty="0"/>
              <a:t>Supervised Learning Models Evaluation </a:t>
            </a:r>
            <a:r>
              <a:rPr lang="en-US" sz="1200" b="0" i="1" dirty="0"/>
              <a:t>(cont.)</a:t>
            </a:r>
            <a:endParaRPr lang="en-US" dirty="0"/>
          </a:p>
        </p:txBody>
      </p:sp>
      <p:grpSp>
        <p:nvGrpSpPr>
          <p:cNvPr id="31748" name="Group 8"/>
          <p:cNvGrpSpPr>
            <a:grpSpLocks/>
          </p:cNvGrpSpPr>
          <p:nvPr/>
        </p:nvGrpSpPr>
        <p:grpSpPr bwMode="auto">
          <a:xfrm>
            <a:off x="2133600" y="1670050"/>
            <a:ext cx="4572000" cy="4662488"/>
            <a:chOff x="2133600" y="1670423"/>
            <a:chExt cx="4572000" cy="4661647"/>
          </a:xfrm>
        </p:grpSpPr>
        <p:pic>
          <p:nvPicPr>
            <p:cNvPr id="31760" name="Picture 3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7" t="3448" r="6812" b="6897"/>
            <a:stretch>
              <a:fillRect/>
            </a:stretch>
          </p:blipFill>
          <p:spPr bwMode="auto">
            <a:xfrm>
              <a:off x="2133600" y="1670423"/>
              <a:ext cx="4572000" cy="4661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895600" y="2895752"/>
              <a:ext cx="1066800" cy="8380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867400" y="4952781"/>
              <a:ext cx="533400" cy="380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562600" y="2883054"/>
              <a:ext cx="533400" cy="380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09800" y="4343400"/>
            <a:ext cx="1371600" cy="1371600"/>
            <a:chOff x="2209800" y="4343400"/>
            <a:chExt cx="1371600" cy="1371600"/>
          </a:xfrm>
        </p:grpSpPr>
        <p:sp>
          <p:nvSpPr>
            <p:cNvPr id="10" name="Oval 9"/>
            <p:cNvSpPr/>
            <p:nvPr/>
          </p:nvSpPr>
          <p:spPr>
            <a:xfrm>
              <a:off x="2209800" y="4343400"/>
              <a:ext cx="1371600" cy="137160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752" name="TextBox 12"/>
            <p:cNvSpPr txBox="1">
              <a:spLocks noChangeArrowheads="1"/>
            </p:cNvSpPr>
            <p:nvPr/>
          </p:nvSpPr>
          <p:spPr bwMode="auto">
            <a:xfrm>
              <a:off x="2387600" y="4902200"/>
              <a:ext cx="1023938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Verdana" pitchFamily="34" charset="0"/>
                </a:rPr>
                <a:t>Conservative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33900" y="1714500"/>
            <a:ext cx="1371600" cy="1371600"/>
            <a:chOff x="4533900" y="1714500"/>
            <a:chExt cx="1371600" cy="1371600"/>
          </a:xfrm>
        </p:grpSpPr>
        <p:sp>
          <p:nvSpPr>
            <p:cNvPr id="11" name="Oval 10"/>
            <p:cNvSpPr/>
            <p:nvPr/>
          </p:nvSpPr>
          <p:spPr>
            <a:xfrm>
              <a:off x="4533900" y="1714500"/>
              <a:ext cx="1371600" cy="137160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753" name="TextBox 13"/>
            <p:cNvSpPr txBox="1">
              <a:spLocks noChangeArrowheads="1"/>
            </p:cNvSpPr>
            <p:nvPr/>
          </p:nvSpPr>
          <p:spPr bwMode="auto">
            <a:xfrm>
              <a:off x="4953000" y="2286000"/>
              <a:ext cx="61595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Verdana" pitchFamily="34" charset="0"/>
                </a:rPr>
                <a:t>Liberal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438400" y="1866900"/>
            <a:ext cx="1371600" cy="1371600"/>
            <a:chOff x="2438400" y="1866900"/>
            <a:chExt cx="1371600" cy="1371600"/>
          </a:xfrm>
        </p:grpSpPr>
        <p:sp>
          <p:nvSpPr>
            <p:cNvPr id="12" name="Oval 11"/>
            <p:cNvSpPr/>
            <p:nvPr/>
          </p:nvSpPr>
          <p:spPr>
            <a:xfrm>
              <a:off x="2438400" y="1866900"/>
              <a:ext cx="1371600" cy="137160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754" name="TextBox 14"/>
            <p:cNvSpPr txBox="1">
              <a:spLocks noChangeArrowheads="1"/>
            </p:cNvSpPr>
            <p:nvPr/>
          </p:nvSpPr>
          <p:spPr bwMode="auto">
            <a:xfrm>
              <a:off x="2895600" y="2514600"/>
              <a:ext cx="633413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Verdana" pitchFamily="34" charset="0"/>
                </a:rPr>
                <a:t>Perfect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181600" y="4495800"/>
            <a:ext cx="1371600" cy="1371600"/>
            <a:chOff x="5181600" y="4495800"/>
            <a:chExt cx="1371600" cy="1371600"/>
          </a:xfrm>
        </p:grpSpPr>
        <p:sp>
          <p:nvSpPr>
            <p:cNvPr id="16" name="Oval 15"/>
            <p:cNvSpPr/>
            <p:nvPr/>
          </p:nvSpPr>
          <p:spPr>
            <a:xfrm>
              <a:off x="5181600" y="4495800"/>
              <a:ext cx="1371600" cy="137160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756" name="TextBox 16"/>
            <p:cNvSpPr txBox="1">
              <a:spLocks noChangeArrowheads="1"/>
            </p:cNvSpPr>
            <p:nvPr/>
          </p:nvSpPr>
          <p:spPr bwMode="auto">
            <a:xfrm>
              <a:off x="5638800" y="5067300"/>
              <a:ext cx="47307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000">
                  <a:latin typeface="Verdana" pitchFamily="34" charset="0"/>
                </a:rPr>
                <a:t>Poor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47800" y="1981200"/>
            <a:ext cx="6232525" cy="4419600"/>
            <a:chOff x="1447800" y="1981200"/>
            <a:chExt cx="6232525" cy="4419600"/>
          </a:xfrm>
        </p:grpSpPr>
        <p:sp>
          <p:nvSpPr>
            <p:cNvPr id="31757" name="TextBox 17"/>
            <p:cNvSpPr txBox="1">
              <a:spLocks noChangeArrowheads="1"/>
            </p:cNvSpPr>
            <p:nvPr/>
          </p:nvSpPr>
          <p:spPr bwMode="auto">
            <a:xfrm>
              <a:off x="1752600" y="1981200"/>
              <a:ext cx="639763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000">
                  <a:latin typeface="Verdana" pitchFamily="34" charset="0"/>
                </a:rPr>
                <a:t>Benefit</a:t>
              </a:r>
            </a:p>
          </p:txBody>
        </p:sp>
        <p:sp>
          <p:nvSpPr>
            <p:cNvPr id="31758" name="TextBox 18"/>
            <p:cNvSpPr txBox="1">
              <a:spLocks noChangeArrowheads="1"/>
            </p:cNvSpPr>
            <p:nvPr/>
          </p:nvSpPr>
          <p:spPr bwMode="auto">
            <a:xfrm>
              <a:off x="6157913" y="6154738"/>
              <a:ext cx="1522412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000">
                  <a:latin typeface="Verdana" pitchFamily="34" charset="0"/>
                </a:rPr>
                <a:t>Cost or Type II error</a:t>
              </a:r>
            </a:p>
          </p:txBody>
        </p:sp>
        <p:sp>
          <p:nvSpPr>
            <p:cNvPr id="31759" name="TextBox 19"/>
            <p:cNvSpPr txBox="1">
              <a:spLocks noChangeArrowheads="1"/>
            </p:cNvSpPr>
            <p:nvPr/>
          </p:nvSpPr>
          <p:spPr bwMode="auto">
            <a:xfrm>
              <a:off x="1447800" y="5715000"/>
              <a:ext cx="107473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000">
                  <a:latin typeface="Verdana" pitchFamily="34" charset="0"/>
                </a:rPr>
                <a:t>No benefit or </a:t>
              </a:r>
              <a:br>
                <a:rPr lang="en-US" sz="1000">
                  <a:latin typeface="Verdana" pitchFamily="34" charset="0"/>
                </a:rPr>
              </a:br>
              <a:r>
                <a:rPr lang="en-US" sz="1000">
                  <a:latin typeface="Verdana" pitchFamily="34" charset="0"/>
                </a:rPr>
                <a:t>Type I error</a:t>
              </a: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44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049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381000"/>
          </a:xfrm>
        </p:spPr>
        <p:txBody>
          <a:bodyPr/>
          <a:lstStyle/>
          <a:p>
            <a:r>
              <a:rPr lang="en-US" altLang="en-US" dirty="0"/>
              <a:t>KM  Knowledge Generation  </a:t>
            </a:r>
            <a:r>
              <a:rPr lang="en-US" dirty="0"/>
              <a:t>Supervised Learning Models Evaluation </a:t>
            </a:r>
            <a:r>
              <a:rPr lang="en-US" sz="1200" b="0" i="1" dirty="0"/>
              <a:t>(cont.)</a:t>
            </a:r>
            <a:endParaRPr lang="en-US" dirty="0"/>
          </a:p>
        </p:txBody>
      </p:sp>
      <p:sp>
        <p:nvSpPr>
          <p:cNvPr id="32771" name="TextBox 8"/>
          <p:cNvSpPr txBox="1">
            <a:spLocks noChangeArrowheads="1"/>
          </p:cNvSpPr>
          <p:nvPr/>
        </p:nvSpPr>
        <p:spPr bwMode="auto">
          <a:xfrm>
            <a:off x="381000" y="5791200"/>
            <a:ext cx="822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dirty="0">
                <a:latin typeface="+mj-lt"/>
              </a:rPr>
              <a:t>Plotting the ROC point for each possible threshold value results in a curve</a:t>
            </a:r>
            <a:r>
              <a:rPr lang="en-US" sz="1400" dirty="0" smtClean="0">
                <a:latin typeface="+mj-lt"/>
              </a:rPr>
              <a:t>.</a:t>
            </a:r>
          </a:p>
          <a:p>
            <a:pPr algn="ctr" eaLnBrk="1" hangingPunct="1"/>
            <a:r>
              <a:rPr lang="en-US" sz="1400" dirty="0">
                <a:latin typeface="+mj-lt"/>
              </a:rPr>
              <a:t>See </a:t>
            </a:r>
            <a:r>
              <a:rPr lang="en-US" sz="1400" dirty="0">
                <a:latin typeface="+mj-lt"/>
                <a:hlinkClick r:id="rId4"/>
              </a:rPr>
              <a:t>https://</a:t>
            </a:r>
            <a:r>
              <a:rPr lang="en-US" sz="1400" dirty="0" smtClean="0">
                <a:latin typeface="+mj-lt"/>
                <a:hlinkClick r:id="rId4"/>
              </a:rPr>
              <a:t>sachsmc.shinyapps.io/plotROC</a:t>
            </a:r>
            <a:r>
              <a:rPr lang="en-US" sz="1400" dirty="0" smtClean="0">
                <a:latin typeface="+mj-lt"/>
              </a:rPr>
              <a:t> for an interactive ROC curve.</a:t>
            </a:r>
            <a:endParaRPr lang="en-US" sz="1400" dirty="0">
              <a:latin typeface="+mj-lt"/>
            </a:endParaRP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1" r="10001" b="7037"/>
          <a:stretch>
            <a:fillRect/>
          </a:stretch>
        </p:blipFill>
        <p:spPr bwMode="auto">
          <a:xfrm>
            <a:off x="1524000" y="1524000"/>
            <a:ext cx="6172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45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279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4"/>
          <p:cNvSpPr>
            <a:spLocks noGrp="1"/>
          </p:cNvSpPr>
          <p:nvPr>
            <p:ph idx="1"/>
          </p:nvPr>
        </p:nvSpPr>
        <p:spPr>
          <a:xfrm>
            <a:off x="304800" y="1028700"/>
            <a:ext cx="8610600" cy="6477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1700" dirty="0" smtClean="0">
                <a:sym typeface="Wingdings" pitchFamily="2" charset="2"/>
              </a:rPr>
              <a:t>The area under the ROC curve (</a:t>
            </a:r>
            <a:r>
              <a:rPr lang="en-US" sz="1700" dirty="0" smtClean="0">
                <a:solidFill>
                  <a:srgbClr val="FF0000"/>
                </a:solidFill>
                <a:sym typeface="Wingdings" pitchFamily="2" charset="2"/>
              </a:rPr>
              <a:t>AUC</a:t>
            </a:r>
            <a:r>
              <a:rPr lang="en-US" sz="1700" dirty="0" smtClean="0">
                <a:sym typeface="Wingdings" pitchFamily="2" charset="2"/>
              </a:rPr>
              <a:t>) provides a single statistic (the </a:t>
            </a:r>
            <a:r>
              <a:rPr lang="en-US" sz="1700" dirty="0" smtClean="0">
                <a:solidFill>
                  <a:srgbClr val="FF0000"/>
                </a:solidFill>
                <a:sym typeface="Wingdings" pitchFamily="2" charset="2"/>
              </a:rPr>
              <a:t>C-Statistic</a:t>
            </a:r>
            <a:r>
              <a:rPr lang="en-US" sz="1700" dirty="0" smtClean="0">
                <a:sym typeface="Wingdings" pitchFamily="2" charset="2"/>
              </a:rPr>
              <a:t>) for comparing classifiers  </a:t>
            </a:r>
            <a:r>
              <a:rPr lang="en-US" sz="1700" dirty="0" smtClean="0">
                <a:solidFill>
                  <a:srgbClr val="FF0000"/>
                </a:solidFill>
                <a:sym typeface="Wingdings" pitchFamily="2" charset="2"/>
              </a:rPr>
              <a:t>accuracy of the classifiers</a:t>
            </a:r>
            <a:r>
              <a:rPr lang="en-US" sz="1700" dirty="0" smtClean="0">
                <a:sym typeface="Wingdings" pitchFamily="2" charset="2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US" sz="1700" dirty="0" smtClean="0"/>
              <a:t>The value of AUC ranges from </a:t>
            </a:r>
            <a:r>
              <a:rPr lang="en-US" sz="1700" dirty="0" smtClean="0">
                <a:solidFill>
                  <a:srgbClr val="FF0000"/>
                </a:solidFill>
              </a:rPr>
              <a:t>0.5</a:t>
            </a:r>
            <a:r>
              <a:rPr lang="en-US" sz="1700" dirty="0" smtClean="0"/>
              <a:t> (flipping a coin) to </a:t>
            </a:r>
            <a:r>
              <a:rPr lang="en-US" sz="1700" dirty="0" smtClean="0">
                <a:solidFill>
                  <a:srgbClr val="FF0000"/>
                </a:solidFill>
              </a:rPr>
              <a:t>1</a:t>
            </a:r>
            <a:r>
              <a:rPr lang="en-US" sz="1700" dirty="0" smtClean="0"/>
              <a:t> (best class). Calculation can be based on </a:t>
            </a:r>
            <a:r>
              <a:rPr lang="en-US" sz="1700" dirty="0" smtClean="0">
                <a:solidFill>
                  <a:srgbClr val="FF0000"/>
                </a:solidFill>
              </a:rPr>
              <a:t>trapezoids under the curve</a:t>
            </a:r>
            <a:r>
              <a:rPr lang="en-US" sz="1700" dirty="0" smtClean="0"/>
              <a:t>.</a:t>
            </a:r>
          </a:p>
        </p:txBody>
      </p:sp>
      <p:sp>
        <p:nvSpPr>
          <p:cNvPr id="33795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381000"/>
          </a:xfrm>
        </p:spPr>
        <p:txBody>
          <a:bodyPr/>
          <a:lstStyle/>
          <a:p>
            <a:r>
              <a:rPr lang="en-US" altLang="en-US" dirty="0"/>
              <a:t>KM  Knowledge Generation  </a:t>
            </a:r>
            <a:r>
              <a:rPr lang="en-US" dirty="0"/>
              <a:t>Supervised Learning Models Evaluation </a:t>
            </a:r>
            <a:r>
              <a:rPr lang="en-US" sz="1200" b="0" i="1" dirty="0"/>
              <a:t>(cont.)</a:t>
            </a:r>
            <a:endParaRPr lang="en-US" dirty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2751877"/>
            <a:ext cx="403225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46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694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19894"/>
            <a:ext cx="3962400" cy="195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Precision (reliability)</a:t>
            </a:r>
            <a:r>
              <a:rPr lang="en-US" altLang="en-US" dirty="0" smtClean="0"/>
              <a:t> refers to the fidelity of the measurement; if the measurement is repeated on the same subject, the same result will be obtained.</a:t>
            </a:r>
          </a:p>
          <a:p>
            <a:pPr>
              <a:spcBef>
                <a:spcPts val="18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Accuracy (validity)</a:t>
            </a:r>
            <a:r>
              <a:rPr lang="en-US" altLang="en-US" dirty="0" smtClean="0"/>
              <a:t> refers to the tendency of measured values to be symmetrically grouped around the variable's true value.</a:t>
            </a:r>
            <a:endParaRPr lang="en-US" altLang="en-US" sz="1600" dirty="0" smtClean="0"/>
          </a:p>
        </p:txBody>
      </p:sp>
      <p:sp>
        <p:nvSpPr>
          <p:cNvPr id="61444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381000"/>
          </a:xfrm>
        </p:spPr>
        <p:txBody>
          <a:bodyPr/>
          <a:lstStyle/>
          <a:p>
            <a:r>
              <a:rPr lang="en-US" altLang="en-US" dirty="0"/>
              <a:t>KM  Knowledge Generation  </a:t>
            </a:r>
            <a:r>
              <a:rPr lang="en-US" dirty="0"/>
              <a:t>Supervised Learning Models Evaluation </a:t>
            </a:r>
            <a:r>
              <a:rPr lang="en-US" sz="1200" b="0" i="1" dirty="0"/>
              <a:t>(cont.)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47</a:t>
            </a:fld>
            <a:endParaRPr lang="en-US" dirty="0"/>
          </a:p>
        </p:txBody>
      </p:sp>
      <p:pic>
        <p:nvPicPr>
          <p:cNvPr id="1026" name="Picture 2" descr="http://classconnection.s3.amazonaws.com/765/flashcards/1523765/png/reliable_valid133633622099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7" y="4553992"/>
            <a:ext cx="507682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432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381000"/>
          </a:xfrm>
        </p:spPr>
        <p:txBody>
          <a:bodyPr/>
          <a:lstStyle/>
          <a:p>
            <a:r>
              <a:rPr lang="en-US" altLang="en-US" dirty="0"/>
              <a:t>KM  Knowledge Generation  </a:t>
            </a:r>
            <a:r>
              <a:rPr lang="en-US" altLang="en-US" dirty="0" smtClean="0"/>
              <a:t>Uns</a:t>
            </a:r>
            <a:r>
              <a:rPr lang="en-US" dirty="0" smtClean="0"/>
              <a:t>upervised </a:t>
            </a:r>
            <a:r>
              <a:rPr lang="en-US" dirty="0"/>
              <a:t>Learning Models </a:t>
            </a:r>
            <a:r>
              <a:rPr lang="en-US" sz="1200" b="0" i="1" dirty="0"/>
              <a:t>(cont.)</a:t>
            </a:r>
            <a:endParaRPr lang="en-US" dirty="0"/>
          </a:p>
        </p:txBody>
      </p:sp>
      <p:sp>
        <p:nvSpPr>
          <p:cNvPr id="29699" name="TextBox 8"/>
          <p:cNvSpPr txBox="1">
            <a:spLocks noChangeArrowheads="1"/>
          </p:cNvSpPr>
          <p:nvPr/>
        </p:nvSpPr>
        <p:spPr bwMode="auto">
          <a:xfrm>
            <a:off x="381000" y="5181600"/>
            <a:ext cx="822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00"/>
                </a:solidFill>
                <a:latin typeface="+mj-lt"/>
              </a:rPr>
              <a:t>Nearest neighbor (NN) classifier</a:t>
            </a:r>
            <a:r>
              <a:rPr lang="en-US" sz="1400">
                <a:latin typeface="+mj-lt"/>
              </a:rPr>
              <a:t>. There are two classes: A (triangles) and B (diamonds). The circle represents the unknown sample, X. For the NN rule, the nearest neighbor of X comes from class A, so it would be labeled class A. Using the k-NN rule with k = 4, three of the nearest neighbors of sample X come from class B, so it would be labeled as B.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1676400"/>
            <a:ext cx="57816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505200" y="2819400"/>
            <a:ext cx="1524000" cy="901700"/>
            <a:chOff x="3505200" y="2819400"/>
            <a:chExt cx="1524000" cy="901700"/>
          </a:xfrm>
        </p:grpSpPr>
        <p:sp>
          <p:nvSpPr>
            <p:cNvPr id="6" name="Oval 5"/>
            <p:cNvSpPr/>
            <p:nvPr/>
          </p:nvSpPr>
          <p:spPr>
            <a:xfrm>
              <a:off x="3505200" y="3124200"/>
              <a:ext cx="1524000" cy="5969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03" name="TextBox 8"/>
            <p:cNvSpPr txBox="1">
              <a:spLocks noChangeArrowheads="1"/>
            </p:cNvSpPr>
            <p:nvPr/>
          </p:nvSpPr>
          <p:spPr bwMode="auto">
            <a:xfrm>
              <a:off x="3733800" y="2819400"/>
              <a:ext cx="4572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400">
                  <a:latin typeface="Verdana" pitchFamily="34" charset="0"/>
                </a:rPr>
                <a:t>NN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368800" y="2133600"/>
            <a:ext cx="1524000" cy="2149475"/>
            <a:chOff x="4368800" y="2133600"/>
            <a:chExt cx="1524000" cy="2149475"/>
          </a:xfrm>
        </p:grpSpPr>
        <p:sp>
          <p:nvSpPr>
            <p:cNvPr id="7" name="Oval 6"/>
            <p:cNvSpPr/>
            <p:nvPr/>
          </p:nvSpPr>
          <p:spPr>
            <a:xfrm rot="19457749">
              <a:off x="4368800" y="2401888"/>
              <a:ext cx="1524000" cy="188118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04" name="TextBox 8"/>
            <p:cNvSpPr txBox="1">
              <a:spLocks noChangeArrowheads="1"/>
            </p:cNvSpPr>
            <p:nvPr/>
          </p:nvSpPr>
          <p:spPr bwMode="auto">
            <a:xfrm>
              <a:off x="4648200" y="2133600"/>
              <a:ext cx="6096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400">
                  <a:latin typeface="Verdana" pitchFamily="34" charset="0"/>
                </a:rPr>
                <a:t>KNN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48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368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305800" cy="533400"/>
          </a:xfrm>
          <a:extLst/>
        </p:spPr>
        <p:txBody>
          <a:bodyPr/>
          <a:lstStyle/>
          <a:p>
            <a:r>
              <a:rPr lang="en-US" altLang="en-US" dirty="0"/>
              <a:t>KM  Knowledge Generation  </a:t>
            </a:r>
            <a:r>
              <a:rPr lang="en-US" altLang="en-US" dirty="0" smtClean="0"/>
              <a:t>Uns</a:t>
            </a:r>
            <a:r>
              <a:rPr lang="en-US" dirty="0" smtClean="0"/>
              <a:t>upervised </a:t>
            </a:r>
            <a:r>
              <a:rPr lang="en-US" dirty="0"/>
              <a:t>Learning Models </a:t>
            </a:r>
            <a:r>
              <a:rPr lang="en-US" sz="1200" b="0" i="1" dirty="0"/>
              <a:t>(cont.)</a:t>
            </a:r>
            <a:endParaRPr lang="en-US" altLang="en-US" dirty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5" t="1404" r="5779" b="1402"/>
          <a:stretch>
            <a:fillRect/>
          </a:stretch>
        </p:blipFill>
        <p:spPr bwMode="auto">
          <a:xfrm>
            <a:off x="1879600" y="1585913"/>
            <a:ext cx="54483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762000" y="5715000"/>
            <a:ext cx="784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400">
                <a:latin typeface="+mj-lt"/>
                <a:ea typeface="Verdana" pitchFamily="34" charset="0"/>
                <a:cs typeface="Verdana" pitchFamily="34" charset="0"/>
              </a:rPr>
              <a:t>Unsupervised Learning (Clustering)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49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12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381000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155000"/>
              </a:spcBef>
              <a:buClr>
                <a:srgbClr val="126F90"/>
              </a:buClr>
              <a:buSzPct val="70000"/>
              <a:buFont typeface="Wingdings" pitchFamily="-84" charset="2"/>
              <a:buNone/>
            </a:pPr>
            <a:r>
              <a:rPr lang="en-US" altLang="en-US" kern="1200" dirty="0">
                <a:ea typeface="ＭＳ Ｐゴシック" pitchFamily="-84" charset="-128"/>
                <a:cs typeface="ＭＳ Ｐゴシック" pitchFamily="-84" charset="-128"/>
              </a:rPr>
              <a:t>CDSS Overview  </a:t>
            </a:r>
            <a:r>
              <a:rPr lang="en-US" altLang="en-US" kern="1200" dirty="0" smtClean="0">
                <a:ea typeface="ＭＳ Ｐゴシック" pitchFamily="-84" charset="-128"/>
                <a:cs typeface="ＭＳ Ｐゴシック" pitchFamily="-84" charset="-128"/>
              </a:rPr>
              <a:t>Reasoning </a:t>
            </a:r>
            <a:r>
              <a:rPr lang="en-US" altLang="en-US" sz="1200" b="0" i="1" kern="1200" dirty="0" smtClean="0">
                <a:ea typeface="ＭＳ Ｐゴシック" pitchFamily="-84" charset="-128"/>
                <a:cs typeface="ＭＳ Ｐゴシック" pitchFamily="-84" charset="-128"/>
              </a:rPr>
              <a:t>(cont.)</a:t>
            </a:r>
            <a:endParaRPr lang="en-US" altLang="en-US" sz="1200" b="0" i="1" kern="12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9875" name="TextBox 12"/>
          <p:cNvSpPr txBox="1">
            <a:spLocks noChangeArrowheads="1"/>
          </p:cNvSpPr>
          <p:nvPr/>
        </p:nvSpPr>
        <p:spPr bwMode="auto">
          <a:xfrm>
            <a:off x="3276600" y="5715000"/>
            <a:ext cx="2819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+mj-lt"/>
                <a:cs typeface="Arial" pitchFamily="34" charset="0"/>
              </a:rPr>
              <a:t>Different types of reasoning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n-US" dirty="0"/>
          </a:p>
        </p:txBody>
      </p:sp>
      <p:sp>
        <p:nvSpPr>
          <p:cNvPr id="3" name="Oval 2"/>
          <p:cNvSpPr/>
          <p:nvPr/>
        </p:nvSpPr>
        <p:spPr bwMode="auto">
          <a:xfrm>
            <a:off x="1295400" y="1465118"/>
            <a:ext cx="1475509" cy="685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Deduction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810000" y="1465118"/>
            <a:ext cx="1475509" cy="685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Induction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106393" y="1465118"/>
            <a:ext cx="1475509" cy="685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Abduction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229590" y="2424546"/>
            <a:ext cx="1607128" cy="6996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latin typeface="+mj-lt"/>
                <a:ea typeface="+mn-ea"/>
                <a:cs typeface="+mn-cs"/>
              </a:rPr>
              <a:t>Premise, </a:t>
            </a:r>
            <a:br>
              <a:rPr lang="en-US" sz="1400" dirty="0" smtClean="0">
                <a:latin typeface="+mj-lt"/>
                <a:ea typeface="+mn-ea"/>
                <a:cs typeface="+mn-cs"/>
              </a:rPr>
            </a:br>
            <a:r>
              <a:rPr lang="en-US" sz="1400" dirty="0" smtClean="0">
                <a:latin typeface="+mj-lt"/>
                <a:ea typeface="+mn-ea"/>
                <a:cs typeface="+mn-cs"/>
              </a:rPr>
              <a:t>pre-existing fact</a:t>
            </a:r>
            <a:endParaRPr lang="en-US" sz="1400" dirty="0">
              <a:latin typeface="+mj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744190" y="2424546"/>
            <a:ext cx="1607128" cy="6996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latin typeface="+mj-lt"/>
                <a:ea typeface="+mn-ea"/>
                <a:cs typeface="+mn-cs"/>
              </a:rPr>
              <a:t>Premise, </a:t>
            </a:r>
            <a:br>
              <a:rPr lang="en-US" sz="1400" dirty="0" smtClean="0">
                <a:latin typeface="+mj-lt"/>
                <a:ea typeface="+mn-ea"/>
                <a:cs typeface="+mn-cs"/>
              </a:rPr>
            </a:br>
            <a:r>
              <a:rPr lang="en-US" sz="1400" dirty="0" smtClean="0">
                <a:latin typeface="+mj-lt"/>
                <a:ea typeface="+mn-ea"/>
                <a:cs typeface="+mn-cs"/>
              </a:rPr>
              <a:t>pre-existing fact</a:t>
            </a:r>
            <a:endParaRPr lang="en-US" sz="1400" dirty="0">
              <a:latin typeface="+mj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040583" y="2424546"/>
            <a:ext cx="1607128" cy="6996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latin typeface="+mj-lt"/>
                <a:ea typeface="+mn-ea"/>
                <a:cs typeface="+mn-cs"/>
              </a:rPr>
              <a:t>Premise, </a:t>
            </a:r>
            <a:br>
              <a:rPr lang="en-US" sz="1400" dirty="0" smtClean="0">
                <a:latin typeface="+mj-lt"/>
                <a:ea typeface="+mn-ea"/>
                <a:cs typeface="+mn-cs"/>
              </a:rPr>
            </a:br>
            <a:r>
              <a:rPr lang="en-US" sz="1400" dirty="0" smtClean="0">
                <a:latin typeface="+mj-lt"/>
                <a:ea typeface="+mn-ea"/>
                <a:cs typeface="+mn-cs"/>
              </a:rPr>
              <a:t>pre-existing fact</a:t>
            </a:r>
            <a:endParaRPr lang="en-US" sz="1400" dirty="0">
              <a:latin typeface="+mj-lt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295400" y="3470564"/>
            <a:ext cx="1475509" cy="6858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Logical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Rule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810000" y="3470564"/>
            <a:ext cx="1475509" cy="6858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Rule, Law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106393" y="3470564"/>
            <a:ext cx="1475509" cy="6858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Rule, Law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229590" y="4630882"/>
            <a:ext cx="1607128" cy="561110"/>
          </a:xfrm>
          <a:prstGeom prst="rect">
            <a:avLst/>
          </a:prstGeom>
          <a:solidFill>
            <a:srgbClr val="FF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latin typeface="+mj-lt"/>
                <a:ea typeface="+mn-ea"/>
                <a:cs typeface="+mn-cs"/>
              </a:rPr>
              <a:t>Conclusion, resulting fact</a:t>
            </a:r>
            <a:endParaRPr lang="en-US" sz="1400" dirty="0">
              <a:latin typeface="+mj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744190" y="4630882"/>
            <a:ext cx="1607128" cy="561110"/>
          </a:xfrm>
          <a:prstGeom prst="rect">
            <a:avLst/>
          </a:prstGeom>
          <a:solidFill>
            <a:srgbClr val="FF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Conclusion, resulting fact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6040583" y="4630882"/>
            <a:ext cx="1607128" cy="561110"/>
          </a:xfrm>
          <a:prstGeom prst="rect">
            <a:avLst/>
          </a:prstGeom>
          <a:solidFill>
            <a:srgbClr val="FF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Conclusion, resulting fact</a:t>
            </a:r>
          </a:p>
        </p:txBody>
      </p:sp>
      <p:cxnSp>
        <p:nvCxnSpPr>
          <p:cNvPr id="6" name="Straight Arrow Connector 5"/>
          <p:cNvCxnSpPr>
            <a:stCxn id="4" idx="2"/>
            <a:endCxn id="12" idx="0"/>
          </p:cNvCxnSpPr>
          <p:nvPr/>
        </p:nvCxnSpPr>
        <p:spPr bwMode="auto">
          <a:xfrm>
            <a:off x="2033154" y="3124200"/>
            <a:ext cx="1" cy="346364"/>
          </a:xfrm>
          <a:prstGeom prst="straightConnector1">
            <a:avLst/>
          </a:prstGeom>
          <a:ln>
            <a:headEnd type="none" w="sm" len="sm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2"/>
            <a:endCxn id="13" idx="0"/>
          </p:cNvCxnSpPr>
          <p:nvPr/>
        </p:nvCxnSpPr>
        <p:spPr bwMode="auto">
          <a:xfrm>
            <a:off x="4547754" y="3124200"/>
            <a:ext cx="1" cy="346364"/>
          </a:xfrm>
          <a:prstGeom prst="straightConnector1">
            <a:avLst/>
          </a:prstGeom>
          <a:ln>
            <a:headEnd type="none" w="sm" len="sm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2"/>
            <a:endCxn id="14" idx="0"/>
          </p:cNvCxnSpPr>
          <p:nvPr/>
        </p:nvCxnSpPr>
        <p:spPr bwMode="auto">
          <a:xfrm>
            <a:off x="6844147" y="3124200"/>
            <a:ext cx="1" cy="346364"/>
          </a:xfrm>
          <a:prstGeom prst="straightConnector1">
            <a:avLst/>
          </a:prstGeom>
          <a:ln>
            <a:headEnd type="none" w="sm" len="sm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2" idx="4"/>
            <a:endCxn id="15" idx="0"/>
          </p:cNvCxnSpPr>
          <p:nvPr/>
        </p:nvCxnSpPr>
        <p:spPr bwMode="auto">
          <a:xfrm flipH="1">
            <a:off x="2033154" y="4156364"/>
            <a:ext cx="1" cy="474518"/>
          </a:xfrm>
          <a:prstGeom prst="straightConnector1">
            <a:avLst/>
          </a:prstGeom>
          <a:ln>
            <a:headEnd type="none" w="sm" len="sm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4"/>
            <a:endCxn id="16" idx="0"/>
          </p:cNvCxnSpPr>
          <p:nvPr/>
        </p:nvCxnSpPr>
        <p:spPr bwMode="auto">
          <a:xfrm flipH="1">
            <a:off x="4547754" y="4156364"/>
            <a:ext cx="1" cy="474518"/>
          </a:xfrm>
          <a:prstGeom prst="straightConnector1">
            <a:avLst/>
          </a:prstGeom>
          <a:ln>
            <a:headEnd type="none" w="sm" len="sm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4" idx="4"/>
            <a:endCxn id="17" idx="0"/>
          </p:cNvCxnSpPr>
          <p:nvPr/>
        </p:nvCxnSpPr>
        <p:spPr bwMode="auto">
          <a:xfrm flipH="1">
            <a:off x="6844147" y="4156364"/>
            <a:ext cx="1" cy="474518"/>
          </a:xfrm>
          <a:prstGeom prst="straightConnector1">
            <a:avLst/>
          </a:prstGeom>
          <a:ln>
            <a:headEnd type="none" w="sm" len="sm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" idx="1"/>
            <a:endCxn id="15" idx="1"/>
          </p:cNvCxnSpPr>
          <p:nvPr/>
        </p:nvCxnSpPr>
        <p:spPr bwMode="auto">
          <a:xfrm rot="10800000" flipV="1">
            <a:off x="1229590" y="2774373"/>
            <a:ext cx="12700" cy="2137064"/>
          </a:xfrm>
          <a:prstGeom prst="curvedConnector3">
            <a:avLst>
              <a:gd name="adj1" fmla="val 2863638"/>
            </a:avLst>
          </a:prstGeom>
          <a:ln>
            <a:headEnd type="none" w="sm" len="sm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4"/>
          <p:cNvCxnSpPr>
            <a:stCxn id="10" idx="1"/>
            <a:endCxn id="13" idx="2"/>
          </p:cNvCxnSpPr>
          <p:nvPr/>
        </p:nvCxnSpPr>
        <p:spPr bwMode="auto">
          <a:xfrm rot="10800000" flipH="1" flipV="1">
            <a:off x="3744190" y="2774372"/>
            <a:ext cx="65810" cy="1039091"/>
          </a:xfrm>
          <a:prstGeom prst="curvedConnector3">
            <a:avLst>
              <a:gd name="adj1" fmla="val -347364"/>
            </a:avLst>
          </a:prstGeom>
          <a:ln>
            <a:headEnd type="none" w="sm" len="sm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44"/>
          <p:cNvCxnSpPr>
            <a:stCxn id="16" idx="1"/>
            <a:endCxn id="13" idx="2"/>
          </p:cNvCxnSpPr>
          <p:nvPr/>
        </p:nvCxnSpPr>
        <p:spPr bwMode="auto">
          <a:xfrm rot="10800000" flipH="1">
            <a:off x="3744190" y="3813465"/>
            <a:ext cx="65810" cy="1097973"/>
          </a:xfrm>
          <a:prstGeom prst="curvedConnector3">
            <a:avLst>
              <a:gd name="adj1" fmla="val -347364"/>
            </a:avLst>
          </a:prstGeom>
          <a:ln>
            <a:headEnd type="none" w="sm" len="sm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44"/>
          <p:cNvCxnSpPr>
            <a:stCxn id="17" idx="3"/>
            <a:endCxn id="14" idx="6"/>
          </p:cNvCxnSpPr>
          <p:nvPr/>
        </p:nvCxnSpPr>
        <p:spPr bwMode="auto">
          <a:xfrm flipH="1" flipV="1">
            <a:off x="7581902" y="3813464"/>
            <a:ext cx="65809" cy="1097973"/>
          </a:xfrm>
          <a:prstGeom prst="curvedConnector3">
            <a:avLst>
              <a:gd name="adj1" fmla="val -347369"/>
            </a:avLst>
          </a:prstGeom>
          <a:ln>
            <a:headEnd type="none" w="sm" len="sm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44"/>
          <p:cNvCxnSpPr>
            <a:stCxn id="14" idx="6"/>
            <a:endCxn id="11" idx="3"/>
          </p:cNvCxnSpPr>
          <p:nvPr/>
        </p:nvCxnSpPr>
        <p:spPr bwMode="auto">
          <a:xfrm flipV="1">
            <a:off x="7581902" y="2774373"/>
            <a:ext cx="65809" cy="1039091"/>
          </a:xfrm>
          <a:prstGeom prst="curvedConnector3">
            <a:avLst>
              <a:gd name="adj1" fmla="val 447369"/>
            </a:avLst>
          </a:prstGeom>
          <a:ln>
            <a:headEnd type="none" w="sm" len="sm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44"/>
          <p:cNvCxnSpPr>
            <a:stCxn id="17" idx="3"/>
            <a:endCxn id="11" idx="3"/>
          </p:cNvCxnSpPr>
          <p:nvPr/>
        </p:nvCxnSpPr>
        <p:spPr bwMode="auto">
          <a:xfrm flipV="1">
            <a:off x="7647711" y="2774373"/>
            <a:ext cx="12700" cy="2137064"/>
          </a:xfrm>
          <a:prstGeom prst="curvedConnector3">
            <a:avLst>
              <a:gd name="adj1" fmla="val 5236362"/>
            </a:avLst>
          </a:prstGeom>
          <a:ln>
            <a:headEnd type="none" w="sm" len="sm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extBox 12"/>
          <p:cNvSpPr txBox="1">
            <a:spLocks noChangeArrowheads="1"/>
          </p:cNvSpPr>
          <p:nvPr/>
        </p:nvSpPr>
        <p:spPr bwMode="auto">
          <a:xfrm>
            <a:off x="671946" y="4757451"/>
            <a:ext cx="3359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?</a:t>
            </a:r>
            <a:endParaRPr lang="en-US" altLang="en-US" sz="1400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72" name="TextBox 12"/>
          <p:cNvSpPr txBox="1">
            <a:spLocks noChangeArrowheads="1"/>
          </p:cNvSpPr>
          <p:nvPr/>
        </p:nvSpPr>
        <p:spPr bwMode="auto">
          <a:xfrm>
            <a:off x="3276600" y="3733800"/>
            <a:ext cx="3359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?</a:t>
            </a:r>
            <a:endParaRPr lang="en-US" altLang="en-US" sz="1400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73" name="TextBox 12"/>
          <p:cNvSpPr txBox="1">
            <a:spLocks noChangeArrowheads="1"/>
          </p:cNvSpPr>
          <p:nvPr/>
        </p:nvSpPr>
        <p:spPr bwMode="auto">
          <a:xfrm>
            <a:off x="7847304" y="3659477"/>
            <a:ext cx="3359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?</a:t>
            </a:r>
            <a:endParaRPr lang="en-US" altLang="en-US" sz="1400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80" name="TextBox 12"/>
          <p:cNvSpPr txBox="1">
            <a:spLocks noChangeArrowheads="1"/>
          </p:cNvSpPr>
          <p:nvPr/>
        </p:nvSpPr>
        <p:spPr bwMode="auto">
          <a:xfrm>
            <a:off x="7847304" y="2438400"/>
            <a:ext cx="3359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?</a:t>
            </a:r>
            <a:endParaRPr lang="en-US" altLang="en-US" sz="1400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565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71" grpId="0"/>
      <p:bldP spid="72" grpId="0"/>
      <p:bldP spid="73" grpId="0"/>
      <p:bldP spid="8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130300" y="1358900"/>
            <a:ext cx="6642100" cy="4127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00" dirty="0">
              <a:solidFill>
                <a:prstClr val="black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2099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381000"/>
          </a:xfrm>
        </p:spPr>
        <p:txBody>
          <a:bodyPr/>
          <a:lstStyle/>
          <a:p>
            <a:r>
              <a:rPr lang="en-US" altLang="en-US" dirty="0"/>
              <a:t>KM  Knowledge Generation  </a:t>
            </a:r>
            <a:r>
              <a:rPr lang="en-US" altLang="en-US" dirty="0" smtClean="0"/>
              <a:t>Expert Systems</a:t>
            </a:r>
            <a:endParaRPr lang="en-US" altLang="en-US" dirty="0"/>
          </a:p>
        </p:txBody>
      </p:sp>
      <p:sp>
        <p:nvSpPr>
          <p:cNvPr id="132100" name="TextBox 7"/>
          <p:cNvSpPr txBox="1">
            <a:spLocks noChangeArrowheads="1"/>
          </p:cNvSpPr>
          <p:nvPr/>
        </p:nvSpPr>
        <p:spPr bwMode="auto">
          <a:xfrm>
            <a:off x="533400" y="5638800"/>
            <a:ext cx="830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+mj-lt"/>
                <a:cs typeface="Arial" pitchFamily="34" charset="0"/>
              </a:rPr>
              <a:t>General architecture of an expert system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1689100"/>
            <a:ext cx="22860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b="1" dirty="0">
                <a:solidFill>
                  <a:prstClr val="black"/>
                </a:solidFill>
                <a:latin typeface="+mj-lt"/>
                <a:ea typeface="Verdana" pitchFamily="34" charset="0"/>
                <a:cs typeface="Verdana" pitchFamily="34" charset="0"/>
              </a:rPr>
              <a:t>Knowledge Base</a:t>
            </a:r>
            <a:br>
              <a:rPr lang="en-US" sz="1200" b="1" dirty="0">
                <a:solidFill>
                  <a:prstClr val="black"/>
                </a:solidFill>
                <a:latin typeface="+mj-lt"/>
                <a:ea typeface="Verdana" pitchFamily="34" charset="0"/>
                <a:cs typeface="Verdana" pitchFamily="34" charset="0"/>
              </a:rPr>
            </a:br>
            <a:endParaRPr lang="en-US" sz="500" b="1" dirty="0">
              <a:solidFill>
                <a:prstClr val="black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algn="ctr" eaLnBrk="1" hangingPunct="1">
              <a:defRPr/>
            </a:pPr>
            <a:r>
              <a:rPr lang="en-US" sz="1200" dirty="0">
                <a:solidFill>
                  <a:prstClr val="black"/>
                </a:solidFill>
                <a:latin typeface="+mj-lt"/>
                <a:ea typeface="Verdana" pitchFamily="34" charset="0"/>
                <a:cs typeface="Verdana" pitchFamily="34" charset="0"/>
              </a:rPr>
              <a:t>(knowledge rules </a:t>
            </a:r>
            <a:br>
              <a:rPr lang="en-US" sz="1200" dirty="0">
                <a:solidFill>
                  <a:prstClr val="black"/>
                </a:solidFill>
                <a:latin typeface="+mj-lt"/>
                <a:ea typeface="Verdana" pitchFamily="34" charset="0"/>
                <a:cs typeface="Verdana" pitchFamily="34" charset="0"/>
              </a:rPr>
            </a:br>
            <a:r>
              <a:rPr lang="en-US" sz="1200" dirty="0">
                <a:solidFill>
                  <a:prstClr val="black"/>
                </a:solidFill>
                <a:latin typeface="+mj-lt"/>
                <a:ea typeface="Verdana" pitchFamily="34" charset="0"/>
                <a:cs typeface="Verdana" pitchFamily="34" charset="0"/>
              </a:rPr>
              <a:t>provided by experts)</a:t>
            </a:r>
          </a:p>
        </p:txBody>
      </p:sp>
      <p:cxnSp>
        <p:nvCxnSpPr>
          <p:cNvPr id="7" name="Shape 6"/>
          <p:cNvCxnSpPr>
            <a:stCxn id="9" idx="2"/>
            <a:endCxn id="10" idx="0"/>
          </p:cNvCxnSpPr>
          <p:nvPr/>
        </p:nvCxnSpPr>
        <p:spPr>
          <a:xfrm rot="5400000">
            <a:off x="4946650" y="2127250"/>
            <a:ext cx="508000" cy="1460500"/>
          </a:xfrm>
          <a:prstGeom prst="bentConnector3">
            <a:avLst>
              <a:gd name="adj1" fmla="val 50000"/>
            </a:avLst>
          </a:prstGeom>
          <a:ln w="127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787900" y="1689100"/>
            <a:ext cx="22860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b="1" dirty="0">
                <a:solidFill>
                  <a:prstClr val="black"/>
                </a:solidFill>
                <a:latin typeface="+mj-lt"/>
                <a:ea typeface="Verdana" pitchFamily="34" charset="0"/>
                <a:cs typeface="Verdana" pitchFamily="34" charset="0"/>
              </a:rPr>
              <a:t>Fact Database</a:t>
            </a:r>
            <a:br>
              <a:rPr lang="en-US" sz="1200" b="1" dirty="0">
                <a:solidFill>
                  <a:prstClr val="black"/>
                </a:solidFill>
                <a:latin typeface="+mj-lt"/>
                <a:ea typeface="Verdana" pitchFamily="34" charset="0"/>
                <a:cs typeface="Verdana" pitchFamily="34" charset="0"/>
              </a:rPr>
            </a:br>
            <a:endParaRPr lang="en-US" sz="500" b="1" dirty="0">
              <a:solidFill>
                <a:prstClr val="black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algn="ctr" eaLnBrk="1" hangingPunct="1">
              <a:defRPr/>
            </a:pPr>
            <a:r>
              <a:rPr lang="en-US" sz="1200" dirty="0">
                <a:solidFill>
                  <a:prstClr val="black"/>
                </a:solidFill>
                <a:latin typeface="+mj-lt"/>
                <a:ea typeface="Verdana" pitchFamily="34" charset="0"/>
                <a:cs typeface="Verdana" pitchFamily="34" charset="0"/>
              </a:rPr>
              <a:t>(patient data)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27400" y="3111500"/>
            <a:ext cx="22860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b="1" dirty="0">
                <a:solidFill>
                  <a:prstClr val="black"/>
                </a:solidFill>
                <a:latin typeface="+mj-lt"/>
                <a:ea typeface="Verdana" pitchFamily="34" charset="0"/>
                <a:cs typeface="Verdana" pitchFamily="34" charset="0"/>
              </a:rPr>
              <a:t>Inference Engine</a:t>
            </a:r>
            <a:br>
              <a:rPr lang="en-US" sz="1200" b="1" dirty="0">
                <a:solidFill>
                  <a:prstClr val="black"/>
                </a:solidFill>
                <a:latin typeface="+mj-lt"/>
                <a:ea typeface="Verdana" pitchFamily="34" charset="0"/>
                <a:cs typeface="Verdana" pitchFamily="34" charset="0"/>
              </a:rPr>
            </a:br>
            <a:endParaRPr lang="en-US" sz="500" b="1" dirty="0">
              <a:solidFill>
                <a:prstClr val="black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algn="ctr" eaLnBrk="1" hangingPunct="1">
              <a:defRPr/>
            </a:pPr>
            <a:r>
              <a:rPr lang="en-US" sz="1200" dirty="0">
                <a:solidFill>
                  <a:prstClr val="black"/>
                </a:solidFill>
                <a:latin typeface="+mj-lt"/>
                <a:ea typeface="Verdana" pitchFamily="34" charset="0"/>
                <a:cs typeface="Verdana" pitchFamily="34" charset="0"/>
              </a:rPr>
              <a:t>(software that provides system’s reasoning)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95500" y="4432300"/>
            <a:ext cx="47498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b="1" dirty="0">
                <a:solidFill>
                  <a:prstClr val="black"/>
                </a:solidFill>
                <a:latin typeface="+mj-lt"/>
                <a:ea typeface="Verdana" pitchFamily="34" charset="0"/>
                <a:cs typeface="Verdana" pitchFamily="34" charset="0"/>
              </a:rPr>
              <a:t>User Interface</a:t>
            </a:r>
            <a:br>
              <a:rPr lang="en-US" sz="1200" b="1" dirty="0">
                <a:solidFill>
                  <a:prstClr val="black"/>
                </a:solidFill>
                <a:latin typeface="+mj-lt"/>
                <a:ea typeface="Verdana" pitchFamily="34" charset="0"/>
                <a:cs typeface="Verdana" pitchFamily="34" charset="0"/>
              </a:rPr>
            </a:br>
            <a:endParaRPr lang="en-US" sz="500" b="1" dirty="0">
              <a:solidFill>
                <a:prstClr val="black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algn="ctr" eaLnBrk="1" hangingPunct="1">
              <a:defRPr/>
            </a:pPr>
            <a:r>
              <a:rPr lang="en-US" sz="1200" dirty="0">
                <a:solidFill>
                  <a:prstClr val="black"/>
                </a:solidFill>
                <a:latin typeface="+mj-lt"/>
                <a:ea typeface="Verdana" pitchFamily="34" charset="0"/>
                <a:cs typeface="Verdana" pitchFamily="34" charset="0"/>
              </a:rPr>
              <a:t>(communication software)</a:t>
            </a:r>
          </a:p>
        </p:txBody>
      </p:sp>
      <p:cxnSp>
        <p:nvCxnSpPr>
          <p:cNvPr id="14" name="Shape 6"/>
          <p:cNvCxnSpPr>
            <a:stCxn id="6" idx="2"/>
            <a:endCxn id="10" idx="0"/>
          </p:cNvCxnSpPr>
          <p:nvPr/>
        </p:nvCxnSpPr>
        <p:spPr>
          <a:xfrm rot="16200000" flipH="1">
            <a:off x="3467100" y="2108200"/>
            <a:ext cx="508000" cy="1498600"/>
          </a:xfrm>
          <a:prstGeom prst="bentConnector3">
            <a:avLst>
              <a:gd name="adj1" fmla="val 50000"/>
            </a:avLst>
          </a:prstGeom>
          <a:ln w="127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hape 6"/>
          <p:cNvCxnSpPr>
            <a:stCxn id="9" idx="3"/>
            <a:endCxn id="11" idx="3"/>
          </p:cNvCxnSpPr>
          <p:nvPr/>
        </p:nvCxnSpPr>
        <p:spPr>
          <a:xfrm flipH="1">
            <a:off x="6845300" y="2146300"/>
            <a:ext cx="228600" cy="2667000"/>
          </a:xfrm>
          <a:prstGeom prst="bentConnector3">
            <a:avLst>
              <a:gd name="adj1" fmla="val -100000"/>
            </a:avLst>
          </a:prstGeom>
          <a:ln w="127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hape 6"/>
          <p:cNvCxnSpPr>
            <a:stCxn id="6" idx="1"/>
            <a:endCxn id="11" idx="1"/>
          </p:cNvCxnSpPr>
          <p:nvPr/>
        </p:nvCxnSpPr>
        <p:spPr>
          <a:xfrm rot="10800000" flipH="1" flipV="1">
            <a:off x="1828800" y="2146300"/>
            <a:ext cx="266700" cy="2667000"/>
          </a:xfrm>
          <a:prstGeom prst="bentConnector3">
            <a:avLst>
              <a:gd name="adj1" fmla="val -85714"/>
            </a:avLst>
          </a:prstGeom>
          <a:ln w="127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hape 6"/>
          <p:cNvCxnSpPr>
            <a:stCxn id="10" idx="2"/>
            <a:endCxn id="11" idx="0"/>
          </p:cNvCxnSpPr>
          <p:nvPr/>
        </p:nvCxnSpPr>
        <p:spPr>
          <a:xfrm rot="5400000">
            <a:off x="4267201" y="4229100"/>
            <a:ext cx="406400" cy="3175"/>
          </a:xfrm>
          <a:prstGeom prst="bentConnector3">
            <a:avLst>
              <a:gd name="adj1" fmla="val 50000"/>
            </a:avLst>
          </a:prstGeom>
          <a:ln w="127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50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004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305800" cy="533400"/>
          </a:xfrm>
          <a:extLst/>
        </p:spPr>
        <p:txBody>
          <a:bodyPr/>
          <a:lstStyle/>
          <a:p>
            <a:r>
              <a:rPr lang="en-US" altLang="en-US" dirty="0"/>
              <a:t>KM  Knowledge Generation  Expert </a:t>
            </a:r>
            <a:r>
              <a:rPr lang="en-US" altLang="en-US" dirty="0" smtClean="0"/>
              <a:t>Systems </a:t>
            </a:r>
            <a:r>
              <a:rPr lang="en-US" altLang="en-US" sz="1400" b="0" i="1" dirty="0" smtClean="0"/>
              <a:t>(cont.)</a:t>
            </a:r>
            <a:endParaRPr lang="en-US" altLang="en-US" b="0" i="1" dirty="0"/>
          </a:p>
        </p:txBody>
      </p:sp>
      <p:sp>
        <p:nvSpPr>
          <p:cNvPr id="49155" name="TextBox 5"/>
          <p:cNvSpPr txBox="1">
            <a:spLocks noChangeArrowheads="1"/>
          </p:cNvSpPr>
          <p:nvPr/>
        </p:nvSpPr>
        <p:spPr bwMode="auto">
          <a:xfrm>
            <a:off x="685800" y="5562600"/>
            <a:ext cx="784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400">
                <a:latin typeface="Verdana" pitchFamily="34" charset="0"/>
                <a:ea typeface="Verdana" pitchFamily="34" charset="0"/>
                <a:cs typeface="Verdana" pitchFamily="34" charset="0"/>
              </a:rPr>
              <a:t>Representation of the elements involved in </a:t>
            </a:r>
            <a:r>
              <a:rPr lang="en-US" altLang="en-US" sz="140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heuristic reasoning</a:t>
            </a:r>
            <a:r>
              <a:rPr lang="en-US" altLang="en-US" sz="1400">
                <a:latin typeface="Verdana" pitchFamily="34" charset="0"/>
                <a:ea typeface="Verdana" pitchFamily="34" charset="0"/>
                <a:cs typeface="Verdana" pitchFamily="34" charset="0"/>
              </a:rPr>
              <a:t>. For inferencing, different strategies can be used: forward reasoning and backward reasoning.</a:t>
            </a: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" t="13954" r="842" b="17441"/>
          <a:stretch>
            <a:fillRect/>
          </a:stretch>
        </p:blipFill>
        <p:spPr bwMode="auto">
          <a:xfrm>
            <a:off x="1397000" y="1919288"/>
            <a:ext cx="63627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51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20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KM  Knowledge Generation  </a:t>
            </a:r>
            <a:r>
              <a:rPr lang="en-US" dirty="0" smtClean="0"/>
              <a:t>Systematic </a:t>
            </a:r>
            <a:r>
              <a:rPr lang="en-US" dirty="0"/>
              <a:t>Review and Meta-Analysis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304800" y="1244600"/>
            <a:ext cx="8610600" cy="4953000"/>
          </a:xfrm>
        </p:spPr>
        <p:txBody>
          <a:bodyPr/>
          <a:lstStyle/>
          <a:p>
            <a:r>
              <a:rPr lang="en-US" sz="1700" b="1" dirty="0" smtClean="0">
                <a:sym typeface="Wingdings" pitchFamily="2" charset="2"/>
              </a:rPr>
              <a:t>Evidence-Based Medicine (EBM) </a:t>
            </a:r>
            <a:r>
              <a:rPr lang="en-US" sz="1700" dirty="0" smtClean="0">
                <a:sym typeface="Wingdings" pitchFamily="2" charset="2"/>
              </a:rPr>
              <a:t> </a:t>
            </a:r>
            <a:r>
              <a:rPr lang="en-US" sz="1700" dirty="0" smtClean="0">
                <a:solidFill>
                  <a:srgbClr val="FF0000"/>
                </a:solidFill>
                <a:sym typeface="Wingdings" pitchFamily="2" charset="2"/>
              </a:rPr>
              <a:t>formalizes</a:t>
            </a:r>
            <a:r>
              <a:rPr lang="en-US" sz="1700" dirty="0" smtClean="0">
                <a:sym typeface="Wingdings" pitchFamily="2" charset="2"/>
              </a:rPr>
              <a:t> the principles and methods of </a:t>
            </a:r>
            <a:r>
              <a:rPr lang="en-US" sz="1700" dirty="0" smtClean="0">
                <a:solidFill>
                  <a:srgbClr val="FF0000"/>
                </a:solidFill>
                <a:sym typeface="Wingdings" pitchFamily="2" charset="2"/>
              </a:rPr>
              <a:t>reviewing and synthesizing</a:t>
            </a:r>
            <a:r>
              <a:rPr lang="en-US" sz="1700" dirty="0" smtClean="0">
                <a:sym typeface="Wingdings" pitchFamily="2" charset="2"/>
              </a:rPr>
              <a:t> evidence that have been developing over </a:t>
            </a:r>
            <a:r>
              <a:rPr lang="en-US" sz="1700" dirty="0" smtClean="0">
                <a:solidFill>
                  <a:srgbClr val="FF0000"/>
                </a:solidFill>
                <a:sym typeface="Wingdings" pitchFamily="2" charset="2"/>
              </a:rPr>
              <a:t>several decades</a:t>
            </a:r>
            <a:r>
              <a:rPr lang="en-US" sz="1700" dirty="0" smtClean="0">
                <a:sym typeface="Wingdings" pitchFamily="2" charset="2"/>
              </a:rPr>
              <a:t>.</a:t>
            </a:r>
          </a:p>
          <a:p>
            <a:r>
              <a:rPr lang="en-US" sz="1700" b="1" dirty="0" smtClean="0">
                <a:sym typeface="Wingdings" pitchFamily="2" charset="2"/>
              </a:rPr>
              <a:t>Systematic Review (SR)</a:t>
            </a:r>
            <a:r>
              <a:rPr lang="en-US" sz="1700" dirty="0" smtClean="0">
                <a:sym typeface="Wingdings" pitchFamily="2" charset="2"/>
              </a:rPr>
              <a:t>: comprehensive, rigorous, and </a:t>
            </a:r>
            <a:r>
              <a:rPr lang="en-US" sz="1700" dirty="0" smtClean="0">
                <a:solidFill>
                  <a:srgbClr val="FF0000"/>
                </a:solidFill>
                <a:sym typeface="Wingdings" pitchFamily="2" charset="2"/>
              </a:rPr>
              <a:t>unbiased review</a:t>
            </a:r>
            <a:r>
              <a:rPr lang="en-US" sz="1700" dirty="0" smtClean="0">
                <a:sym typeface="Wingdings" pitchFamily="2" charset="2"/>
              </a:rPr>
              <a:t> and synthesis of </a:t>
            </a:r>
            <a:r>
              <a:rPr lang="en-US" sz="1700" dirty="0" smtClean="0">
                <a:solidFill>
                  <a:srgbClr val="FF0000"/>
                </a:solidFill>
                <a:sym typeface="Wingdings" pitchFamily="2" charset="2"/>
              </a:rPr>
              <a:t>up-to-date</a:t>
            </a:r>
            <a:r>
              <a:rPr lang="en-US" sz="1700" dirty="0" smtClean="0">
                <a:sym typeface="Wingdings" pitchFamily="2" charset="2"/>
              </a:rPr>
              <a:t> evidence provides the </a:t>
            </a:r>
            <a:r>
              <a:rPr lang="en-US" sz="1700" dirty="0" smtClean="0">
                <a:solidFill>
                  <a:srgbClr val="FF0000"/>
                </a:solidFill>
                <a:sym typeface="Wingdings" pitchFamily="2" charset="2"/>
              </a:rPr>
              <a:t>most reliable information </a:t>
            </a:r>
            <a:r>
              <a:rPr lang="en-US" sz="1700" dirty="0" smtClean="0">
                <a:sym typeface="Wingdings" pitchFamily="2" charset="2"/>
              </a:rPr>
              <a:t>to inform health practice.</a:t>
            </a:r>
          </a:p>
          <a:p>
            <a:r>
              <a:rPr lang="en-US" sz="1700" b="1" dirty="0" smtClean="0">
                <a:sym typeface="Wingdings" pitchFamily="2" charset="2"/>
              </a:rPr>
              <a:t>Meta-Analysis (MA)</a:t>
            </a:r>
            <a:r>
              <a:rPr lang="en-US" sz="1700" dirty="0" smtClean="0">
                <a:sym typeface="Wingdings" pitchFamily="2" charset="2"/>
              </a:rPr>
              <a:t>:  a systematic review that uses </a:t>
            </a:r>
            <a:r>
              <a:rPr lang="en-US" sz="1700" dirty="0" smtClean="0">
                <a:solidFill>
                  <a:srgbClr val="FF0000"/>
                </a:solidFill>
                <a:sym typeface="Wingdings" pitchFamily="2" charset="2"/>
              </a:rPr>
              <a:t>statistical methods to combine results</a:t>
            </a:r>
            <a:r>
              <a:rPr lang="en-US" sz="1700" dirty="0" smtClean="0">
                <a:sym typeface="Wingdings" pitchFamily="2" charset="2"/>
              </a:rPr>
              <a:t> across </a:t>
            </a:r>
            <a:r>
              <a:rPr lang="en-US" sz="1700" dirty="0" smtClean="0">
                <a:solidFill>
                  <a:srgbClr val="FF0000"/>
                </a:solidFill>
                <a:sym typeface="Wingdings" pitchFamily="2" charset="2"/>
              </a:rPr>
              <a:t>several studies</a:t>
            </a:r>
            <a:r>
              <a:rPr lang="en-US" sz="1700" dirty="0" smtClean="0">
                <a:sym typeface="Wingdings" pitchFamily="2" charset="2"/>
              </a:rPr>
              <a:t> to address specific questions</a:t>
            </a:r>
          </a:p>
          <a:p>
            <a:r>
              <a:rPr lang="en-US" sz="1700" u="sng" dirty="0" smtClean="0">
                <a:sym typeface="Wingdings" pitchFamily="2" charset="2"/>
              </a:rPr>
              <a:t>Meta-Analysis Example</a:t>
            </a:r>
            <a:r>
              <a:rPr lang="en-US" sz="1700" dirty="0" smtClean="0">
                <a:sym typeface="Wingdings" pitchFamily="2" charset="2"/>
              </a:rPr>
              <a:t>  A meta-analysis combining 33 studies found a highly statistically significant result of approximately 20 percent reduction of overall mortality by the adoption of streptokinase therapy; however, FDA did not approve its use till two larger studies showed the same results in 1988. Thousands of lives could have been saved meanwhile!</a:t>
            </a:r>
          </a:p>
          <a:p>
            <a:endParaRPr lang="en-US" sz="13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52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154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381000"/>
          </a:xfrm>
        </p:spPr>
        <p:txBody>
          <a:bodyPr/>
          <a:lstStyle/>
          <a:p>
            <a:r>
              <a:rPr lang="en-US" altLang="en-US" dirty="0"/>
              <a:t>KM  Knowledge Generation  </a:t>
            </a:r>
            <a:r>
              <a:rPr lang="en-US" dirty="0" smtClean="0"/>
              <a:t>Systematic </a:t>
            </a:r>
            <a:r>
              <a:rPr lang="en-US" dirty="0"/>
              <a:t>Review and Meta-Analysis </a:t>
            </a:r>
            <a:r>
              <a:rPr lang="en-US" sz="1200" b="0" i="1" dirty="0" smtClean="0"/>
              <a:t>(cont.)</a:t>
            </a:r>
            <a:endParaRPr lang="en-US" b="0" i="1" dirty="0"/>
          </a:p>
        </p:txBody>
      </p:sp>
      <p:sp>
        <p:nvSpPr>
          <p:cNvPr id="39939" name="TextBox 8"/>
          <p:cNvSpPr txBox="1">
            <a:spLocks noChangeArrowheads="1"/>
          </p:cNvSpPr>
          <p:nvPr/>
        </p:nvSpPr>
        <p:spPr bwMode="auto">
          <a:xfrm>
            <a:off x="228600" y="5791200"/>
            <a:ext cx="876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FF0000"/>
                </a:solidFill>
                <a:latin typeface="+mj-lt"/>
              </a:rPr>
              <a:t>Standard forest plot</a:t>
            </a:r>
            <a:r>
              <a:rPr lang="en-US" sz="1400" dirty="0">
                <a:latin typeface="+mj-lt"/>
              </a:rPr>
              <a:t> (left panel) and a 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cumulative meta-analysis</a:t>
            </a:r>
            <a:r>
              <a:rPr lang="en-US" sz="1400" dirty="0">
                <a:latin typeface="+mj-lt"/>
              </a:rPr>
              <a:t> (right panel) of</a:t>
            </a:r>
          </a:p>
          <a:p>
            <a:pPr algn="ctr" eaLnBrk="1" hangingPunct="1"/>
            <a:r>
              <a:rPr lang="en-US" sz="1400" dirty="0">
                <a:latin typeface="+mj-lt"/>
              </a:rPr>
              <a:t>intravenous streptokinase therapy for acute myocardial infarction;</a:t>
            </a: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1143000"/>
            <a:ext cx="56578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53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916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KM  Knowledge Generation  </a:t>
            </a:r>
            <a:r>
              <a:rPr lang="en-US" dirty="0"/>
              <a:t>Systematic Review and Meta-Analysis </a:t>
            </a:r>
            <a:r>
              <a:rPr lang="en-US" sz="1200" b="0" i="1" dirty="0"/>
              <a:t>(cont.)</a:t>
            </a:r>
            <a:endParaRPr lang="en-US" dirty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304800" y="1244600"/>
            <a:ext cx="8610600" cy="4953000"/>
          </a:xfrm>
        </p:spPr>
        <p:txBody>
          <a:bodyPr/>
          <a:lstStyle/>
          <a:p>
            <a:r>
              <a:rPr lang="en-US" sz="1700" b="1" dirty="0" smtClean="0">
                <a:sym typeface="Wingdings" pitchFamily="2" charset="2"/>
              </a:rPr>
              <a:t>Publication Bias </a:t>
            </a:r>
            <a:r>
              <a:rPr lang="en-US" sz="1700" dirty="0" smtClean="0">
                <a:sym typeface="Wingdings" pitchFamily="2" charset="2"/>
              </a:rPr>
              <a:t> </a:t>
            </a: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unpublished studies with negative results</a:t>
            </a:r>
            <a:r>
              <a:rPr lang="en-US" sz="1600" dirty="0" smtClean="0">
                <a:sym typeface="Wingdings" pitchFamily="2" charset="2"/>
              </a:rPr>
              <a:t> threaten the validity of a meta-analysis. The </a:t>
            </a: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inverted funnel plot </a:t>
            </a:r>
            <a:r>
              <a:rPr lang="en-US" sz="1600" dirty="0" smtClean="0">
                <a:sym typeface="Wingdings" pitchFamily="2" charset="2"/>
              </a:rPr>
              <a:t>is the most popular method used to detect publication bias  small studies have greater variability (</a:t>
            </a: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wide end of funnel</a:t>
            </a:r>
            <a:r>
              <a:rPr lang="en-US" sz="1600" dirty="0" smtClean="0">
                <a:sym typeface="Wingdings" pitchFamily="2" charset="2"/>
              </a:rPr>
              <a:t>) and larger studies have smaller variability (</a:t>
            </a: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narrow neck of funnel</a:t>
            </a:r>
            <a:r>
              <a:rPr lang="en-US" sz="1600" dirty="0" smtClean="0">
                <a:sym typeface="Wingdings" pitchFamily="2" charset="2"/>
              </a:rPr>
              <a:t>)  missing publications will show an </a:t>
            </a: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asymmetric funnel</a:t>
            </a:r>
            <a:r>
              <a:rPr lang="en-US" sz="1600" dirty="0" smtClean="0">
                <a:sym typeface="Wingdings" pitchFamily="2" charset="2"/>
              </a:rPr>
              <a:t> suggesting publication bias</a:t>
            </a: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2004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048000" y="4953000"/>
            <a:ext cx="5181600" cy="596900"/>
            <a:chOff x="3048000" y="4953000"/>
            <a:chExt cx="5181600" cy="596900"/>
          </a:xfrm>
        </p:grpSpPr>
        <p:sp>
          <p:nvSpPr>
            <p:cNvPr id="5" name="Oval 4"/>
            <p:cNvSpPr/>
            <p:nvPr/>
          </p:nvSpPr>
          <p:spPr>
            <a:xfrm>
              <a:off x="3048000" y="4953000"/>
              <a:ext cx="3124200" cy="5969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5062" name="TextBox 8"/>
            <p:cNvSpPr txBox="1">
              <a:spLocks noChangeArrowheads="1"/>
            </p:cNvSpPr>
            <p:nvPr/>
          </p:nvSpPr>
          <p:spPr bwMode="auto">
            <a:xfrm>
              <a:off x="6248400" y="5105400"/>
              <a:ext cx="19812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400">
                  <a:latin typeface="+mj-lt"/>
                </a:rPr>
                <a:t>Small size studies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733800" y="3733800"/>
            <a:ext cx="3568700" cy="596900"/>
            <a:chOff x="3733800" y="3733800"/>
            <a:chExt cx="3568700" cy="596900"/>
          </a:xfrm>
        </p:grpSpPr>
        <p:sp>
          <p:nvSpPr>
            <p:cNvPr id="7" name="Oval 6"/>
            <p:cNvSpPr/>
            <p:nvPr/>
          </p:nvSpPr>
          <p:spPr>
            <a:xfrm>
              <a:off x="3733800" y="3733800"/>
              <a:ext cx="1524000" cy="5969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5064" name="TextBox 8"/>
            <p:cNvSpPr txBox="1">
              <a:spLocks noChangeArrowheads="1"/>
            </p:cNvSpPr>
            <p:nvPr/>
          </p:nvSpPr>
          <p:spPr bwMode="auto">
            <a:xfrm>
              <a:off x="5321300" y="3860800"/>
              <a:ext cx="19812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400">
                  <a:latin typeface="+mj-lt"/>
                </a:rPr>
                <a:t>Large size studies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54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364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04800" y="3124200"/>
            <a:ext cx="8610600" cy="609600"/>
          </a:xfrm>
        </p:spPr>
        <p:txBody>
          <a:bodyPr/>
          <a:lstStyle/>
          <a:p>
            <a:pPr algn="ctr"/>
            <a:r>
              <a:rPr lang="en-US" sz="2400" dirty="0"/>
              <a:t>Knowledge </a:t>
            </a:r>
            <a:r>
              <a:rPr lang="en-US" sz="2400" dirty="0" smtClean="0"/>
              <a:t>Representation (KR)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55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424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381000"/>
          </a:xfrm>
        </p:spPr>
        <p:txBody>
          <a:bodyPr/>
          <a:lstStyle/>
          <a:p>
            <a:r>
              <a:rPr lang="en-US" dirty="0" smtClean="0"/>
              <a:t>KM  </a:t>
            </a:r>
            <a:r>
              <a:rPr lang="en-US" dirty="0"/>
              <a:t>Knowledge </a:t>
            </a:r>
            <a:r>
              <a:rPr lang="en-US" dirty="0" smtClean="0"/>
              <a:t>Representation</a:t>
            </a:r>
            <a:endParaRPr lang="en-US" dirty="0"/>
          </a:p>
        </p:txBody>
      </p:sp>
      <p:sp>
        <p:nvSpPr>
          <p:cNvPr id="10243" name="TextBox 8"/>
          <p:cNvSpPr txBox="1">
            <a:spLocks noChangeArrowheads="1"/>
          </p:cNvSpPr>
          <p:nvPr/>
        </p:nvSpPr>
        <p:spPr bwMode="auto">
          <a:xfrm>
            <a:off x="990600" y="5638800"/>
            <a:ext cx="723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dirty="0">
                <a:latin typeface="+mj-lt"/>
              </a:rPr>
              <a:t>Decision rule represented as 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production rules</a:t>
            </a:r>
            <a:r>
              <a:rPr lang="en-US" sz="1400" dirty="0">
                <a:latin typeface="+mj-lt"/>
              </a:rPr>
              <a:t> (right). This collection of production rules represents the same knowledge as the decision tree (left).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76450"/>
            <a:ext cx="471487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57313"/>
            <a:ext cx="292417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56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384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381000"/>
          </a:xfrm>
        </p:spPr>
        <p:txBody>
          <a:bodyPr/>
          <a:lstStyle/>
          <a:p>
            <a:r>
              <a:rPr lang="en-US" dirty="0"/>
              <a:t>KM  Knowledge Representation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33400"/>
            <a:ext cx="4267200" cy="582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8"/>
          <p:cNvSpPr txBox="1">
            <a:spLocks noChangeArrowheads="1"/>
          </p:cNvSpPr>
          <p:nvPr/>
        </p:nvSpPr>
        <p:spPr bwMode="auto">
          <a:xfrm>
            <a:off x="381000" y="3276600"/>
            <a:ext cx="4038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400" dirty="0">
                <a:latin typeface="+mj-lt"/>
              </a:rPr>
              <a:t>Sample 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Arden Syntax MLM</a:t>
            </a:r>
            <a:r>
              <a:rPr lang="en-US" sz="1400" dirty="0">
                <a:latin typeface="+mj-lt"/>
              </a:rPr>
              <a:t>. </a:t>
            </a:r>
            <a:br>
              <a:rPr lang="en-US" sz="1400" dirty="0">
                <a:latin typeface="+mj-lt"/>
              </a:rPr>
            </a:br>
            <a:endParaRPr lang="en-US" sz="1400" dirty="0">
              <a:latin typeface="+mj-lt"/>
            </a:endParaRPr>
          </a:p>
          <a:p>
            <a:pPr eaLnBrk="1" hangingPunct="1"/>
            <a:r>
              <a:rPr lang="en-US" sz="1400" dirty="0">
                <a:latin typeface="+mj-lt"/>
              </a:rPr>
              <a:t>A medical logic module consists of slots organized into three categories: maintenance, library, and knowledge. </a:t>
            </a:r>
          </a:p>
          <a:p>
            <a:pPr eaLnBrk="1" hangingPunct="1"/>
            <a:endParaRPr lang="en-US" sz="1400" dirty="0">
              <a:latin typeface="+mj-lt"/>
            </a:endParaRPr>
          </a:p>
          <a:p>
            <a:pPr eaLnBrk="1" hangingPunct="1"/>
            <a:r>
              <a:rPr lang="en-US" sz="1400" dirty="0">
                <a:latin typeface="+mj-lt"/>
              </a:rPr>
              <a:t>Site-specific mappings—in this example, an event definition, a query string, and a destination definition from a fictional organization—are enclosed by curly braces. </a:t>
            </a:r>
          </a:p>
          <a:p>
            <a:pPr eaLnBrk="1" hangingPunct="1"/>
            <a:endParaRPr lang="en-US" sz="1400" dirty="0">
              <a:latin typeface="+mj-lt"/>
            </a:endParaRPr>
          </a:p>
          <a:p>
            <a:pPr eaLnBrk="1" hangingPunct="1"/>
            <a:r>
              <a:rPr lang="en-US" sz="1400" dirty="0">
                <a:latin typeface="+mj-lt"/>
              </a:rPr>
              <a:t>Comments are delimited by /**/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352800" y="762000"/>
            <a:ext cx="1371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2590800" y="1524000"/>
            <a:ext cx="7461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>
                <a:latin typeface="Verdana" pitchFamily="34" charset="0"/>
              </a:rPr>
              <a:t>category</a:t>
            </a:r>
          </a:p>
        </p:txBody>
      </p:sp>
      <p:sp>
        <p:nvSpPr>
          <p:cNvPr id="14343" name="TextBox 9"/>
          <p:cNvSpPr txBox="1">
            <a:spLocks noChangeArrowheads="1"/>
          </p:cNvSpPr>
          <p:nvPr/>
        </p:nvSpPr>
        <p:spPr bwMode="auto">
          <a:xfrm>
            <a:off x="2819400" y="2116138"/>
            <a:ext cx="4841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>
                <a:latin typeface="Verdana" pitchFamily="34" charset="0"/>
              </a:rPr>
              <a:t>slots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352800" y="1384300"/>
            <a:ext cx="1371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45" name="TextBox 11"/>
          <p:cNvSpPr txBox="1">
            <a:spLocks noChangeArrowheads="1"/>
          </p:cNvSpPr>
          <p:nvPr/>
        </p:nvSpPr>
        <p:spPr bwMode="auto">
          <a:xfrm>
            <a:off x="7883525" y="2209800"/>
            <a:ext cx="1082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>
                <a:latin typeface="Verdana" pitchFamily="34" charset="0"/>
              </a:rPr>
              <a:t>customized</a:t>
            </a:r>
          </a:p>
          <a:p>
            <a:pPr eaLnBrk="1" hangingPunct="1"/>
            <a:r>
              <a:rPr lang="en-US" sz="1000">
                <a:latin typeface="Verdana" pitchFamily="34" charset="0"/>
              </a:rPr>
              <a:t>(curly braces)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7391400" y="25146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47" name="TextBox 16"/>
          <p:cNvSpPr txBox="1">
            <a:spLocks noChangeArrowheads="1"/>
          </p:cNvSpPr>
          <p:nvPr/>
        </p:nvSpPr>
        <p:spPr bwMode="auto">
          <a:xfrm>
            <a:off x="7883525" y="4230688"/>
            <a:ext cx="4413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>
                <a:latin typeface="Verdana" pitchFamily="34" charset="0"/>
              </a:rPr>
              <a:t>LHS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6324600" y="4114800"/>
            <a:ext cx="1524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49" name="TextBox 19"/>
          <p:cNvSpPr txBox="1">
            <a:spLocks noChangeArrowheads="1"/>
          </p:cNvSpPr>
          <p:nvPr/>
        </p:nvSpPr>
        <p:spPr bwMode="auto">
          <a:xfrm>
            <a:off x="7883525" y="5049838"/>
            <a:ext cx="10636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>
                <a:latin typeface="Verdana" pitchFamily="34" charset="0"/>
              </a:rPr>
              <a:t>RHS</a:t>
            </a:r>
            <a:br>
              <a:rPr lang="en-US" sz="1000">
                <a:latin typeface="Verdana" pitchFamily="34" charset="0"/>
              </a:rPr>
            </a:br>
            <a:r>
              <a:rPr lang="en-US" sz="1000">
                <a:latin typeface="Verdana" pitchFamily="34" charset="0"/>
              </a:rPr>
              <a:t>(can act as a </a:t>
            </a:r>
            <a:br>
              <a:rPr lang="en-US" sz="1000">
                <a:latin typeface="Verdana" pitchFamily="34" charset="0"/>
              </a:rPr>
            </a:br>
            <a:r>
              <a:rPr lang="en-US" sz="1000">
                <a:latin typeface="Verdana" pitchFamily="34" charset="0"/>
              </a:rPr>
              <a:t>subroutine)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10800000" flipV="1">
            <a:off x="5448300" y="5162550"/>
            <a:ext cx="2400300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51" name="TextBox 22"/>
          <p:cNvSpPr txBox="1">
            <a:spLocks noChangeArrowheads="1"/>
          </p:cNvSpPr>
          <p:nvPr/>
        </p:nvSpPr>
        <p:spPr bwMode="auto">
          <a:xfrm>
            <a:off x="8048625" y="4629150"/>
            <a:ext cx="660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>
                <a:latin typeface="Verdana" pitchFamily="34" charset="0"/>
              </a:rPr>
              <a:t>If-Then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10800000">
            <a:off x="6781800" y="4648200"/>
            <a:ext cx="1219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53" name="TextBox 25"/>
          <p:cNvSpPr txBox="1">
            <a:spLocks noChangeArrowheads="1"/>
          </p:cNvSpPr>
          <p:nvPr/>
        </p:nvSpPr>
        <p:spPr bwMode="auto">
          <a:xfrm>
            <a:off x="6477000" y="5895975"/>
            <a:ext cx="12271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>
                <a:latin typeface="Verdana" pitchFamily="34" charset="0"/>
              </a:rPr>
              <a:t>clinical urgency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10800000">
            <a:off x="5867400" y="60198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55" name="TextBox 27"/>
          <p:cNvSpPr txBox="1">
            <a:spLocks noChangeArrowheads="1"/>
          </p:cNvSpPr>
          <p:nvPr/>
        </p:nvSpPr>
        <p:spPr bwMode="auto">
          <a:xfrm>
            <a:off x="7010400" y="5715000"/>
            <a:ext cx="2032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>
                <a:latin typeface="Verdana" pitchFamily="34" charset="0"/>
              </a:rPr>
              <a:t>Priority </a:t>
            </a:r>
            <a:r>
              <a:rPr lang="en-US" sz="1000">
                <a:latin typeface="Verdana" pitchFamily="34" charset="0"/>
                <a:sym typeface="Wingdings" pitchFamily="2" charset="2"/>
              </a:rPr>
              <a:t> conflict resolution</a:t>
            </a:r>
            <a:endParaRPr lang="en-US" sz="1000">
              <a:latin typeface="Verdan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57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841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381000"/>
          </a:xfrm>
        </p:spPr>
        <p:txBody>
          <a:bodyPr/>
          <a:lstStyle/>
          <a:p>
            <a:r>
              <a:rPr lang="en-US" dirty="0"/>
              <a:t>KM  Knowledge </a:t>
            </a:r>
            <a:r>
              <a:rPr lang="en-US" dirty="0" smtClean="0"/>
              <a:t>Representation </a:t>
            </a:r>
            <a:r>
              <a:rPr lang="en-US" sz="1400" b="0" i="1" dirty="0" smtClean="0"/>
              <a:t>(cont.)</a:t>
            </a:r>
            <a:endParaRPr lang="en-US" b="0" i="1" dirty="0"/>
          </a:p>
        </p:txBody>
      </p:sp>
      <p:sp>
        <p:nvSpPr>
          <p:cNvPr id="16387" name="TextBox 8"/>
          <p:cNvSpPr txBox="1">
            <a:spLocks noChangeArrowheads="1"/>
          </p:cNvSpPr>
          <p:nvPr/>
        </p:nvSpPr>
        <p:spPr bwMode="auto">
          <a:xfrm>
            <a:off x="990600" y="5638800"/>
            <a:ext cx="7239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>
                <a:latin typeface="Verdana" pitchFamily="34" charset="0"/>
              </a:rPr>
              <a:t>Example of GELLO encoding a simple guideline.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1285875"/>
            <a:ext cx="74199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58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026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04800" y="3124200"/>
            <a:ext cx="8610600" cy="609600"/>
          </a:xfrm>
        </p:spPr>
        <p:txBody>
          <a:bodyPr/>
          <a:lstStyle/>
          <a:p>
            <a:pPr algn="ctr"/>
            <a:r>
              <a:rPr lang="en-US" sz="2400" dirty="0"/>
              <a:t>Knowledge </a:t>
            </a:r>
            <a:r>
              <a:rPr lang="en-US" sz="2400" dirty="0" smtClean="0"/>
              <a:t>Integration (KI)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59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616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155000"/>
              </a:spcBef>
              <a:buClr>
                <a:srgbClr val="126F90"/>
              </a:buClr>
              <a:buSzPct val="70000"/>
              <a:buFont typeface="Wingdings" pitchFamily="-84" charset="2"/>
              <a:buNone/>
            </a:pPr>
            <a:r>
              <a:rPr lang="en-US" altLang="en-US" kern="1200" dirty="0">
                <a:ea typeface="ＭＳ Ｐゴシック" pitchFamily="-84" charset="-128"/>
                <a:cs typeface="ＭＳ Ｐゴシック" pitchFamily="-84" charset="-128"/>
              </a:rPr>
              <a:t>CDSS Overview  </a:t>
            </a:r>
            <a:r>
              <a:rPr lang="en-US" altLang="en-US" kern="1200" dirty="0" smtClean="0">
                <a:ea typeface="ＭＳ Ｐゴシック" pitchFamily="-84" charset="-128"/>
                <a:cs typeface="ＭＳ Ｐゴシック" pitchFamily="-84" charset="-128"/>
              </a:rPr>
              <a:t>Steps </a:t>
            </a:r>
            <a:r>
              <a:rPr lang="en-US" altLang="en-US" kern="1200" dirty="0">
                <a:ea typeface="ＭＳ Ｐゴシック" pitchFamily="-84" charset="-128"/>
                <a:cs typeface="ＭＳ Ｐゴシック" pitchFamily="-84" charset="-128"/>
              </a:rPr>
              <a:t>in Medical Decision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304800" y="1172584"/>
            <a:ext cx="8534400" cy="4953579"/>
          </a:xfrm>
        </p:spPr>
        <p:txBody>
          <a:bodyPr/>
          <a:lstStyle/>
          <a:p>
            <a:r>
              <a:rPr lang="en-US" altLang="en-US" sz="1600" b="1" dirty="0" smtClean="0">
                <a:solidFill>
                  <a:srgbClr val="FF0000"/>
                </a:solidFill>
              </a:rPr>
              <a:t>Identify the Problem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1600" dirty="0" smtClean="0"/>
              <a:t>Diagnostic decisions begin with the </a:t>
            </a:r>
            <a:r>
              <a:rPr lang="en-US" altLang="en-US" sz="1600" u="sng" dirty="0" smtClean="0"/>
              <a:t>primary interpretation of clinical data</a:t>
            </a:r>
            <a:r>
              <a:rPr lang="en-US" altLang="en-US" sz="1600" dirty="0" smtClean="0"/>
              <a:t>. </a:t>
            </a:r>
            <a:r>
              <a:rPr lang="en-US" altLang="en-US" sz="1600" u="sng" dirty="0" err="1" smtClean="0"/>
              <a:t>Abductive</a:t>
            </a:r>
            <a:r>
              <a:rPr lang="en-US" altLang="en-US" sz="1600" dirty="0" smtClean="0"/>
              <a:t> reasoning is used.</a:t>
            </a:r>
          </a:p>
          <a:p>
            <a:r>
              <a:rPr lang="en-US" altLang="en-US" sz="1600" b="1" dirty="0" smtClean="0">
                <a:solidFill>
                  <a:srgbClr val="FF0000"/>
                </a:solidFill>
              </a:rPr>
              <a:t>Structure the Problem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1600" u="sng" dirty="0" smtClean="0"/>
              <a:t>Several interpretations </a:t>
            </a:r>
            <a:r>
              <a:rPr lang="en-US" altLang="en-US" sz="1600" dirty="0" smtClean="0"/>
              <a:t>of the same data or parts of that data are possible. Diagnostic hypotheses are formulated by structuring the information. Reasoning may be </a:t>
            </a:r>
            <a:r>
              <a:rPr lang="en-US" altLang="en-US" sz="1600" u="sng" dirty="0" smtClean="0"/>
              <a:t>deductive</a:t>
            </a:r>
            <a:r>
              <a:rPr lang="en-US" altLang="en-US" sz="1600" dirty="0" smtClean="0"/>
              <a:t> (e.g., for a pathognomonic sign), </a:t>
            </a:r>
            <a:r>
              <a:rPr lang="en-US" altLang="en-US" sz="1600" u="sng" dirty="0" smtClean="0"/>
              <a:t>inductive</a:t>
            </a:r>
            <a:r>
              <a:rPr lang="en-US" altLang="en-US" sz="1600" dirty="0" smtClean="0"/>
              <a:t> (e.g., diagnosing a </a:t>
            </a:r>
            <a:r>
              <a:rPr lang="en-US" altLang="en-US" sz="1600" dirty="0" err="1" smtClean="0"/>
              <a:t>transmissive</a:t>
            </a:r>
            <a:r>
              <a:rPr lang="en-US" altLang="en-US" sz="1600" dirty="0" smtClean="0"/>
              <a:t> disease in a population of subjects at risk), or </a:t>
            </a:r>
            <a:r>
              <a:rPr lang="en-US" altLang="en-US" sz="1600" u="sng" dirty="0" err="1" smtClean="0"/>
              <a:t>abductive</a:t>
            </a:r>
            <a:r>
              <a:rPr lang="en-US" altLang="en-US" sz="1600" dirty="0" smtClean="0"/>
              <a:t>.</a:t>
            </a:r>
          </a:p>
          <a:p>
            <a:r>
              <a:rPr lang="en-US" altLang="en-US" sz="1600" b="1" dirty="0" smtClean="0">
                <a:solidFill>
                  <a:srgbClr val="FF0000"/>
                </a:solidFill>
              </a:rPr>
              <a:t>Choose the Solution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1600" dirty="0" smtClean="0"/>
              <a:t>Starting from a </a:t>
            </a:r>
            <a:r>
              <a:rPr lang="en-US" altLang="en-US" sz="1600" u="sng" dirty="0" smtClean="0"/>
              <a:t>number of working hypotheses</a:t>
            </a:r>
            <a:r>
              <a:rPr lang="en-US" altLang="en-US" sz="1600" dirty="0" smtClean="0"/>
              <a:t>, the expected signs and symptoms may be obtained by deduction and, if necessary, by the </a:t>
            </a:r>
            <a:r>
              <a:rPr lang="en-US" altLang="en-US" sz="1600" u="sng" dirty="0" smtClean="0"/>
              <a:t>complementary examinations</a:t>
            </a:r>
            <a:r>
              <a:rPr lang="en-US" altLang="en-US" sz="1600" dirty="0" smtClean="0"/>
              <a:t> required to obtain them. By induction and/or abduction, the physician may </a:t>
            </a:r>
            <a:r>
              <a:rPr lang="en-US" altLang="en-US" sz="1600" u="sng" dirty="0" smtClean="0"/>
              <a:t>eliminate hypotheses</a:t>
            </a:r>
            <a:r>
              <a:rPr lang="en-US" altLang="en-US" sz="1600" dirty="0" smtClean="0"/>
              <a:t> that do not correspond to the observations. The results of complementary examinations may help to </a:t>
            </a:r>
            <a:r>
              <a:rPr lang="en-US" altLang="en-US" sz="1600" u="sng" dirty="0" smtClean="0"/>
              <a:t>reduce the uncertainty </a:t>
            </a:r>
            <a:r>
              <a:rPr lang="en-US" altLang="en-US" sz="1600" dirty="0" smtClean="0"/>
              <a:t>over the clinical situation and eliminate hypotheses or solicit new ones.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077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381000"/>
          </a:xfrm>
        </p:spPr>
        <p:txBody>
          <a:bodyPr/>
          <a:lstStyle/>
          <a:p>
            <a:r>
              <a:rPr lang="en-US" dirty="0"/>
              <a:t>KM  Knowledge Integration </a:t>
            </a:r>
          </a:p>
        </p:txBody>
      </p:sp>
      <p:sp>
        <p:nvSpPr>
          <p:cNvPr id="8196" name="TextBox 8"/>
          <p:cNvSpPr txBox="1">
            <a:spLocks noChangeArrowheads="1"/>
          </p:cNvSpPr>
          <p:nvPr/>
        </p:nvSpPr>
        <p:spPr bwMode="auto">
          <a:xfrm>
            <a:off x="457200" y="5905500"/>
            <a:ext cx="838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>
                <a:latin typeface="+mj-lt"/>
              </a:rPr>
              <a:t>Commonly leveraged CDS opportunities within the clinical workflow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71600" y="1004888"/>
            <a:ext cx="6315075" cy="4848225"/>
            <a:chOff x="1371600" y="1004888"/>
            <a:chExt cx="6315075" cy="4848225"/>
          </a:xfrm>
        </p:grpSpPr>
        <p:pic>
          <p:nvPicPr>
            <p:cNvPr id="8194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004888"/>
              <a:ext cx="6315075" cy="484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1371600" y="3670300"/>
              <a:ext cx="62484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286000" y="3124200"/>
              <a:ext cx="53594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86000" y="4940300"/>
              <a:ext cx="53594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286000" y="5143500"/>
              <a:ext cx="53594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60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979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4663" y="3178629"/>
            <a:ext cx="7772400" cy="885371"/>
          </a:xfrm>
        </p:spPr>
        <p:txBody>
          <a:bodyPr/>
          <a:lstStyle/>
          <a:p>
            <a:r>
              <a:rPr lang="en-US" dirty="0"/>
              <a:t>Case </a:t>
            </a:r>
            <a:r>
              <a:rPr lang="en-US" dirty="0" smtClean="0"/>
              <a:t>Studies</a:t>
            </a:r>
            <a:br>
              <a:rPr lang="en-US" dirty="0" smtClean="0"/>
            </a:br>
            <a:r>
              <a:rPr lang="en-US" sz="2800" b="0" i="1" dirty="0" smtClean="0"/>
              <a:t>(Indiana, Vanderbilt, Harvard, Utah)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1891929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04800" y="3404992"/>
            <a:ext cx="8610600" cy="609600"/>
          </a:xfrm>
        </p:spPr>
        <p:txBody>
          <a:bodyPr/>
          <a:lstStyle/>
          <a:p>
            <a:pPr algn="ctr"/>
            <a:r>
              <a:rPr lang="en-US" sz="2400" smtClean="0"/>
              <a:t>Regenstrief Institute</a:t>
            </a:r>
          </a:p>
        </p:txBody>
      </p:sp>
      <p:pic>
        <p:nvPicPr>
          <p:cNvPr id="5123" name="Picture 7" descr="E:\Personal\WinFolders\Desktop\logo1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99992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04800" y="4014592"/>
            <a:ext cx="861060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  <a:sym typeface="Wingdings" panose="05000000000000000000" pitchFamily="2" charset="2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Trebuchet MS" pitchFamily="-108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Trebuchet MS" pitchFamily="-108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Trebuchet MS" pitchFamily="-108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Trebuchet MS" pitchFamily="-108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Trebuchet MS" pitchFamily="-10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Trebuchet MS" pitchFamily="-10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Trebuchet MS" pitchFamily="-10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Trebuchet MS" pitchFamily="-108" charset="0"/>
              </a:defRPr>
            </a:lvl9pPr>
          </a:lstStyle>
          <a:p>
            <a:pPr algn="ctr"/>
            <a:r>
              <a:rPr lang="en-US" sz="2000" b="0" i="1" kern="0" dirty="0" smtClean="0"/>
              <a:t>(Indiana University)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4899764"/>
            <a:ext cx="861060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  <a:sym typeface="Wingdings" panose="05000000000000000000" pitchFamily="2" charset="2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Trebuchet MS" pitchFamily="-108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Trebuchet MS" pitchFamily="-108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Trebuchet MS" pitchFamily="-108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Trebuchet MS" pitchFamily="-108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Trebuchet MS" pitchFamily="-10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Trebuchet MS" pitchFamily="-10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Trebuchet MS" pitchFamily="-10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Trebuchet MS" pitchFamily="-108" charset="0"/>
              </a:defRPr>
            </a:lvl9pPr>
          </a:lstStyle>
          <a:p>
            <a:pPr algn="ctr"/>
            <a:r>
              <a:rPr lang="en-US" sz="2000" b="0" kern="0" dirty="0" smtClean="0"/>
              <a:t>History of </a:t>
            </a:r>
            <a:r>
              <a:rPr lang="en-US" sz="2000" b="0" kern="0" dirty="0" err="1" smtClean="0"/>
              <a:t>Regenstrief</a:t>
            </a:r>
            <a:r>
              <a:rPr lang="en-US" sz="2000" b="0" kern="0" dirty="0" smtClean="0"/>
              <a:t> Medical </a:t>
            </a:r>
            <a:br>
              <a:rPr lang="en-US" sz="2000" b="0" kern="0" dirty="0" smtClean="0"/>
            </a:br>
            <a:r>
              <a:rPr lang="en-US" sz="2000" b="0" kern="0" dirty="0" smtClean="0"/>
              <a:t>Record System (RMRS) CDSS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62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801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381000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155000"/>
              </a:spcBef>
              <a:buClr>
                <a:srgbClr val="126F90"/>
              </a:buClr>
              <a:buSzPct val="70000"/>
              <a:buFont typeface="Wingdings" pitchFamily="-84" charset="2"/>
              <a:buNone/>
            </a:pPr>
            <a:r>
              <a:rPr lang="en-US" kern="1200" dirty="0">
                <a:ea typeface="ＭＳ Ｐゴシック" pitchFamily="-84" charset="-128"/>
                <a:cs typeface="ＭＳ Ｐゴシック" pitchFamily="-84" charset="-128"/>
              </a:rPr>
              <a:t>Case Studies  Indiana </a:t>
            </a:r>
            <a:r>
              <a:rPr lang="en-US" sz="1200" b="0" i="1" kern="1200" dirty="0" smtClean="0">
                <a:ea typeface="ＭＳ Ｐゴシック" pitchFamily="-84" charset="-128"/>
                <a:cs typeface="ＭＳ Ｐゴシック" pitchFamily="-84" charset="-128"/>
              </a:rPr>
              <a:t>(cont.)</a:t>
            </a:r>
            <a:endParaRPr lang="en-US" b="0" i="1" kern="12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195" name="TextBox 8"/>
          <p:cNvSpPr txBox="1">
            <a:spLocks noChangeArrowheads="1"/>
          </p:cNvSpPr>
          <p:nvPr/>
        </p:nvSpPr>
        <p:spPr bwMode="auto">
          <a:xfrm>
            <a:off x="457200" y="5724525"/>
            <a:ext cx="838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dirty="0">
                <a:latin typeface="+mj-lt"/>
              </a:rPr>
              <a:t>The first </a:t>
            </a:r>
            <a:r>
              <a:rPr lang="en-US" sz="1400" dirty="0" err="1">
                <a:solidFill>
                  <a:srgbClr val="FF0000"/>
                </a:solidFill>
                <a:latin typeface="+mj-lt"/>
              </a:rPr>
              <a:t>Regenstrief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 mainframe</a:t>
            </a:r>
            <a:r>
              <a:rPr lang="en-US" sz="1400" dirty="0">
                <a:latin typeface="+mj-lt"/>
              </a:rPr>
              <a:t>, a PDP-11/44.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1447800"/>
            <a:ext cx="6213475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63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896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381000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155000"/>
              </a:spcBef>
              <a:buClr>
                <a:srgbClr val="126F90"/>
              </a:buClr>
              <a:buSzPct val="70000"/>
              <a:buFont typeface="Wingdings" pitchFamily="-84" charset="2"/>
              <a:buNone/>
            </a:pPr>
            <a:r>
              <a:rPr lang="en-US" kern="1200" dirty="0">
                <a:ea typeface="ＭＳ Ｐゴシック" pitchFamily="-84" charset="-128"/>
                <a:cs typeface="ＭＳ Ｐゴシック" pitchFamily="-84" charset="-128"/>
              </a:rPr>
              <a:t>Case Studies  Indiana </a:t>
            </a:r>
            <a:r>
              <a:rPr lang="en-US" sz="1200" b="0" i="1" kern="1200" dirty="0">
                <a:ea typeface="ＭＳ Ｐゴシック" pitchFamily="-84" charset="-128"/>
                <a:cs typeface="ＭＳ Ｐゴシック" pitchFamily="-84" charset="-128"/>
              </a:rPr>
              <a:t>(cont.)</a:t>
            </a:r>
            <a:endParaRPr lang="en-US" kern="12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0243" name="TextBox 8"/>
          <p:cNvSpPr txBox="1">
            <a:spLocks noChangeArrowheads="1"/>
          </p:cNvSpPr>
          <p:nvPr/>
        </p:nvSpPr>
        <p:spPr bwMode="auto">
          <a:xfrm>
            <a:off x="457200" y="3886200"/>
            <a:ext cx="2438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400">
                <a:latin typeface="+mj-lt"/>
              </a:rPr>
              <a:t>An example of a </a:t>
            </a:r>
            <a:r>
              <a:rPr lang="en-US" sz="1400">
                <a:solidFill>
                  <a:srgbClr val="FF0000"/>
                </a:solidFill>
                <a:latin typeface="+mj-lt"/>
              </a:rPr>
              <a:t>reminder report</a:t>
            </a:r>
            <a:r>
              <a:rPr lang="en-US" sz="1400">
                <a:latin typeface="+mj-lt"/>
              </a:rPr>
              <a:t>.</a:t>
            </a:r>
          </a:p>
          <a:p>
            <a:pPr eaLnBrk="1" hangingPunct="1"/>
            <a:endParaRPr lang="en-US" sz="800">
              <a:latin typeface="+mj-lt"/>
            </a:endParaRPr>
          </a:p>
          <a:p>
            <a:pPr eaLnBrk="1" hangingPunct="1"/>
            <a:r>
              <a:rPr lang="en-US" sz="1400">
                <a:latin typeface="+mj-lt"/>
              </a:rPr>
              <a:t>Processes that ran overnight culled through medical record data to generate these printed reports used during subsequent patient encounters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14400"/>
            <a:ext cx="5322888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64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177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381000"/>
          </a:xfrm>
        </p:spPr>
        <p:txBody>
          <a:bodyPr/>
          <a:lstStyle/>
          <a:p>
            <a:r>
              <a:rPr lang="en-US" kern="1200" dirty="0">
                <a:ea typeface="ＭＳ Ｐゴシック" pitchFamily="-84" charset="-128"/>
                <a:cs typeface="ＭＳ Ｐゴシック" pitchFamily="-84" charset="-128"/>
              </a:rPr>
              <a:t>Case Studies  Indiana </a:t>
            </a:r>
            <a:r>
              <a:rPr lang="en-US" sz="1200" b="0" i="1" kern="1200" dirty="0">
                <a:ea typeface="ＭＳ Ｐゴシック" pitchFamily="-84" charset="-128"/>
                <a:cs typeface="ＭＳ Ｐゴシック" pitchFamily="-84" charset="-128"/>
              </a:rPr>
              <a:t>(cont.)</a:t>
            </a:r>
            <a:endParaRPr lang="en-US" dirty="0"/>
          </a:p>
        </p:txBody>
      </p:sp>
      <p:sp>
        <p:nvSpPr>
          <p:cNvPr id="13315" name="TextBox 8"/>
          <p:cNvSpPr txBox="1">
            <a:spLocks noChangeArrowheads="1"/>
          </p:cNvSpPr>
          <p:nvPr/>
        </p:nvSpPr>
        <p:spPr bwMode="auto">
          <a:xfrm>
            <a:off x="457200" y="5562600"/>
            <a:ext cx="342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400">
                <a:latin typeface="+mj-lt"/>
              </a:rPr>
              <a:t>An early </a:t>
            </a:r>
            <a:r>
              <a:rPr lang="en-US" sz="1400">
                <a:solidFill>
                  <a:srgbClr val="FF0000"/>
                </a:solidFill>
                <a:latin typeface="+mj-lt"/>
              </a:rPr>
              <a:t>Medical Gopher station</a:t>
            </a:r>
            <a:r>
              <a:rPr lang="en-US" sz="1400">
                <a:latin typeface="+mj-lt"/>
              </a:rPr>
              <a:t> in Wishard Memorial Hospital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" t="4286" r="4054" b="3810"/>
          <a:stretch>
            <a:fillRect/>
          </a:stretch>
        </p:blipFill>
        <p:spPr bwMode="auto">
          <a:xfrm>
            <a:off x="4419600" y="838200"/>
            <a:ext cx="4216400" cy="524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65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721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381000"/>
          </a:xfrm>
        </p:spPr>
        <p:txBody>
          <a:bodyPr/>
          <a:lstStyle/>
          <a:p>
            <a:r>
              <a:rPr lang="en-US" kern="1200" dirty="0">
                <a:ea typeface="ＭＳ Ｐゴシック" pitchFamily="-84" charset="-128"/>
                <a:cs typeface="ＭＳ Ｐゴシック" pitchFamily="-84" charset="-128"/>
              </a:rPr>
              <a:t>Case Studies  Indiana </a:t>
            </a:r>
            <a:r>
              <a:rPr lang="en-US" sz="1200" b="0" i="1" kern="1200" dirty="0">
                <a:ea typeface="ＭＳ Ｐゴシック" pitchFamily="-84" charset="-128"/>
                <a:cs typeface="ＭＳ Ｐゴシック" pitchFamily="-84" charset="-128"/>
              </a:rPr>
              <a:t>(cont.)</a:t>
            </a:r>
            <a:endParaRPr lang="en-US" dirty="0"/>
          </a:p>
        </p:txBody>
      </p:sp>
      <p:sp>
        <p:nvSpPr>
          <p:cNvPr id="14339" name="TextBox 8"/>
          <p:cNvSpPr txBox="1">
            <a:spLocks noChangeArrowheads="1"/>
          </p:cNvSpPr>
          <p:nvPr/>
        </p:nvSpPr>
        <p:spPr bwMode="auto">
          <a:xfrm>
            <a:off x="457200" y="5562600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400">
                <a:latin typeface="+mj-lt"/>
              </a:rPr>
              <a:t>Screen shot from the </a:t>
            </a:r>
            <a:r>
              <a:rPr lang="en-US" sz="1400">
                <a:solidFill>
                  <a:srgbClr val="FF0000"/>
                </a:solidFill>
                <a:latin typeface="+mj-lt"/>
              </a:rPr>
              <a:t>first version of the Medical Gopher</a:t>
            </a:r>
            <a:r>
              <a:rPr lang="en-US" sz="1400">
                <a:latin typeface="+mj-lt"/>
              </a:rPr>
              <a:t>. It provided an immediate forum to generate </a:t>
            </a:r>
            <a:r>
              <a:rPr lang="en-US" sz="1400" u="sng">
                <a:latin typeface="+mj-lt"/>
              </a:rPr>
              <a:t>reminders in real time</a:t>
            </a:r>
            <a:r>
              <a:rPr lang="en-US" sz="1400">
                <a:latin typeface="+mj-lt"/>
              </a:rPr>
              <a:t> for providers as they ordered therapies for patients.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1219200"/>
            <a:ext cx="602932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47800" y="3581400"/>
            <a:ext cx="5943600" cy="533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66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575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381000"/>
          </a:xfrm>
        </p:spPr>
        <p:txBody>
          <a:bodyPr/>
          <a:lstStyle/>
          <a:p>
            <a:r>
              <a:rPr lang="en-US" kern="1200" dirty="0">
                <a:ea typeface="ＭＳ Ｐゴシック" pitchFamily="-84" charset="-128"/>
                <a:cs typeface="ＭＳ Ｐゴシック" pitchFamily="-84" charset="-128"/>
              </a:rPr>
              <a:t>Case Studies  Indiana </a:t>
            </a:r>
            <a:r>
              <a:rPr lang="en-US" sz="1200" b="0" i="1" kern="1200" dirty="0">
                <a:ea typeface="ＭＳ Ｐゴシック" pitchFamily="-84" charset="-128"/>
                <a:cs typeface="ＭＳ Ｐゴシック" pitchFamily="-84" charset="-128"/>
              </a:rPr>
              <a:t>(cont.)</a:t>
            </a:r>
            <a:endParaRPr lang="en-US" dirty="0"/>
          </a:p>
        </p:txBody>
      </p:sp>
      <p:sp>
        <p:nvSpPr>
          <p:cNvPr id="20483" name="TextBox 8"/>
          <p:cNvSpPr txBox="1">
            <a:spLocks noChangeArrowheads="1"/>
          </p:cNvSpPr>
          <p:nvPr/>
        </p:nvSpPr>
        <p:spPr bwMode="auto">
          <a:xfrm>
            <a:off x="381000" y="4267200"/>
            <a:ext cx="28194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400">
                <a:latin typeface="+mj-lt"/>
              </a:rPr>
              <a:t>An example of suggested orders in the Medical Gopher </a:t>
            </a:r>
            <a:r>
              <a:rPr lang="en-US" sz="1400">
                <a:solidFill>
                  <a:srgbClr val="FF0000"/>
                </a:solidFill>
                <a:latin typeface="+mj-lt"/>
              </a:rPr>
              <a:t>based upon cost and</a:t>
            </a:r>
          </a:p>
          <a:p>
            <a:pPr eaLnBrk="1" hangingPunct="1"/>
            <a:r>
              <a:rPr lang="en-US" sz="1400">
                <a:solidFill>
                  <a:srgbClr val="FF0000"/>
                </a:solidFill>
                <a:latin typeface="+mj-lt"/>
              </a:rPr>
              <a:t>efficacy</a:t>
            </a:r>
            <a:r>
              <a:rPr lang="en-US" sz="1400">
                <a:latin typeface="+mj-lt"/>
              </a:rPr>
              <a:t> data.</a:t>
            </a:r>
          </a:p>
          <a:p>
            <a:pPr eaLnBrk="1" hangingPunct="1"/>
            <a:endParaRPr lang="en-US" sz="1400">
              <a:latin typeface="+mj-lt"/>
            </a:endParaRPr>
          </a:p>
          <a:p>
            <a:pPr eaLnBrk="1" hangingPunct="1"/>
            <a:r>
              <a:rPr lang="en-US" sz="1400">
                <a:latin typeface="+mj-lt"/>
              </a:rPr>
              <a:t>Suggestion after ordering an </a:t>
            </a:r>
            <a:r>
              <a:rPr lang="en-US" sz="1400">
                <a:solidFill>
                  <a:srgbClr val="FF0000"/>
                </a:solidFill>
                <a:latin typeface="+mj-lt"/>
              </a:rPr>
              <a:t>expensive SSRI </a:t>
            </a:r>
            <a:r>
              <a:rPr lang="en-US" sz="1400">
                <a:latin typeface="+mj-lt"/>
              </a:rPr>
              <a:t>antidepressant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33400"/>
            <a:ext cx="5380038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33800" y="2209800"/>
            <a:ext cx="5029200" cy="685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67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51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1219200"/>
            <a:ext cx="696277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381000"/>
          </a:xfrm>
        </p:spPr>
        <p:txBody>
          <a:bodyPr/>
          <a:lstStyle/>
          <a:p>
            <a:r>
              <a:rPr lang="en-US" kern="1200" dirty="0">
                <a:ea typeface="ＭＳ Ｐゴシック" pitchFamily="-84" charset="-128"/>
                <a:cs typeface="ＭＳ Ｐゴシック" pitchFamily="-84" charset="-128"/>
              </a:rPr>
              <a:t>Case Studies  Indiana </a:t>
            </a:r>
            <a:r>
              <a:rPr lang="en-US" sz="1200" b="0" i="1" kern="1200" dirty="0">
                <a:ea typeface="ＭＳ Ｐゴシック" pitchFamily="-84" charset="-128"/>
                <a:cs typeface="ＭＳ Ｐゴシック" pitchFamily="-84" charset="-128"/>
              </a:rPr>
              <a:t>(cont.)</a:t>
            </a:r>
            <a:endParaRPr lang="en-US" dirty="0"/>
          </a:p>
        </p:txBody>
      </p:sp>
      <p:sp>
        <p:nvSpPr>
          <p:cNvPr id="23556" name="TextBox 8"/>
          <p:cNvSpPr txBox="1">
            <a:spLocks noChangeArrowheads="1"/>
          </p:cNvSpPr>
          <p:nvPr/>
        </p:nvSpPr>
        <p:spPr bwMode="auto">
          <a:xfrm>
            <a:off x="3352800" y="5715000"/>
            <a:ext cx="2819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dirty="0">
                <a:latin typeface="+mj-lt"/>
              </a:rPr>
              <a:t>Drug-drug interaction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9200" y="2895600"/>
            <a:ext cx="5029200" cy="1524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68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987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1143000"/>
            <a:ext cx="727075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381000"/>
          </a:xfrm>
        </p:spPr>
        <p:txBody>
          <a:bodyPr/>
          <a:lstStyle/>
          <a:p>
            <a:r>
              <a:rPr lang="en-US" kern="1200" dirty="0">
                <a:ea typeface="ＭＳ Ｐゴシック" pitchFamily="-84" charset="-128"/>
                <a:cs typeface="ＭＳ Ｐゴシック" pitchFamily="-84" charset="-128"/>
              </a:rPr>
              <a:t>Case Studies  Indiana </a:t>
            </a:r>
            <a:r>
              <a:rPr lang="en-US" sz="1200" b="0" i="1" kern="1200" dirty="0">
                <a:ea typeface="ＭＳ Ｐゴシック" pitchFamily="-84" charset="-128"/>
                <a:cs typeface="ＭＳ Ｐゴシック" pitchFamily="-84" charset="-128"/>
              </a:rPr>
              <a:t>(cont.)</a:t>
            </a:r>
            <a:endParaRPr lang="en-US" dirty="0"/>
          </a:p>
        </p:txBody>
      </p:sp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3352800" y="5715000"/>
            <a:ext cx="2819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>
                <a:latin typeface="+mj-lt"/>
              </a:rPr>
              <a:t>Drug-drug interaction details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0" y="2133600"/>
            <a:ext cx="6858000" cy="1752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69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542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381000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155000"/>
              </a:spcBef>
              <a:buClr>
                <a:srgbClr val="126F90"/>
              </a:buClr>
              <a:buSzPct val="70000"/>
              <a:buFont typeface="Wingdings" pitchFamily="-84" charset="2"/>
              <a:buNone/>
            </a:pPr>
            <a:r>
              <a:rPr lang="en-US" altLang="en-US" kern="1200" dirty="0">
                <a:ea typeface="ＭＳ Ｐゴシック" pitchFamily="-84" charset="-128"/>
                <a:cs typeface="ＭＳ Ｐゴシック" pitchFamily="-84" charset="-128"/>
              </a:rPr>
              <a:t>CDSS Overview  Steps in Medical </a:t>
            </a:r>
            <a:r>
              <a:rPr lang="en-US" altLang="en-US" kern="1200" dirty="0" smtClean="0">
                <a:ea typeface="ＭＳ Ｐゴシック" pitchFamily="-84" charset="-128"/>
                <a:cs typeface="ＭＳ Ｐゴシック" pitchFamily="-84" charset="-128"/>
              </a:rPr>
              <a:t>Decision </a:t>
            </a:r>
            <a:r>
              <a:rPr lang="en-US" altLang="en-US" sz="1200" b="0" i="1" kern="1200" dirty="0" smtClean="0">
                <a:ea typeface="ＭＳ Ｐゴシック" pitchFamily="-84" charset="-128"/>
                <a:cs typeface="ＭＳ Ｐゴシック" pitchFamily="-84" charset="-128"/>
              </a:rPr>
              <a:t>(cont.)</a:t>
            </a:r>
            <a:endParaRPr lang="en-US" altLang="en-US" b="0" i="1" kern="12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1923" name="TextBox 12"/>
          <p:cNvSpPr txBox="1">
            <a:spLocks noChangeArrowheads="1"/>
          </p:cNvSpPr>
          <p:nvPr/>
        </p:nvSpPr>
        <p:spPr bwMode="auto">
          <a:xfrm>
            <a:off x="1524000" y="5715000"/>
            <a:ext cx="6324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+mj-lt"/>
                <a:cs typeface="Arial" pitchFamily="34" charset="0"/>
              </a:rPr>
              <a:t>Structure of the decision-making process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406236" y="1376794"/>
            <a:ext cx="6670964" cy="1139536"/>
            <a:chOff x="1406236" y="1376794"/>
            <a:chExt cx="6670964" cy="1139536"/>
          </a:xfrm>
        </p:grpSpPr>
        <p:sp>
          <p:nvSpPr>
            <p:cNvPr id="9" name="Rectangle 8"/>
            <p:cNvSpPr/>
            <p:nvPr/>
          </p:nvSpPr>
          <p:spPr bwMode="auto">
            <a:xfrm>
              <a:off x="1406236" y="1376794"/>
              <a:ext cx="6670964" cy="113953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US" sz="1400" dirty="0"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565563" y="1513609"/>
              <a:ext cx="1607128" cy="86590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 smtClean="0">
                  <a:latin typeface="+mj-lt"/>
                  <a:ea typeface="+mn-ea"/>
                  <a:cs typeface="+mn-cs"/>
                </a:rPr>
                <a:t>Identify </a:t>
              </a:r>
              <a:br>
                <a:rPr lang="en-US" sz="1400" dirty="0" smtClean="0">
                  <a:latin typeface="+mj-lt"/>
                  <a:ea typeface="+mn-ea"/>
                  <a:cs typeface="+mn-cs"/>
                </a:rPr>
              </a:br>
              <a:r>
                <a:rPr lang="en-US" sz="1400" dirty="0" smtClean="0">
                  <a:latin typeface="+mj-lt"/>
                  <a:ea typeface="+mn-ea"/>
                  <a:cs typeface="+mn-cs"/>
                </a:rPr>
                <a:t>the problem</a:t>
              </a:r>
              <a:endParaRPr lang="en-US" sz="1400" dirty="0"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321626" y="1513609"/>
              <a:ext cx="4613565" cy="86590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+mj-lt"/>
                </a:rPr>
                <a:t>Possible alternatives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+mj-lt"/>
                </a:rPr>
                <a:t>Possible patient states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+mj-lt"/>
                </a:rPr>
                <a:t>Clinical information that cannot be obtained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406236" y="2923308"/>
            <a:ext cx="6670964" cy="1139536"/>
            <a:chOff x="1406236" y="2923308"/>
            <a:chExt cx="6670964" cy="1139536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406236" y="2923308"/>
              <a:ext cx="6670964" cy="113953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US" sz="1400" dirty="0"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565563" y="3060123"/>
              <a:ext cx="1607128" cy="86590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 smtClean="0">
                  <a:latin typeface="+mj-lt"/>
                  <a:ea typeface="+mn-ea"/>
                  <a:cs typeface="+mn-cs"/>
                </a:rPr>
                <a:t>Structure</a:t>
              </a:r>
              <a:br>
                <a:rPr lang="en-US" sz="1400" dirty="0" smtClean="0">
                  <a:latin typeface="+mj-lt"/>
                  <a:ea typeface="+mn-ea"/>
                  <a:cs typeface="+mn-cs"/>
                </a:rPr>
              </a:br>
              <a:r>
                <a:rPr lang="en-US" sz="1400" dirty="0" smtClean="0">
                  <a:latin typeface="+mj-lt"/>
                  <a:ea typeface="+mn-ea"/>
                  <a:cs typeface="+mn-cs"/>
                </a:rPr>
                <a:t>the problem</a:t>
              </a:r>
              <a:endParaRPr lang="en-US" sz="1400" dirty="0"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321626" y="3060123"/>
              <a:ext cx="4613565" cy="86590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+mj-lt"/>
                </a:rPr>
                <a:t>Develop a strategy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+mj-lt"/>
                </a:rPr>
                <a:t>Account for frequency of diseases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+mj-lt"/>
                </a:rPr>
                <a:t>Search for pertinent data</a:t>
              </a:r>
              <a:endParaRPr lang="en-US" sz="1400" dirty="0">
                <a:latin typeface="+mj-lt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406236" y="4419600"/>
            <a:ext cx="6670964" cy="1139536"/>
            <a:chOff x="1406236" y="4419600"/>
            <a:chExt cx="6670964" cy="1139536"/>
          </a:xfrm>
        </p:grpSpPr>
        <p:sp>
          <p:nvSpPr>
            <p:cNvPr id="14" name="Rectangle 13"/>
            <p:cNvSpPr/>
            <p:nvPr/>
          </p:nvSpPr>
          <p:spPr bwMode="auto">
            <a:xfrm>
              <a:off x="1406236" y="4419600"/>
              <a:ext cx="6670964" cy="11395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US" sz="1400" dirty="0"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565563" y="4556415"/>
              <a:ext cx="1607128" cy="86590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 smtClean="0">
                  <a:latin typeface="+mj-lt"/>
                  <a:ea typeface="+mn-ea"/>
                  <a:cs typeface="+mn-cs"/>
                </a:rPr>
                <a:t>Choose</a:t>
              </a:r>
              <a:br>
                <a:rPr lang="en-US" sz="1400" dirty="0" smtClean="0">
                  <a:latin typeface="+mj-lt"/>
                  <a:ea typeface="+mn-ea"/>
                  <a:cs typeface="+mn-cs"/>
                </a:rPr>
              </a:br>
              <a:r>
                <a:rPr lang="en-US" sz="1400" dirty="0" smtClean="0">
                  <a:latin typeface="+mj-lt"/>
                  <a:ea typeface="+mn-ea"/>
                  <a:cs typeface="+mn-cs"/>
                </a:rPr>
                <a:t>the solution</a:t>
              </a:r>
              <a:endParaRPr lang="en-US" sz="1400" dirty="0"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321626" y="4556415"/>
              <a:ext cx="4613565" cy="86590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+mj-lt"/>
                </a:rPr>
                <a:t>Comparative evaluation of different hypothesis</a:t>
              </a:r>
              <a:endParaRPr lang="en-US" sz="1400" dirty="0">
                <a:latin typeface="+mj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+mj-lt"/>
                </a:rPr>
                <a:t>Synthesis and choice</a:t>
              </a:r>
              <a:endParaRPr lang="en-US" sz="1400" dirty="0">
                <a:latin typeface="+mj-lt"/>
              </a:endParaRPr>
            </a:p>
          </p:txBody>
        </p:sp>
      </p:grpSp>
      <p:cxnSp>
        <p:nvCxnSpPr>
          <p:cNvPr id="17" name="Straight Arrow Connector 16"/>
          <p:cNvCxnSpPr>
            <a:stCxn id="9" idx="2"/>
            <a:endCxn id="11" idx="0"/>
          </p:cNvCxnSpPr>
          <p:nvPr/>
        </p:nvCxnSpPr>
        <p:spPr bwMode="auto">
          <a:xfrm>
            <a:off x="4741718" y="2516330"/>
            <a:ext cx="0" cy="406978"/>
          </a:xfrm>
          <a:prstGeom prst="straightConnector1">
            <a:avLst/>
          </a:prstGeom>
          <a:ln>
            <a:headEnd type="none" w="sm" len="sm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2"/>
            <a:endCxn id="14" idx="0"/>
          </p:cNvCxnSpPr>
          <p:nvPr/>
        </p:nvCxnSpPr>
        <p:spPr bwMode="auto">
          <a:xfrm>
            <a:off x="4741718" y="4062844"/>
            <a:ext cx="0" cy="356756"/>
          </a:xfrm>
          <a:prstGeom prst="straightConnector1">
            <a:avLst/>
          </a:prstGeom>
          <a:ln>
            <a:headEnd type="none" w="sm" len="sm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1249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4663" y="3178629"/>
            <a:ext cx="7772400" cy="885371"/>
          </a:xfrm>
        </p:spPr>
        <p:txBody>
          <a:bodyPr/>
          <a:lstStyle/>
          <a:p>
            <a:r>
              <a:rPr lang="en-US" dirty="0" smtClean="0"/>
              <a:t>CDSS in Practice</a:t>
            </a:r>
            <a:br>
              <a:rPr lang="en-US" dirty="0" smtClean="0"/>
            </a:br>
            <a:r>
              <a:rPr lang="en-US" sz="2800" b="0" i="1" dirty="0" smtClean="0"/>
              <a:t>(</a:t>
            </a:r>
            <a:r>
              <a:rPr lang="fr-FR" sz="2800" b="0" i="1" dirty="0"/>
              <a:t>Diagnostic </a:t>
            </a:r>
            <a:r>
              <a:rPr lang="fr-FR" sz="2800" b="0" i="1" dirty="0" smtClean="0"/>
              <a:t>DSS, Patient DSS, Population </a:t>
            </a:r>
            <a:r>
              <a:rPr lang="fr-FR" sz="2800" b="0" i="1" dirty="0"/>
              <a:t>DSS</a:t>
            </a:r>
            <a:r>
              <a:rPr lang="en-US" sz="2800" b="0" i="1" dirty="0" smtClean="0"/>
              <a:t>)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988805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04800" y="3048000"/>
            <a:ext cx="8610600" cy="609600"/>
          </a:xfrm>
        </p:spPr>
        <p:txBody>
          <a:bodyPr/>
          <a:lstStyle/>
          <a:p>
            <a:pPr algn="ctr"/>
            <a:r>
              <a:rPr lang="en-US" sz="2400" dirty="0" smtClean="0"/>
              <a:t>Population DSS (Pop-DSS)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71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012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DSS  Introduction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72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57200" y="1328410"/>
            <a:ext cx="2362200" cy="3352800"/>
            <a:chOff x="457200" y="1328410"/>
            <a:chExt cx="2362200" cy="3352800"/>
          </a:xfrm>
        </p:grpSpPr>
        <p:sp>
          <p:nvSpPr>
            <p:cNvPr id="8" name="Down Arrow 7"/>
            <p:cNvSpPr/>
            <p:nvPr/>
          </p:nvSpPr>
          <p:spPr bwMode="auto">
            <a:xfrm>
              <a:off x="2209800" y="1404610"/>
              <a:ext cx="609600" cy="3276600"/>
            </a:xfrm>
            <a:prstGeom prst="downArrow">
              <a:avLst/>
            </a:prstGeom>
            <a:ln>
              <a:solidFill>
                <a:srgbClr val="006699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57200" y="1328410"/>
              <a:ext cx="1676400" cy="457200"/>
            </a:xfrm>
            <a:prstGeom prst="rect">
              <a:avLst/>
            </a:prstGeom>
            <a:ln>
              <a:solidFill>
                <a:srgbClr val="006699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latin typeface="+mj-lt"/>
                  <a:ea typeface="Verdana" pitchFamily="34" charset="0"/>
                  <a:cs typeface="Verdana" pitchFamily="34" charset="0"/>
                </a:rPr>
                <a:t>Basic Research</a:t>
              </a:r>
              <a:endParaRPr lang="en-US" sz="1200" dirty="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57200" y="4224010"/>
              <a:ext cx="1676400" cy="457200"/>
            </a:xfrm>
            <a:prstGeom prst="rect">
              <a:avLst/>
            </a:prstGeom>
            <a:ln>
              <a:solidFill>
                <a:srgbClr val="006699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latin typeface="+mj-lt"/>
                  <a:ea typeface="Verdana" pitchFamily="34" charset="0"/>
                  <a:cs typeface="Verdana" pitchFamily="34" charset="0"/>
                </a:rPr>
                <a:t>Applied Research</a:t>
              </a:r>
              <a:endParaRPr lang="en-US" sz="1200" dirty="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486244" y="4652635"/>
            <a:ext cx="6124356" cy="990600"/>
            <a:chOff x="2486244" y="4652635"/>
            <a:chExt cx="6124356" cy="990600"/>
          </a:xfrm>
        </p:grpSpPr>
        <p:sp>
          <p:nvSpPr>
            <p:cNvPr id="22" name="Down Arrow 21"/>
            <p:cNvSpPr/>
            <p:nvPr/>
          </p:nvSpPr>
          <p:spPr bwMode="auto">
            <a:xfrm rot="16200000">
              <a:off x="5243622" y="1895257"/>
              <a:ext cx="609600" cy="6124356"/>
            </a:xfrm>
            <a:prstGeom prst="downArrow">
              <a:avLst/>
            </a:prstGeom>
            <a:ln>
              <a:solidFill>
                <a:srgbClr val="006699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486244" y="5186035"/>
              <a:ext cx="1676400" cy="457200"/>
            </a:xfrm>
            <a:prstGeom prst="rect">
              <a:avLst/>
            </a:prstGeom>
            <a:ln>
              <a:solidFill>
                <a:srgbClr val="006699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latin typeface="+mj-lt"/>
                  <a:ea typeface="Verdana" pitchFamily="34" charset="0"/>
                  <a:cs typeface="Verdana" pitchFamily="34" charset="0"/>
                </a:rPr>
                <a:t>Molecular Research</a:t>
              </a:r>
              <a:endParaRPr lang="en-US" sz="1200" dirty="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6553200" y="5186035"/>
              <a:ext cx="1676400" cy="457200"/>
            </a:xfrm>
            <a:prstGeom prst="rect">
              <a:avLst/>
            </a:prstGeom>
            <a:ln>
              <a:solidFill>
                <a:srgbClr val="006699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latin typeface="+mj-lt"/>
                  <a:ea typeface="Verdana" pitchFamily="34" charset="0"/>
                  <a:cs typeface="Verdana" pitchFamily="34" charset="0"/>
                </a:rPr>
                <a:t>Health Research</a:t>
              </a:r>
              <a:endParaRPr lang="en-US" sz="1200" dirty="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476735" y="1666220"/>
            <a:ext cx="4365097" cy="2552610"/>
            <a:chOff x="3476735" y="1666220"/>
            <a:chExt cx="4365097" cy="2552610"/>
          </a:xfrm>
        </p:grpSpPr>
        <p:cxnSp>
          <p:nvCxnSpPr>
            <p:cNvPr id="17" name="Straight Arrow Connector 16"/>
            <p:cNvCxnSpPr>
              <a:stCxn id="11" idx="2"/>
              <a:endCxn id="12" idx="0"/>
            </p:cNvCxnSpPr>
            <p:nvPr/>
          </p:nvCxnSpPr>
          <p:spPr bwMode="auto">
            <a:xfrm flipH="1">
              <a:off x="3476735" y="1666220"/>
              <a:ext cx="1934378" cy="1726138"/>
            </a:xfrm>
            <a:prstGeom prst="straightConnector1">
              <a:avLst/>
            </a:prstGeom>
            <a:ln>
              <a:solidFill>
                <a:srgbClr val="006699"/>
              </a:solidFill>
              <a:headEnd type="none" w="med" len="med"/>
              <a:tailEnd type="arrow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8" name="Straight Arrow Connector 17"/>
            <p:cNvCxnSpPr>
              <a:stCxn id="11" idx="2"/>
              <a:endCxn id="13" idx="0"/>
            </p:cNvCxnSpPr>
            <p:nvPr/>
          </p:nvCxnSpPr>
          <p:spPr bwMode="auto">
            <a:xfrm flipH="1">
              <a:off x="4262894" y="1666220"/>
              <a:ext cx="1148219" cy="2552610"/>
            </a:xfrm>
            <a:prstGeom prst="straightConnector1">
              <a:avLst/>
            </a:prstGeom>
            <a:ln>
              <a:solidFill>
                <a:srgbClr val="006699"/>
              </a:solidFill>
              <a:headEnd type="none" w="med" len="med"/>
              <a:tailEnd type="arrow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9" name="Straight Arrow Connector 18"/>
            <p:cNvCxnSpPr>
              <a:stCxn id="11" idx="2"/>
              <a:endCxn id="14" idx="0"/>
            </p:cNvCxnSpPr>
            <p:nvPr/>
          </p:nvCxnSpPr>
          <p:spPr bwMode="auto">
            <a:xfrm>
              <a:off x="5411113" y="1666220"/>
              <a:ext cx="147181" cy="2552610"/>
            </a:xfrm>
            <a:prstGeom prst="straightConnector1">
              <a:avLst/>
            </a:prstGeom>
            <a:ln>
              <a:solidFill>
                <a:srgbClr val="006699"/>
              </a:solidFill>
              <a:headEnd type="none" w="med" len="med"/>
              <a:tailEnd type="arrow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0" name="Straight Arrow Connector 19"/>
            <p:cNvCxnSpPr>
              <a:stCxn id="11" idx="2"/>
              <a:endCxn id="15" idx="0"/>
            </p:cNvCxnSpPr>
            <p:nvPr/>
          </p:nvCxnSpPr>
          <p:spPr bwMode="auto">
            <a:xfrm>
              <a:off x="5411113" y="1666220"/>
              <a:ext cx="2430719" cy="1883627"/>
            </a:xfrm>
            <a:prstGeom prst="straightConnector1">
              <a:avLst/>
            </a:prstGeom>
            <a:ln>
              <a:solidFill>
                <a:srgbClr val="006699"/>
              </a:solidFill>
              <a:headEnd type="none" w="med" len="med"/>
              <a:tailEnd type="arrow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1" name="Straight Arrow Connector 20"/>
            <p:cNvCxnSpPr>
              <a:stCxn id="11" idx="2"/>
              <a:endCxn id="16" idx="0"/>
            </p:cNvCxnSpPr>
            <p:nvPr/>
          </p:nvCxnSpPr>
          <p:spPr bwMode="auto">
            <a:xfrm>
              <a:off x="5411113" y="1666220"/>
              <a:ext cx="1624669" cy="2552610"/>
            </a:xfrm>
            <a:prstGeom prst="straightConnector1">
              <a:avLst/>
            </a:prstGeom>
            <a:ln>
              <a:solidFill>
                <a:srgbClr val="006699"/>
              </a:solidFill>
              <a:headEnd type="none" w="med" len="med"/>
              <a:tailEnd type="arrow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sp>
        <p:nvSpPr>
          <p:cNvPr id="26" name="Oval 25"/>
          <p:cNvSpPr/>
          <p:nvPr/>
        </p:nvSpPr>
        <p:spPr bwMode="auto">
          <a:xfrm>
            <a:off x="2486244" y="2608034"/>
            <a:ext cx="6259363" cy="245372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56627" y="5870147"/>
            <a:ext cx="3430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+mj-lt"/>
                <a:ea typeface="Verdana" pitchFamily="34" charset="0"/>
                <a:cs typeface="Verdana" pitchFamily="34" charset="0"/>
              </a:rPr>
              <a:t>Biomedical informatics as </a:t>
            </a:r>
            <a:r>
              <a:rPr lang="en-US" sz="1400" dirty="0" smtClean="0">
                <a:latin typeface="+mj-lt"/>
                <a:ea typeface="Verdana" pitchFamily="34" charset="0"/>
                <a:cs typeface="Verdana" pitchFamily="34" charset="0"/>
              </a:rPr>
              <a:t>a basic </a:t>
            </a:r>
            <a:r>
              <a:rPr lang="en-US" sz="1400" dirty="0">
                <a:latin typeface="+mj-lt"/>
                <a:ea typeface="Verdana" pitchFamily="34" charset="0"/>
                <a:cs typeface="Verdana" pitchFamily="34" charset="0"/>
              </a:rPr>
              <a:t>science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352800" y="1143000"/>
            <a:ext cx="4116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+mj-lt"/>
                <a:ea typeface="Verdana" pitchFamily="34" charset="0"/>
                <a:cs typeface="Verdana" pitchFamily="34" charset="0"/>
              </a:rPr>
              <a:t>Biomedical informatics </a:t>
            </a:r>
            <a:r>
              <a:rPr lang="en-US" sz="1400" dirty="0" smtClean="0">
                <a:latin typeface="+mj-lt"/>
                <a:ea typeface="Verdana" pitchFamily="34" charset="0"/>
                <a:cs typeface="Verdana" pitchFamily="34" charset="0"/>
              </a:rPr>
              <a:t>methods, techniques, and theories</a:t>
            </a:r>
            <a:endParaRPr lang="en-US" sz="14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796901" y="3392358"/>
            <a:ext cx="5678277" cy="1349692"/>
            <a:chOff x="2796901" y="3392358"/>
            <a:chExt cx="5678277" cy="1349692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796901" y="3392358"/>
              <a:ext cx="135966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>
                  <a:latin typeface="+mj-lt"/>
                  <a:ea typeface="Verdana" pitchFamily="34" charset="0"/>
                  <a:cs typeface="Verdana" pitchFamily="34" charset="0"/>
                </a:rPr>
                <a:t>Bioinformatics</a:t>
              </a:r>
              <a:endParaRPr lang="en-US" sz="1400" dirty="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707293" y="4218830"/>
              <a:ext cx="1111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>
                  <a:latin typeface="+mj-lt"/>
                  <a:ea typeface="Verdana" pitchFamily="34" charset="0"/>
                  <a:cs typeface="Verdana" pitchFamily="34" charset="0"/>
                </a:rPr>
                <a:t>Imaging</a:t>
              </a:r>
            </a:p>
            <a:p>
              <a:pPr algn="ctr"/>
              <a:r>
                <a:rPr lang="en-US" sz="1400" dirty="0" smtClean="0">
                  <a:latin typeface="+mj-lt"/>
                  <a:ea typeface="Verdana" pitchFamily="34" charset="0"/>
                  <a:cs typeface="Verdana" pitchFamily="34" charset="0"/>
                </a:rPr>
                <a:t>Informatics</a:t>
              </a:r>
              <a:endParaRPr lang="en-US" sz="1400" dirty="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002693" y="4218830"/>
              <a:ext cx="1111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>
                  <a:latin typeface="+mj-lt"/>
                  <a:ea typeface="Verdana" pitchFamily="34" charset="0"/>
                  <a:cs typeface="Verdana" pitchFamily="34" charset="0"/>
                </a:rPr>
                <a:t>Clinical</a:t>
              </a:r>
            </a:p>
            <a:p>
              <a:pPr algn="ctr"/>
              <a:r>
                <a:rPr lang="en-US" sz="1400" dirty="0" smtClean="0">
                  <a:latin typeface="+mj-lt"/>
                  <a:ea typeface="Verdana" pitchFamily="34" charset="0"/>
                  <a:cs typeface="Verdana" pitchFamily="34" charset="0"/>
                </a:rPr>
                <a:t>Informatics</a:t>
              </a:r>
              <a:endParaRPr lang="en-US" sz="1400" dirty="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7208485" y="3549847"/>
              <a:ext cx="126669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>
                  <a:latin typeface="+mj-lt"/>
                  <a:ea typeface="Verdana" pitchFamily="34" charset="0"/>
                  <a:cs typeface="Verdana" pitchFamily="34" charset="0"/>
                </a:rPr>
                <a:t>Public Health</a:t>
              </a:r>
            </a:p>
            <a:p>
              <a:pPr algn="ctr"/>
              <a:r>
                <a:rPr lang="en-US" sz="1400" dirty="0" smtClean="0">
                  <a:latin typeface="+mj-lt"/>
                  <a:ea typeface="Verdana" pitchFamily="34" charset="0"/>
                  <a:cs typeface="Verdana" pitchFamily="34" charset="0"/>
                </a:rPr>
                <a:t>Informatics</a:t>
              </a:r>
              <a:endParaRPr lang="en-US" sz="1400" dirty="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6243738" y="4218830"/>
              <a:ext cx="158408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>
                  <a:latin typeface="+mj-lt"/>
                  <a:ea typeface="Verdana" pitchFamily="34" charset="0"/>
                  <a:cs typeface="Verdana" pitchFamily="34" charset="0"/>
                </a:rPr>
                <a:t>Consumer Health</a:t>
              </a:r>
            </a:p>
            <a:p>
              <a:pPr algn="ctr"/>
              <a:r>
                <a:rPr lang="en-US" sz="1400" dirty="0" smtClean="0">
                  <a:latin typeface="+mj-lt"/>
                  <a:ea typeface="Verdana" pitchFamily="34" charset="0"/>
                  <a:cs typeface="Verdana" pitchFamily="34" charset="0"/>
                </a:rPr>
                <a:t>Informatics</a:t>
              </a:r>
              <a:endParaRPr lang="en-US" sz="1400" dirty="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27" name="Oval 26"/>
          <p:cNvSpPr/>
          <p:nvPr/>
        </p:nvSpPr>
        <p:spPr bwMode="auto">
          <a:xfrm>
            <a:off x="4645039" y="2144279"/>
            <a:ext cx="1679328" cy="77002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+mj-lt"/>
                <a:ea typeface="Verdana" pitchFamily="34" charset="0"/>
                <a:cs typeface="Verdana" pitchFamily="34" charset="0"/>
              </a:rPr>
              <a:t>DSS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4645039" y="3439286"/>
            <a:ext cx="1679328" cy="77002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+mj-lt"/>
                <a:ea typeface="Verdana" pitchFamily="34" charset="0"/>
                <a:cs typeface="Verdana" pitchFamily="34" charset="0"/>
              </a:rPr>
              <a:t>CDSS</a:t>
            </a:r>
            <a:endParaRPr lang="en-US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9" name="Straight Arrow Connector 38"/>
          <p:cNvCxnSpPr>
            <a:stCxn id="27" idx="4"/>
            <a:endCxn id="28" idx="0"/>
          </p:cNvCxnSpPr>
          <p:nvPr/>
        </p:nvCxnSpPr>
        <p:spPr bwMode="auto">
          <a:xfrm>
            <a:off x="5484703" y="2914299"/>
            <a:ext cx="0" cy="524987"/>
          </a:xfrm>
          <a:prstGeom prst="straightConnector1">
            <a:avLst/>
          </a:prstGeom>
          <a:ln>
            <a:solidFill>
              <a:srgbClr val="006699"/>
            </a:solidFill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226552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1" grpId="0"/>
      <p:bldP spid="27" grpId="0" animBg="1"/>
      <p:bldP spid="2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175510" y="2227941"/>
            <a:ext cx="2472690" cy="496328"/>
          </a:xfrm>
          <a:prstGeom prst="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rPr>
              <a:t>Administrative</a:t>
            </a:r>
          </a:p>
        </p:txBody>
      </p:sp>
      <p:sp>
        <p:nvSpPr>
          <p:cNvPr id="6" name="Left Brace 5"/>
          <p:cNvSpPr/>
          <p:nvPr/>
        </p:nvSpPr>
        <p:spPr bwMode="auto">
          <a:xfrm>
            <a:off x="1219200" y="1219200"/>
            <a:ext cx="878099" cy="4800600"/>
          </a:xfrm>
          <a:prstGeom prst="leftBrace">
            <a:avLst>
              <a:gd name="adj1" fmla="val 74281"/>
              <a:gd name="adj2" fmla="val 50000"/>
            </a:avLst>
          </a:prstGeom>
          <a:noFill/>
          <a:ln w="1905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175510" y="2718705"/>
            <a:ext cx="2472690" cy="496328"/>
          </a:xfrm>
          <a:prstGeom prst="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rPr>
              <a:t>Accounting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175510" y="3209469"/>
            <a:ext cx="2472690" cy="496328"/>
          </a:xfrm>
          <a:prstGeom prst="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Clinical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rPr>
              <a:t>Inpatient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175510" y="3700233"/>
            <a:ext cx="2472690" cy="496328"/>
          </a:xfrm>
          <a:prstGeom prst="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rPr>
              <a:t>Clinical Outpatient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175510" y="4681761"/>
            <a:ext cx="2472690" cy="496328"/>
          </a:xfrm>
          <a:prstGeom prst="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rPr>
              <a:t>Imaging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175510" y="4190997"/>
            <a:ext cx="2472690" cy="496328"/>
          </a:xfrm>
          <a:prstGeom prst="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rPr>
              <a:t>Laboratory</a:t>
            </a:r>
          </a:p>
        </p:txBody>
      </p:sp>
      <p:sp>
        <p:nvSpPr>
          <p:cNvPr id="12" name="Rectangle 11"/>
          <p:cNvSpPr/>
          <p:nvPr/>
        </p:nvSpPr>
        <p:spPr bwMode="auto">
          <a:xfrm rot="16200000">
            <a:off x="-1451403" y="3216618"/>
            <a:ext cx="4476750" cy="762000"/>
          </a:xfrm>
          <a:prstGeom prst="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rPr>
              <a:t>Clinical Information Systems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833257" y="2232599"/>
            <a:ext cx="1196068" cy="2950027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rPr>
              <a:t>EHR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EMR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i="1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JHH EPR</a:t>
            </a:r>
            <a:endParaRPr kumimoji="0" lang="en-US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175510" y="1737177"/>
            <a:ext cx="2472690" cy="496328"/>
          </a:xfrm>
          <a:prstGeom prst="rect">
            <a:avLst/>
          </a:prstGeom>
          <a:solidFill>
            <a:srgbClr val="FFFF99">
              <a:alpha val="50196"/>
            </a:srgbClr>
          </a:solidFill>
          <a:ln>
            <a:solidFill>
              <a:srgbClr val="000000">
                <a:alpha val="5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175510" y="1246413"/>
            <a:ext cx="2472690" cy="496328"/>
          </a:xfrm>
          <a:prstGeom prst="rect">
            <a:avLst/>
          </a:prstGeom>
          <a:solidFill>
            <a:srgbClr val="FFFF99">
              <a:alpha val="25098"/>
            </a:srgbClr>
          </a:solidFill>
          <a:ln>
            <a:solidFill>
              <a:srgbClr val="000000">
                <a:alpha val="25098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175510" y="5663292"/>
            <a:ext cx="2472690" cy="496328"/>
          </a:xfrm>
          <a:prstGeom prst="rect">
            <a:avLst/>
          </a:prstGeom>
          <a:solidFill>
            <a:srgbClr val="FFFF99">
              <a:alpha val="25098"/>
            </a:srgbClr>
          </a:solidFill>
          <a:ln>
            <a:solidFill>
              <a:srgbClr val="000000">
                <a:alpha val="25098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175510" y="5172525"/>
            <a:ext cx="2472690" cy="496328"/>
          </a:xfrm>
          <a:prstGeom prst="rect">
            <a:avLst/>
          </a:prstGeom>
          <a:solidFill>
            <a:srgbClr val="FFFF99">
              <a:alpha val="50196"/>
            </a:srgbClr>
          </a:solidFill>
          <a:ln>
            <a:solidFill>
              <a:srgbClr val="000000">
                <a:alpha val="5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" name="Straight Arrow Connector 2"/>
          <p:cNvCxnSpPr>
            <a:stCxn id="13" idx="3"/>
          </p:cNvCxnSpPr>
          <p:nvPr/>
        </p:nvCxnSpPr>
        <p:spPr bwMode="auto">
          <a:xfrm flipV="1">
            <a:off x="6029325" y="3706525"/>
            <a:ext cx="600075" cy="10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6705600" y="3522947"/>
            <a:ext cx="1986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  <a:ea typeface="Verdana" pitchFamily="34" charset="0"/>
                <a:cs typeface="Verdana" pitchFamily="34" charset="0"/>
              </a:rPr>
              <a:t>Clinical Informatics</a:t>
            </a:r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7236279" y="2936360"/>
            <a:ext cx="1014412" cy="581705"/>
            <a:chOff x="7236279" y="2936360"/>
            <a:chExt cx="1014412" cy="581705"/>
          </a:xfrm>
        </p:grpSpPr>
        <p:sp>
          <p:nvSpPr>
            <p:cNvPr id="31" name="Rectangle 30"/>
            <p:cNvSpPr/>
            <p:nvPr/>
          </p:nvSpPr>
          <p:spPr bwMode="auto">
            <a:xfrm>
              <a:off x="7236279" y="3360903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7456715" y="3360903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7668987" y="3360903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7873094" y="3360903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8093529" y="3360903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7456715" y="3148631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668987" y="3148631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873094" y="3148631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7668987" y="2936360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41" name="Up Arrow 40"/>
          <p:cNvSpPr/>
          <p:nvPr/>
        </p:nvSpPr>
        <p:spPr bwMode="auto">
          <a:xfrm>
            <a:off x="7440387" y="2362200"/>
            <a:ext cx="636814" cy="1155865"/>
          </a:xfrm>
          <a:prstGeom prst="upArrow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cxnSp>
        <p:nvCxnSpPr>
          <p:cNvPr id="43" name="Straight Arrow Connector 42"/>
          <p:cNvCxnSpPr>
            <a:stCxn id="44" idx="1"/>
          </p:cNvCxnSpPr>
          <p:nvPr/>
        </p:nvCxnSpPr>
        <p:spPr bwMode="auto">
          <a:xfrm rot="10800000" flipV="1">
            <a:off x="6029326" y="1962406"/>
            <a:ext cx="1131435" cy="74759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Rectangle 43"/>
          <p:cNvSpPr/>
          <p:nvPr/>
        </p:nvSpPr>
        <p:spPr bwMode="auto">
          <a:xfrm>
            <a:off x="7160760" y="1562614"/>
            <a:ext cx="1196068" cy="799586"/>
          </a:xfrm>
          <a:prstGeom prst="rect">
            <a:avLst/>
          </a:prstGeom>
          <a:solidFill>
            <a:srgbClr val="FFFF99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rPr>
              <a:t>CDSS</a:t>
            </a:r>
            <a:endParaRPr kumimoji="0" lang="en-US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82029" y="1208827"/>
            <a:ext cx="2007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  <a:ea typeface="Verdana" pitchFamily="34" charset="0"/>
                <a:cs typeface="Verdana" pitchFamily="34" charset="0"/>
              </a:rPr>
              <a:t>If patient has x, y then do z</a:t>
            </a:r>
            <a:endParaRPr lang="en-US" sz="12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0" name="Up Arrow 49"/>
          <p:cNvSpPr/>
          <p:nvPr/>
        </p:nvSpPr>
        <p:spPr bwMode="auto">
          <a:xfrm rot="10800000">
            <a:off x="7440387" y="3906579"/>
            <a:ext cx="636814" cy="1155865"/>
          </a:xfrm>
          <a:prstGeom prst="upArrow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7160760" y="5062445"/>
            <a:ext cx="1196068" cy="799586"/>
          </a:xfrm>
          <a:prstGeom prst="rect">
            <a:avLst/>
          </a:prstGeom>
          <a:solidFill>
            <a:srgbClr val="FFFF99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rPr>
              <a:t>QM, KD…</a:t>
            </a:r>
            <a:endParaRPr kumimoji="0" lang="en-US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2" name="Straight Arrow Connector 42"/>
          <p:cNvCxnSpPr>
            <a:stCxn id="51" idx="1"/>
          </p:cNvCxnSpPr>
          <p:nvPr/>
        </p:nvCxnSpPr>
        <p:spPr bwMode="auto">
          <a:xfrm rot="10800000">
            <a:off x="6029326" y="4563094"/>
            <a:ext cx="1131435" cy="89914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Arrow Connector 42"/>
          <p:cNvCxnSpPr>
            <a:stCxn id="51" idx="1"/>
            <a:endCxn id="59" idx="3"/>
          </p:cNvCxnSpPr>
          <p:nvPr/>
        </p:nvCxnSpPr>
        <p:spPr bwMode="auto">
          <a:xfrm rot="10800000" flipV="1">
            <a:off x="6062662" y="5462237"/>
            <a:ext cx="1098098" cy="40233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Rectangle 58"/>
          <p:cNvSpPr/>
          <p:nvPr/>
        </p:nvSpPr>
        <p:spPr bwMode="auto">
          <a:xfrm>
            <a:off x="4833257" y="5626475"/>
            <a:ext cx="1229405" cy="476204"/>
          </a:xfrm>
          <a:prstGeom prst="rect">
            <a:avLst/>
          </a:prstGeom>
          <a:solidFill>
            <a:srgbClr val="FFFF99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rPr>
              <a:t>Non-clinical</a:t>
            </a:r>
            <a:endParaRPr kumimoji="0" lang="en-US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5261201" y="2544474"/>
            <a:ext cx="687161" cy="2263547"/>
            <a:chOff x="5261201" y="2544474"/>
            <a:chExt cx="687161" cy="2263547"/>
          </a:xfrm>
        </p:grpSpPr>
        <p:sp>
          <p:nvSpPr>
            <p:cNvPr id="22" name="Rectangle 21"/>
            <p:cNvSpPr/>
            <p:nvPr/>
          </p:nvSpPr>
          <p:spPr bwMode="auto">
            <a:xfrm>
              <a:off x="5791200" y="2846553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570764" y="2781238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791200" y="2626117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5350328" y="2683267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5570764" y="2544474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5734049" y="4348781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5505449" y="4405931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5619749" y="4601873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5407478" y="4650859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5261201" y="4444711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DSS  </a:t>
            </a:r>
            <a:r>
              <a:rPr lang="en-US" dirty="0" smtClean="0"/>
              <a:t>HIE </a:t>
            </a:r>
            <a:r>
              <a:rPr lang="en-US" dirty="0"/>
              <a:t>and Population HIT </a:t>
            </a:r>
            <a:r>
              <a:rPr lang="en-US" dirty="0" smtClean="0"/>
              <a:t> </a:t>
            </a:r>
            <a:r>
              <a:rPr lang="en-US" dirty="0"/>
              <a:t>Clinical </a:t>
            </a:r>
            <a:r>
              <a:rPr lang="en-US" dirty="0" smtClean="0"/>
              <a:t>Informatics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6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10000" decel="1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463 L 0.23715 0.0018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8" y="-13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/>
      <p:bldP spid="41" grpId="0" animBg="1"/>
      <p:bldP spid="44" grpId="0" animBg="1"/>
      <p:bldP spid="49" grpId="0"/>
      <p:bldP spid="50" grpId="0" animBg="1"/>
      <p:bldP spid="51" grpId="0" animBg="1"/>
      <p:bldP spid="59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roup 202"/>
          <p:cNvGrpSpPr/>
          <p:nvPr/>
        </p:nvGrpSpPr>
        <p:grpSpPr>
          <a:xfrm>
            <a:off x="1408858" y="3096581"/>
            <a:ext cx="1196068" cy="2950027"/>
            <a:chOff x="1408858" y="3096581"/>
            <a:chExt cx="1196068" cy="2950027"/>
          </a:xfrm>
        </p:grpSpPr>
        <p:sp>
          <p:nvSpPr>
            <p:cNvPr id="141" name="Rectangle 140"/>
            <p:cNvSpPr/>
            <p:nvPr/>
          </p:nvSpPr>
          <p:spPr bwMode="auto">
            <a:xfrm>
              <a:off x="1408858" y="3096581"/>
              <a:ext cx="1196068" cy="2950027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Verdana" pitchFamily="34" charset="0"/>
                  <a:cs typeface="Verdana" pitchFamily="34" charset="0"/>
                </a:rPr>
                <a:t>EHR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i="1" dirty="0" smtClean="0">
                  <a:solidFill>
                    <a:schemeClr val="tx1"/>
                  </a:solidFill>
                  <a:latin typeface="+mj-lt"/>
                  <a:ea typeface="Verdana" pitchFamily="34" charset="0"/>
                  <a:cs typeface="Verdana" pitchFamily="34" charset="0"/>
                </a:rPr>
                <a:t>2</a:t>
              </a:r>
              <a:endPara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2210206" y="3179068"/>
              <a:ext cx="182463" cy="182463"/>
            </a:xfrm>
            <a:prstGeom prst="ellipse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2" name="Oval 151"/>
            <p:cNvSpPr/>
            <p:nvPr/>
          </p:nvSpPr>
          <p:spPr bwMode="auto">
            <a:xfrm>
              <a:off x="2339587" y="3408462"/>
              <a:ext cx="182463" cy="182463"/>
            </a:xfrm>
            <a:prstGeom prst="ellipse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3" name="Oval 152"/>
            <p:cNvSpPr/>
            <p:nvPr/>
          </p:nvSpPr>
          <p:spPr bwMode="auto">
            <a:xfrm>
              <a:off x="2132418" y="3401318"/>
              <a:ext cx="182463" cy="182463"/>
            </a:xfrm>
            <a:prstGeom prst="ellipse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4" name="Oval 153"/>
            <p:cNvSpPr/>
            <p:nvPr/>
          </p:nvSpPr>
          <p:spPr bwMode="auto">
            <a:xfrm>
              <a:off x="2184805" y="3608486"/>
              <a:ext cx="182463" cy="182463"/>
            </a:xfrm>
            <a:prstGeom prst="ellipse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5" name="Oval 154"/>
            <p:cNvSpPr/>
            <p:nvPr/>
          </p:nvSpPr>
          <p:spPr bwMode="auto">
            <a:xfrm>
              <a:off x="1977637" y="3253680"/>
              <a:ext cx="182463" cy="182463"/>
            </a:xfrm>
            <a:prstGeom prst="ellipse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6" name="Oval 155"/>
            <p:cNvSpPr/>
            <p:nvPr/>
          </p:nvSpPr>
          <p:spPr bwMode="auto">
            <a:xfrm>
              <a:off x="1705854" y="5811935"/>
              <a:ext cx="182463" cy="182463"/>
            </a:xfrm>
            <a:prstGeom prst="ellipse">
              <a:avLst/>
            </a:prstGeom>
            <a:solidFill>
              <a:srgbClr val="FFCC66"/>
            </a:solidFill>
            <a:ln w="12700" cap="flat" cmpd="sng" algn="ctr">
              <a:solidFill>
                <a:srgbClr val="000000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7" name="Oval 156"/>
            <p:cNvSpPr/>
            <p:nvPr/>
          </p:nvSpPr>
          <p:spPr bwMode="auto">
            <a:xfrm>
              <a:off x="1483604" y="5735735"/>
              <a:ext cx="182463" cy="182463"/>
            </a:xfrm>
            <a:prstGeom prst="ellipse">
              <a:avLst/>
            </a:prstGeom>
            <a:solidFill>
              <a:srgbClr val="FFCC66"/>
            </a:solidFill>
            <a:ln w="12700" cap="flat" cmpd="sng" algn="ctr">
              <a:solidFill>
                <a:srgbClr val="000000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8" name="Oval 157"/>
            <p:cNvSpPr/>
            <p:nvPr/>
          </p:nvSpPr>
          <p:spPr bwMode="auto">
            <a:xfrm>
              <a:off x="1667754" y="5589685"/>
              <a:ext cx="182463" cy="182463"/>
            </a:xfrm>
            <a:prstGeom prst="ellipse">
              <a:avLst/>
            </a:prstGeom>
            <a:solidFill>
              <a:srgbClr val="FFCC66"/>
            </a:solidFill>
            <a:ln w="12700" cap="flat" cmpd="sng" algn="ctr">
              <a:solidFill>
                <a:srgbClr val="000000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13" name="Rectangle 12"/>
          <p:cNvSpPr/>
          <p:nvPr/>
        </p:nvSpPr>
        <p:spPr bwMode="auto">
          <a:xfrm>
            <a:off x="5562600" y="1143000"/>
            <a:ext cx="1395412" cy="4953000"/>
          </a:xfrm>
          <a:prstGeom prst="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rPr>
              <a:t>Public Health Informatics</a:t>
            </a:r>
          </a:p>
        </p:txBody>
      </p:sp>
      <p:cxnSp>
        <p:nvCxnSpPr>
          <p:cNvPr id="3" name="Straight Arrow Connector 2"/>
          <p:cNvCxnSpPr>
            <a:stCxn id="13" idx="3"/>
            <a:endCxn id="178" idx="1"/>
          </p:cNvCxnSpPr>
          <p:nvPr/>
        </p:nvCxnSpPr>
        <p:spPr bwMode="auto">
          <a:xfrm>
            <a:off x="6958012" y="3619500"/>
            <a:ext cx="46386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13" idx="2"/>
            <a:endCxn id="141" idx="2"/>
          </p:cNvCxnSpPr>
          <p:nvPr/>
        </p:nvCxnSpPr>
        <p:spPr bwMode="auto">
          <a:xfrm rot="5400000" flipH="1">
            <a:off x="4108903" y="3944597"/>
            <a:ext cx="49392" cy="4253414"/>
          </a:xfrm>
          <a:prstGeom prst="bentConnector3">
            <a:avLst>
              <a:gd name="adj1" fmla="val -462828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44" name="Rectangle 43"/>
          <p:cNvSpPr/>
          <p:nvPr/>
        </p:nvSpPr>
        <p:spPr bwMode="auto">
          <a:xfrm>
            <a:off x="3505200" y="3293430"/>
            <a:ext cx="1196068" cy="799586"/>
          </a:xfrm>
          <a:prstGeom prst="rect">
            <a:avLst/>
          </a:prstGeom>
          <a:solidFill>
            <a:srgbClr val="FFFF99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rPr>
              <a:t>Claims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481794" y="4180943"/>
            <a:ext cx="1196068" cy="829892"/>
          </a:xfrm>
          <a:prstGeom prst="rect">
            <a:avLst/>
          </a:prstGeom>
          <a:solidFill>
            <a:srgbClr val="FFFF99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rPr>
              <a:t>Non-clinical</a:t>
            </a: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5638800" y="1265214"/>
            <a:ext cx="1219200" cy="563585"/>
          </a:xfrm>
          <a:prstGeom prst="rect">
            <a:avLst/>
          </a:prstGeom>
          <a:solidFill>
            <a:srgbClr val="CC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rPr>
              <a:t>Registries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5638800" y="1902028"/>
            <a:ext cx="1219200" cy="563585"/>
          </a:xfrm>
          <a:prstGeom prst="rect">
            <a:avLst/>
          </a:prstGeom>
          <a:solidFill>
            <a:srgbClr val="CC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err="1">
                <a:latin typeface="+mj-lt"/>
                <a:ea typeface="Verdana" pitchFamily="34" charset="0"/>
                <a:cs typeface="Verdana" pitchFamily="34" charset="0"/>
              </a:rPr>
              <a:t>Commun</a:t>
            </a:r>
            <a:r>
              <a:rPr lang="en-US" sz="1200" dirty="0">
                <a:latin typeface="+mj-lt"/>
                <a:ea typeface="Verdana" pitchFamily="34" charset="0"/>
                <a:cs typeface="Verdana" pitchFamily="34" charset="0"/>
              </a:rPr>
              <a:t>. Diseases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5638800" y="4808514"/>
            <a:ext cx="1219200" cy="563585"/>
          </a:xfrm>
          <a:prstGeom prst="rect">
            <a:avLst/>
          </a:prstGeom>
          <a:solidFill>
            <a:srgbClr val="CC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latin typeface="+mj-lt"/>
                <a:ea typeface="Verdana" pitchFamily="34" charset="0"/>
                <a:cs typeface="Verdana" pitchFamily="34" charset="0"/>
              </a:rPr>
              <a:t>Syndromic Surveillance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5638800" y="5445328"/>
            <a:ext cx="1219200" cy="563585"/>
          </a:xfrm>
          <a:prstGeom prst="rect">
            <a:avLst/>
          </a:prstGeom>
          <a:solidFill>
            <a:srgbClr val="CC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latin typeface="+mj-lt"/>
                <a:ea typeface="Verdana" pitchFamily="34" charset="0"/>
                <a:cs typeface="Verdana" pitchFamily="34" charset="0"/>
              </a:rPr>
              <a:t>Quality Measures</a:t>
            </a:r>
          </a:p>
        </p:txBody>
      </p:sp>
      <p:sp>
        <p:nvSpPr>
          <p:cNvPr id="98" name="Rectangle 97"/>
          <p:cNvSpPr/>
          <p:nvPr/>
        </p:nvSpPr>
        <p:spPr bwMode="auto">
          <a:xfrm rot="20534245">
            <a:off x="1954850" y="2499178"/>
            <a:ext cx="157162" cy="157162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2193812" y="2294096"/>
            <a:ext cx="157162" cy="157162"/>
          </a:xfrm>
          <a:prstGeom prst="rect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2414247" y="2459329"/>
            <a:ext cx="157162" cy="157162"/>
          </a:xfrm>
          <a:prstGeom prst="rect">
            <a:avLst/>
          </a:pr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1973376" y="2271551"/>
            <a:ext cx="157162" cy="157162"/>
          </a:xfrm>
          <a:prstGeom prst="rect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7" name="Rectangle 106"/>
          <p:cNvSpPr/>
          <p:nvPr/>
        </p:nvSpPr>
        <p:spPr bwMode="auto">
          <a:xfrm rot="19800000">
            <a:off x="2429060" y="2207616"/>
            <a:ext cx="157162" cy="157162"/>
          </a:xfrm>
          <a:prstGeom prst="rect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202" name="Group 201"/>
          <p:cNvGrpSpPr/>
          <p:nvPr/>
        </p:nvGrpSpPr>
        <p:grpSpPr>
          <a:xfrm>
            <a:off x="520472" y="1996173"/>
            <a:ext cx="1196068" cy="2950027"/>
            <a:chOff x="520472" y="1996173"/>
            <a:chExt cx="1196068" cy="2950027"/>
          </a:xfrm>
        </p:grpSpPr>
        <p:sp>
          <p:nvSpPr>
            <p:cNvPr id="96" name="Rectangle 95"/>
            <p:cNvSpPr/>
            <p:nvPr/>
          </p:nvSpPr>
          <p:spPr bwMode="auto">
            <a:xfrm>
              <a:off x="520472" y="1996173"/>
              <a:ext cx="1196068" cy="2950027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+mj-lt"/>
                  <a:ea typeface="Verdana" pitchFamily="34" charset="0"/>
                  <a:cs typeface="Verdana" pitchFamily="34" charset="0"/>
                </a:rPr>
                <a:t>EHR</a:t>
              </a:r>
            </a:p>
            <a:p>
              <a:pPr algn="ctr"/>
              <a:endParaRPr lang="en-US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endParaRPr>
            </a:p>
            <a:p>
              <a:pPr algn="ctr"/>
              <a:r>
                <a:rPr lang="en-US" sz="1400" i="1" dirty="0">
                  <a:solidFill>
                    <a:schemeClr val="tx1"/>
                  </a:solidFill>
                  <a:latin typeface="+mj-lt"/>
                  <a:ea typeface="Verdana" pitchFamily="34" charset="0"/>
                  <a:cs typeface="Verdana" pitchFamily="34" charset="0"/>
                </a:rPr>
                <a:t>1</a:t>
              </a:r>
              <a:endParaRPr lang="en-US" i="1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1421264" y="4112355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rgbClr val="000000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1192664" y="4169505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rgbClr val="000000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1306964" y="4365447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rgbClr val="000000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1094693" y="4414433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rgbClr val="000000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948416" y="4208285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rgbClr val="000000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1478415" y="2465685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1257979" y="2400370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1478415" y="2245249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1037543" y="2302399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1257979" y="2163606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127" name="Rectangle 126"/>
          <p:cNvSpPr/>
          <p:nvPr/>
        </p:nvSpPr>
        <p:spPr bwMode="auto">
          <a:xfrm>
            <a:off x="3505200" y="2395197"/>
            <a:ext cx="1196068" cy="799586"/>
          </a:xfrm>
          <a:prstGeom prst="rect">
            <a:avLst/>
          </a:prstGeom>
          <a:solidFill>
            <a:srgbClr val="FFFF99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Reports</a:t>
            </a: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28" name="Straight Arrow Connector 127"/>
          <p:cNvCxnSpPr>
            <a:stCxn id="114" idx="3"/>
            <a:endCxn id="101" idx="1"/>
          </p:cNvCxnSpPr>
          <p:nvPr/>
        </p:nvCxnSpPr>
        <p:spPr bwMode="auto">
          <a:xfrm>
            <a:off x="1635577" y="2323830"/>
            <a:ext cx="337799" cy="263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9" name="Straight Arrow Connector 128"/>
          <p:cNvCxnSpPr>
            <a:stCxn id="36" idx="0"/>
          </p:cNvCxnSpPr>
          <p:nvPr/>
        </p:nvCxnSpPr>
        <p:spPr bwMode="auto">
          <a:xfrm flipV="1">
            <a:off x="2301438" y="2819401"/>
            <a:ext cx="38150" cy="3596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159" name="Straight Arrow Connector 42"/>
          <p:cNvCxnSpPr>
            <a:stCxn id="100" idx="3"/>
            <a:endCxn id="127" idx="1"/>
          </p:cNvCxnSpPr>
          <p:nvPr/>
        </p:nvCxnSpPr>
        <p:spPr bwMode="auto">
          <a:xfrm>
            <a:off x="2571409" y="2537910"/>
            <a:ext cx="933791" cy="25708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0" name="Oval 159"/>
          <p:cNvSpPr/>
          <p:nvPr/>
        </p:nvSpPr>
        <p:spPr bwMode="auto">
          <a:xfrm>
            <a:off x="2187187" y="2585502"/>
            <a:ext cx="182463" cy="182463"/>
          </a:xfrm>
          <a:prstGeom prst="ellipse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cxnSp>
        <p:nvCxnSpPr>
          <p:cNvPr id="164" name="Straight Arrow Connector 42"/>
          <p:cNvCxnSpPr>
            <a:stCxn id="168" idx="6"/>
            <a:endCxn id="44" idx="1"/>
          </p:cNvCxnSpPr>
          <p:nvPr/>
        </p:nvCxnSpPr>
        <p:spPr bwMode="auto">
          <a:xfrm flipV="1">
            <a:off x="2770043" y="3693223"/>
            <a:ext cx="735157" cy="87247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8" name="Oval 167"/>
          <p:cNvSpPr/>
          <p:nvPr/>
        </p:nvSpPr>
        <p:spPr bwMode="auto">
          <a:xfrm>
            <a:off x="2444159" y="4402759"/>
            <a:ext cx="325884" cy="325884"/>
          </a:xfrm>
          <a:prstGeom prst="ellipse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latin typeface="+mj-lt"/>
                <a:ea typeface="Verdana" pitchFamily="34" charset="0"/>
                <a:cs typeface="Verdana" pitchFamily="34" charset="0"/>
              </a:rPr>
              <a:t>?</a:t>
            </a:r>
            <a:endParaRPr lang="en-US" sz="12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71" name="Straight Arrow Connector 42"/>
          <p:cNvCxnSpPr>
            <a:stCxn id="174" idx="0"/>
            <a:endCxn id="59" idx="1"/>
          </p:cNvCxnSpPr>
          <p:nvPr/>
        </p:nvCxnSpPr>
        <p:spPr bwMode="auto">
          <a:xfrm rot="5400000" flipH="1" flipV="1">
            <a:off x="2805732" y="4747778"/>
            <a:ext cx="827950" cy="524173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4" name="Oval 173"/>
          <p:cNvSpPr/>
          <p:nvPr/>
        </p:nvSpPr>
        <p:spPr bwMode="auto">
          <a:xfrm>
            <a:off x="2794679" y="5423839"/>
            <a:ext cx="325884" cy="325884"/>
          </a:xfrm>
          <a:prstGeom prst="ellipse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latin typeface="+mj-lt"/>
                <a:ea typeface="Verdana" pitchFamily="34" charset="0"/>
                <a:cs typeface="Verdana" pitchFamily="34" charset="0"/>
              </a:rPr>
              <a:t>?</a:t>
            </a:r>
            <a:endParaRPr lang="en-US" sz="12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8" name="Rectangle 177"/>
          <p:cNvSpPr/>
          <p:nvPr/>
        </p:nvSpPr>
        <p:spPr bwMode="auto">
          <a:xfrm>
            <a:off x="7421880" y="3124200"/>
            <a:ext cx="1395412" cy="990600"/>
          </a:xfrm>
          <a:prstGeom prst="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Public Health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2369651" y="6023345"/>
            <a:ext cx="3269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+mj-lt"/>
                <a:ea typeface="Verdana" pitchFamily="34" charset="0"/>
                <a:cs typeface="Verdana" pitchFamily="34" charset="0"/>
              </a:rPr>
              <a:t>Periodic public reports and alerts</a:t>
            </a:r>
            <a:endParaRPr lang="en-US" sz="12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04" name="Group 203"/>
          <p:cNvGrpSpPr/>
          <p:nvPr/>
        </p:nvGrpSpPr>
        <p:grpSpPr>
          <a:xfrm>
            <a:off x="1964193" y="1577338"/>
            <a:ext cx="246013" cy="309449"/>
            <a:chOff x="1964193" y="1577338"/>
            <a:chExt cx="246013" cy="309449"/>
          </a:xfrm>
        </p:grpSpPr>
        <p:sp>
          <p:nvSpPr>
            <p:cNvPr id="184" name="Isosceles Triangle 183"/>
            <p:cNvSpPr/>
            <p:nvPr/>
          </p:nvSpPr>
          <p:spPr bwMode="auto">
            <a:xfrm>
              <a:off x="1964193" y="1658327"/>
              <a:ext cx="246013" cy="228460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83" name="Oval 182"/>
            <p:cNvSpPr/>
            <p:nvPr/>
          </p:nvSpPr>
          <p:spPr bwMode="auto">
            <a:xfrm>
              <a:off x="1993283" y="1577338"/>
              <a:ext cx="177221" cy="177221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cxnSp>
        <p:nvCxnSpPr>
          <p:cNvPr id="185" name="Straight Arrow Connector 42"/>
          <p:cNvCxnSpPr>
            <a:stCxn id="96" idx="0"/>
          </p:cNvCxnSpPr>
          <p:nvPr/>
        </p:nvCxnSpPr>
        <p:spPr bwMode="auto">
          <a:xfrm rot="5400000" flipH="1" flipV="1">
            <a:off x="1361452" y="1423003"/>
            <a:ext cx="330225" cy="816117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8" name="Straight Arrow Connector 42"/>
          <p:cNvCxnSpPr>
            <a:stCxn id="184" idx="3"/>
            <a:endCxn id="99" idx="0"/>
          </p:cNvCxnSpPr>
          <p:nvPr/>
        </p:nvCxnSpPr>
        <p:spPr bwMode="auto">
          <a:xfrm rot="16200000" flipH="1">
            <a:off x="1976142" y="1997844"/>
            <a:ext cx="407309" cy="18519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8" name="Rectangle 197"/>
          <p:cNvSpPr/>
          <p:nvPr/>
        </p:nvSpPr>
        <p:spPr bwMode="auto">
          <a:xfrm>
            <a:off x="3505200" y="1853460"/>
            <a:ext cx="1196068" cy="432540"/>
          </a:xfrm>
          <a:prstGeom prst="rect">
            <a:avLst/>
          </a:prstGeom>
          <a:solidFill>
            <a:srgbClr val="FFFF99">
              <a:alpha val="50196"/>
            </a:srgbClr>
          </a:solidFill>
          <a:ln w="19050">
            <a:solidFill>
              <a:srgbClr val="000000">
                <a:alpha val="5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9" name="Rectangle 198"/>
          <p:cNvSpPr/>
          <p:nvPr/>
        </p:nvSpPr>
        <p:spPr bwMode="auto">
          <a:xfrm>
            <a:off x="3505200" y="5099580"/>
            <a:ext cx="1196068" cy="432540"/>
          </a:xfrm>
          <a:prstGeom prst="rect">
            <a:avLst/>
          </a:prstGeom>
          <a:solidFill>
            <a:srgbClr val="FFFF99">
              <a:alpha val="50196"/>
            </a:srgbClr>
          </a:solidFill>
          <a:ln w="19050">
            <a:solidFill>
              <a:srgbClr val="000000">
                <a:alpha val="5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0" name="Rectangle 199"/>
          <p:cNvSpPr/>
          <p:nvPr/>
        </p:nvSpPr>
        <p:spPr bwMode="auto">
          <a:xfrm>
            <a:off x="3505200" y="5622794"/>
            <a:ext cx="1196068" cy="244606"/>
          </a:xfrm>
          <a:prstGeom prst="rect">
            <a:avLst/>
          </a:prstGeom>
          <a:solidFill>
            <a:srgbClr val="FFFF99">
              <a:alpha val="25098"/>
            </a:srgbClr>
          </a:solidFill>
          <a:ln w="19050">
            <a:solidFill>
              <a:srgbClr val="000000">
                <a:alpha val="25098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1" name="Rectangle 200"/>
          <p:cNvSpPr/>
          <p:nvPr/>
        </p:nvSpPr>
        <p:spPr bwMode="auto">
          <a:xfrm>
            <a:off x="3505200" y="1523234"/>
            <a:ext cx="1196068" cy="244606"/>
          </a:xfrm>
          <a:prstGeom prst="rect">
            <a:avLst/>
          </a:prstGeom>
          <a:solidFill>
            <a:srgbClr val="FFFF99">
              <a:alpha val="25098"/>
            </a:srgbClr>
          </a:solidFill>
          <a:ln w="19050">
            <a:solidFill>
              <a:srgbClr val="000000">
                <a:alpha val="25098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38" name="Group 237"/>
          <p:cNvGrpSpPr/>
          <p:nvPr/>
        </p:nvGrpSpPr>
        <p:grpSpPr>
          <a:xfrm>
            <a:off x="783014" y="3865247"/>
            <a:ext cx="1248416" cy="2221878"/>
            <a:chOff x="783014" y="3865247"/>
            <a:chExt cx="1248416" cy="2221878"/>
          </a:xfrm>
        </p:grpSpPr>
        <p:sp>
          <p:nvSpPr>
            <p:cNvPr id="205" name="Oval 204"/>
            <p:cNvSpPr/>
            <p:nvPr/>
          </p:nvSpPr>
          <p:spPr bwMode="auto">
            <a:xfrm>
              <a:off x="783014" y="3865247"/>
              <a:ext cx="922840" cy="92284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30" name="Oval 229"/>
            <p:cNvSpPr/>
            <p:nvPr/>
          </p:nvSpPr>
          <p:spPr bwMode="auto">
            <a:xfrm>
              <a:off x="1369743" y="5425438"/>
              <a:ext cx="661687" cy="661687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4789034" y="1600201"/>
            <a:ext cx="697365" cy="4190999"/>
            <a:chOff x="4789034" y="1600201"/>
            <a:chExt cx="697365" cy="4190999"/>
          </a:xfrm>
        </p:grpSpPr>
        <p:sp>
          <p:nvSpPr>
            <p:cNvPr id="41" name="Up Arrow 40"/>
            <p:cNvSpPr/>
            <p:nvPr/>
          </p:nvSpPr>
          <p:spPr bwMode="auto">
            <a:xfrm rot="5400000">
              <a:off x="4819310" y="3356270"/>
              <a:ext cx="636814" cy="697365"/>
            </a:xfrm>
            <a:prstGeom prst="upArrow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2" name="Up Arrow 231"/>
            <p:cNvSpPr/>
            <p:nvPr/>
          </p:nvSpPr>
          <p:spPr bwMode="auto">
            <a:xfrm rot="5400000">
              <a:off x="4819310" y="2479971"/>
              <a:ext cx="636814" cy="697365"/>
            </a:xfrm>
            <a:prstGeom prst="upArrow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lgDashDot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3" name="Up Arrow 232"/>
            <p:cNvSpPr/>
            <p:nvPr/>
          </p:nvSpPr>
          <p:spPr bwMode="auto">
            <a:xfrm rot="5400000">
              <a:off x="4819310" y="1569925"/>
              <a:ext cx="636814" cy="697365"/>
            </a:xfrm>
            <a:prstGeom prst="upArrow">
              <a:avLst/>
            </a:prstGeom>
            <a:solidFill>
              <a:srgbClr val="FFCC66">
                <a:alpha val="50196"/>
              </a:srgbClr>
            </a:solidFill>
            <a:ln w="12700" cap="flat" cmpd="sng" algn="ctr">
              <a:solidFill>
                <a:srgbClr val="000000">
                  <a:alpha val="50196"/>
                </a:srgb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4" name="Up Arrow 233"/>
            <p:cNvSpPr/>
            <p:nvPr/>
          </p:nvSpPr>
          <p:spPr bwMode="auto">
            <a:xfrm rot="5400000">
              <a:off x="4819310" y="4270673"/>
              <a:ext cx="636814" cy="697365"/>
            </a:xfrm>
            <a:prstGeom prst="upArrow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5" name="Up Arrow 234"/>
            <p:cNvSpPr/>
            <p:nvPr/>
          </p:nvSpPr>
          <p:spPr bwMode="auto">
            <a:xfrm rot="5400000">
              <a:off x="4819310" y="5124110"/>
              <a:ext cx="636814" cy="697365"/>
            </a:xfrm>
            <a:prstGeom prst="upArrow">
              <a:avLst/>
            </a:prstGeom>
            <a:solidFill>
              <a:srgbClr val="FFCC66">
                <a:alpha val="50196"/>
              </a:srgbClr>
            </a:solidFill>
            <a:ln w="12700" cap="flat" cmpd="sng" algn="ctr">
              <a:solidFill>
                <a:srgbClr val="000000">
                  <a:alpha val="50196"/>
                </a:srgbClr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DSS  </a:t>
            </a:r>
            <a:r>
              <a:rPr lang="en-US" dirty="0" smtClean="0"/>
              <a:t>HIE </a:t>
            </a:r>
            <a:r>
              <a:rPr lang="en-US" dirty="0"/>
              <a:t>and Population HIT </a:t>
            </a:r>
            <a:r>
              <a:rPr lang="en-US" dirty="0" smtClean="0"/>
              <a:t> </a:t>
            </a:r>
            <a:r>
              <a:rPr lang="en-US" dirty="0"/>
              <a:t>Public Health </a:t>
            </a:r>
            <a:r>
              <a:rPr lang="en-US" dirty="0" smtClean="0"/>
              <a:t>Informatics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55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4" grpId="0" animBg="1"/>
      <p:bldP spid="59" grpId="0" animBg="1"/>
      <p:bldP spid="60" grpId="0" animBg="1"/>
      <p:bldP spid="79" grpId="0" animBg="1"/>
      <p:bldP spid="81" grpId="0" animBg="1"/>
      <p:bldP spid="82" grpId="0" animBg="1"/>
      <p:bldP spid="98" grpId="0" animBg="1"/>
      <p:bldP spid="99" grpId="0" animBg="1"/>
      <p:bldP spid="100" grpId="0" animBg="1"/>
      <p:bldP spid="101" grpId="0" animBg="1"/>
      <p:bldP spid="107" grpId="0" animBg="1"/>
      <p:bldP spid="127" grpId="0" animBg="1"/>
      <p:bldP spid="160" grpId="0" animBg="1"/>
      <p:bldP spid="168" grpId="0" animBg="1"/>
      <p:bldP spid="174" grpId="0" animBg="1"/>
      <p:bldP spid="178" grpId="0" animBg="1"/>
      <p:bldP spid="181" grpId="0"/>
      <p:bldP spid="198" grpId="0" animBg="1"/>
      <p:bldP spid="199" grpId="0" animBg="1"/>
      <p:bldP spid="200" grpId="0" animBg="1"/>
      <p:bldP spid="201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67300" y="1259698"/>
            <a:ext cx="1196068" cy="2950027"/>
            <a:chOff x="2367300" y="1259698"/>
            <a:chExt cx="1196068" cy="2950027"/>
          </a:xfrm>
        </p:grpSpPr>
        <p:sp>
          <p:nvSpPr>
            <p:cNvPr id="68" name="Rectangle 67"/>
            <p:cNvSpPr/>
            <p:nvPr/>
          </p:nvSpPr>
          <p:spPr bwMode="auto">
            <a:xfrm>
              <a:off x="2367300" y="1259698"/>
              <a:ext cx="1196068" cy="2950027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Verdana" pitchFamily="34" charset="0"/>
                  <a:cs typeface="Verdana" pitchFamily="34" charset="0"/>
                </a:rPr>
                <a:t>EHR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i="1" dirty="0" smtClean="0">
                  <a:solidFill>
                    <a:schemeClr val="tx1"/>
                  </a:solidFill>
                  <a:latin typeface="+mj-lt"/>
                  <a:ea typeface="Verdana" pitchFamily="34" charset="0"/>
                  <a:cs typeface="Verdana" pitchFamily="34" charset="0"/>
                </a:rPr>
                <a:t>n</a:t>
              </a:r>
              <a:endPara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 rot="18900000">
              <a:off x="3280336" y="3699624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 rot="18900000">
              <a:off x="3051736" y="3724118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 rot="18900000">
              <a:off x="3166036" y="3920060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 rot="18900000">
              <a:off x="2953765" y="3969046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 rot="18900000">
              <a:off x="3280336" y="3465058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 rot="18900000">
              <a:off x="3306186" y="1805432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 rot="18900000">
              <a:off x="3085750" y="1740117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 rot="18900000">
              <a:off x="3306186" y="1584996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 rot="18900000">
              <a:off x="3302782" y="1366890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 rot="18900000">
              <a:off x="3085750" y="1503353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47800" y="2066930"/>
            <a:ext cx="1196068" cy="2950027"/>
            <a:chOff x="1447800" y="2066930"/>
            <a:chExt cx="1196068" cy="2950027"/>
          </a:xfrm>
        </p:grpSpPr>
        <p:sp>
          <p:nvSpPr>
            <p:cNvPr id="48" name="Rectangle 47"/>
            <p:cNvSpPr/>
            <p:nvPr/>
          </p:nvSpPr>
          <p:spPr bwMode="auto">
            <a:xfrm>
              <a:off x="1447800" y="2066930"/>
              <a:ext cx="1196068" cy="2950027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Verdana" pitchFamily="34" charset="0"/>
                  <a:cs typeface="Verdana" pitchFamily="34" charset="0"/>
                </a:rPr>
                <a:t>EHR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i="1" dirty="0" smtClean="0">
                  <a:solidFill>
                    <a:schemeClr val="tx1"/>
                  </a:solidFill>
                  <a:latin typeface="+mj-lt"/>
                  <a:ea typeface="Verdana" pitchFamily="34" charset="0"/>
                  <a:cs typeface="Verdana" pitchFamily="34" charset="0"/>
                </a:rPr>
                <a:t>…</a:t>
              </a:r>
              <a:endPara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2414247" y="4475737"/>
              <a:ext cx="182463" cy="182463"/>
            </a:xfrm>
            <a:prstGeom prst="ellipse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2185514" y="4518809"/>
              <a:ext cx="182463" cy="182463"/>
            </a:xfrm>
            <a:prstGeom prst="ellipse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2094075" y="4776387"/>
              <a:ext cx="182463" cy="182463"/>
            </a:xfrm>
            <a:prstGeom prst="ellipse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2306346" y="4727401"/>
              <a:ext cx="182463" cy="182463"/>
            </a:xfrm>
            <a:prstGeom prst="ellipse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1954602" y="2483014"/>
              <a:ext cx="182463" cy="182463"/>
            </a:xfrm>
            <a:prstGeom prst="ellipse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1954601" y="2249312"/>
              <a:ext cx="182463" cy="182463"/>
            </a:xfrm>
            <a:prstGeom prst="ellipse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2192046" y="2343928"/>
              <a:ext cx="182463" cy="182463"/>
            </a:xfrm>
            <a:prstGeom prst="ellipse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2393432" y="2209914"/>
              <a:ext cx="182463" cy="182463"/>
            </a:xfrm>
            <a:prstGeom prst="ellipse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2397577" y="2449939"/>
              <a:ext cx="182463" cy="182463"/>
            </a:xfrm>
            <a:prstGeom prst="ellipse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2181161" y="2560979"/>
              <a:ext cx="182463" cy="182463"/>
            </a:xfrm>
            <a:prstGeom prst="ellipse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33400" y="2934114"/>
            <a:ext cx="1196068" cy="2950027"/>
            <a:chOff x="533400" y="2934114"/>
            <a:chExt cx="1196068" cy="2950027"/>
          </a:xfrm>
        </p:grpSpPr>
        <p:sp>
          <p:nvSpPr>
            <p:cNvPr id="13" name="Rectangle 12"/>
            <p:cNvSpPr/>
            <p:nvPr/>
          </p:nvSpPr>
          <p:spPr bwMode="auto">
            <a:xfrm>
              <a:off x="533400" y="2934114"/>
              <a:ext cx="1196068" cy="2950027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Verdana" pitchFamily="34" charset="0"/>
                  <a:cs typeface="Verdana" pitchFamily="34" charset="0"/>
                </a:rPr>
                <a:t>EHR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i="1" dirty="0" smtClean="0">
                  <a:solidFill>
                    <a:schemeClr val="tx1"/>
                  </a:solidFill>
                  <a:latin typeface="+mj-lt"/>
                  <a:ea typeface="Verdana" pitchFamily="34" charset="0"/>
                  <a:cs typeface="Verdana" pitchFamily="34" charset="0"/>
                </a:rPr>
                <a:t>1</a:t>
              </a:r>
              <a:endPara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434192" y="5050296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205592" y="5107446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319892" y="5303388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1107621" y="5352374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961344" y="5146226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1491343" y="3403626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1270907" y="3338311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1491343" y="3183190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1050471" y="3240340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1270907" y="3101547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91" name="Rectangle 90"/>
          <p:cNvSpPr/>
          <p:nvPr/>
        </p:nvSpPr>
        <p:spPr bwMode="auto">
          <a:xfrm>
            <a:off x="4071257" y="1293272"/>
            <a:ext cx="1196068" cy="799586"/>
          </a:xfrm>
          <a:prstGeom prst="rect">
            <a:avLst/>
          </a:prstGeom>
          <a:solidFill>
            <a:srgbClr val="FFFF99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rPr>
              <a:t>Other sources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2" name="Straight Arrow Connector 42"/>
          <p:cNvCxnSpPr>
            <a:stCxn id="68" idx="3"/>
          </p:cNvCxnSpPr>
          <p:nvPr/>
        </p:nvCxnSpPr>
        <p:spPr bwMode="auto">
          <a:xfrm>
            <a:off x="3563368" y="2734712"/>
            <a:ext cx="507889" cy="16088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3" name="Straight Arrow Connector 42"/>
          <p:cNvCxnSpPr/>
          <p:nvPr/>
        </p:nvCxnSpPr>
        <p:spPr bwMode="auto">
          <a:xfrm>
            <a:off x="2643868" y="4475737"/>
            <a:ext cx="1427389" cy="25166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4" name="Straight Arrow Connector 42"/>
          <p:cNvCxnSpPr/>
          <p:nvPr/>
        </p:nvCxnSpPr>
        <p:spPr bwMode="auto">
          <a:xfrm flipV="1">
            <a:off x="1729468" y="4958850"/>
            <a:ext cx="2339974" cy="5017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42"/>
          <p:cNvCxnSpPr>
            <a:stCxn id="91" idx="2"/>
            <a:endCxn id="90" idx="0"/>
          </p:cNvCxnSpPr>
          <p:nvPr/>
        </p:nvCxnSpPr>
        <p:spPr bwMode="auto">
          <a:xfrm>
            <a:off x="4669291" y="2092858"/>
            <a:ext cx="0" cy="5395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grpSp>
        <p:nvGrpSpPr>
          <p:cNvPr id="122" name="Group 121"/>
          <p:cNvGrpSpPr/>
          <p:nvPr/>
        </p:nvGrpSpPr>
        <p:grpSpPr>
          <a:xfrm>
            <a:off x="4071257" y="2632402"/>
            <a:ext cx="1196068" cy="3463598"/>
            <a:chOff x="4071257" y="2632402"/>
            <a:chExt cx="1196068" cy="3463598"/>
          </a:xfrm>
        </p:grpSpPr>
        <p:sp>
          <p:nvSpPr>
            <p:cNvPr id="90" name="Rectangle 89"/>
            <p:cNvSpPr/>
            <p:nvPr/>
          </p:nvSpPr>
          <p:spPr bwMode="auto">
            <a:xfrm>
              <a:off x="4071257" y="2632402"/>
              <a:ext cx="1196068" cy="3463598"/>
            </a:xfrm>
            <a:prstGeom prst="rect">
              <a:avLst/>
            </a:prstGeom>
            <a:solidFill>
              <a:srgbClr val="63B1F7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Verdana" pitchFamily="34" charset="0"/>
                  <a:cs typeface="Verdana" pitchFamily="34" charset="0"/>
                </a:rPr>
                <a:t>HIE</a:t>
              </a: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4191000" y="2776952"/>
              <a:ext cx="157162" cy="157162"/>
            </a:xfrm>
            <a:prstGeom prst="rect">
              <a:avLst/>
            </a:prstGeom>
            <a:solidFill>
              <a:srgbClr val="99CC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4382182" y="2775856"/>
              <a:ext cx="157162" cy="157162"/>
            </a:xfrm>
            <a:prstGeom prst="rect">
              <a:avLst/>
            </a:prstGeom>
            <a:solidFill>
              <a:srgbClr val="99CC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4191000" y="2970172"/>
              <a:ext cx="157162" cy="157162"/>
            </a:xfrm>
            <a:prstGeom prst="rect">
              <a:avLst/>
            </a:prstGeom>
            <a:solidFill>
              <a:srgbClr val="99CC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4382182" y="2969076"/>
              <a:ext cx="157162" cy="157162"/>
            </a:xfrm>
            <a:prstGeom prst="rect">
              <a:avLst/>
            </a:prstGeom>
            <a:solidFill>
              <a:srgbClr val="99CC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4191000" y="3163392"/>
              <a:ext cx="157162" cy="157162"/>
            </a:xfrm>
            <a:prstGeom prst="rect">
              <a:avLst/>
            </a:prstGeom>
            <a:solidFill>
              <a:srgbClr val="99CC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4382182" y="3162296"/>
              <a:ext cx="157162" cy="157162"/>
            </a:xfrm>
            <a:prstGeom prst="rect">
              <a:avLst/>
            </a:prstGeom>
            <a:solidFill>
              <a:srgbClr val="99CC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4191000" y="3356612"/>
              <a:ext cx="157162" cy="157162"/>
            </a:xfrm>
            <a:prstGeom prst="rect">
              <a:avLst/>
            </a:prstGeom>
            <a:solidFill>
              <a:srgbClr val="99CC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4382182" y="3355516"/>
              <a:ext cx="157162" cy="157162"/>
            </a:xfrm>
            <a:prstGeom prst="rect">
              <a:avLst/>
            </a:prstGeom>
            <a:solidFill>
              <a:srgbClr val="99CC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4191000" y="3549832"/>
              <a:ext cx="157162" cy="157162"/>
            </a:xfrm>
            <a:prstGeom prst="rect">
              <a:avLst/>
            </a:prstGeom>
            <a:solidFill>
              <a:srgbClr val="99CC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4382182" y="3548736"/>
              <a:ext cx="157162" cy="157162"/>
            </a:xfrm>
            <a:prstGeom prst="rect">
              <a:avLst/>
            </a:prstGeom>
            <a:solidFill>
              <a:srgbClr val="99CC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106" name="Rectangle 105"/>
          <p:cNvSpPr/>
          <p:nvPr/>
        </p:nvSpPr>
        <p:spPr bwMode="auto">
          <a:xfrm>
            <a:off x="6172200" y="1143000"/>
            <a:ext cx="1395412" cy="4953000"/>
          </a:xfrm>
          <a:prstGeom prst="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rPr>
              <a:t>Public Health Informatics</a:t>
            </a:r>
          </a:p>
        </p:txBody>
      </p:sp>
      <p:sp>
        <p:nvSpPr>
          <p:cNvPr id="108" name="Rectangle 107"/>
          <p:cNvSpPr/>
          <p:nvPr/>
        </p:nvSpPr>
        <p:spPr bwMode="auto">
          <a:xfrm>
            <a:off x="6248400" y="1265214"/>
            <a:ext cx="1219200" cy="563585"/>
          </a:xfrm>
          <a:prstGeom prst="rect">
            <a:avLst/>
          </a:prstGeom>
          <a:solidFill>
            <a:srgbClr val="CC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rPr>
              <a:t>Registries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6248400" y="1902028"/>
            <a:ext cx="1219200" cy="563585"/>
          </a:xfrm>
          <a:prstGeom prst="rect">
            <a:avLst/>
          </a:prstGeom>
          <a:solidFill>
            <a:srgbClr val="CC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err="1">
                <a:latin typeface="+mj-lt"/>
                <a:ea typeface="Verdana" pitchFamily="34" charset="0"/>
                <a:cs typeface="Verdana" pitchFamily="34" charset="0"/>
              </a:rPr>
              <a:t>Commun</a:t>
            </a:r>
            <a:r>
              <a:rPr lang="en-US" sz="1200" dirty="0">
                <a:latin typeface="+mj-lt"/>
                <a:ea typeface="Verdana" pitchFamily="34" charset="0"/>
                <a:cs typeface="Verdana" pitchFamily="34" charset="0"/>
              </a:rPr>
              <a:t>. Diseases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6248400" y="4808514"/>
            <a:ext cx="1219200" cy="563585"/>
          </a:xfrm>
          <a:prstGeom prst="rect">
            <a:avLst/>
          </a:prstGeom>
          <a:solidFill>
            <a:srgbClr val="CC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err="1">
                <a:latin typeface="+mj-lt"/>
                <a:ea typeface="Verdana" pitchFamily="34" charset="0"/>
                <a:cs typeface="Verdana" pitchFamily="34" charset="0"/>
              </a:rPr>
              <a:t>Syndromic</a:t>
            </a:r>
            <a:r>
              <a:rPr lang="en-US" sz="1200" dirty="0">
                <a:latin typeface="+mj-lt"/>
                <a:ea typeface="Verdana" pitchFamily="34" charset="0"/>
                <a:cs typeface="Verdana" pitchFamily="34" charset="0"/>
              </a:rPr>
              <a:t> Surveillance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6248400" y="5445328"/>
            <a:ext cx="1219200" cy="563585"/>
          </a:xfrm>
          <a:prstGeom prst="rect">
            <a:avLst/>
          </a:prstGeom>
          <a:solidFill>
            <a:srgbClr val="CC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latin typeface="+mj-lt"/>
                <a:ea typeface="Verdana" pitchFamily="34" charset="0"/>
                <a:cs typeface="Verdana" pitchFamily="34" charset="0"/>
              </a:rPr>
              <a:t>Quality Measures</a:t>
            </a:r>
          </a:p>
        </p:txBody>
      </p:sp>
      <p:sp>
        <p:nvSpPr>
          <p:cNvPr id="114" name="Up Arrow 113"/>
          <p:cNvSpPr/>
          <p:nvPr/>
        </p:nvSpPr>
        <p:spPr bwMode="auto">
          <a:xfrm rot="5400000">
            <a:off x="5185973" y="4055943"/>
            <a:ext cx="1010479" cy="697365"/>
          </a:xfrm>
          <a:prstGeom prst="upArrow">
            <a:avLst/>
          </a:prstGeom>
          <a:solidFill>
            <a:srgbClr val="99CC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cxnSp>
        <p:nvCxnSpPr>
          <p:cNvPr id="119" name="Straight Arrow Connector 118"/>
          <p:cNvCxnSpPr>
            <a:stCxn id="106" idx="3"/>
            <a:endCxn id="120" idx="1"/>
          </p:cNvCxnSpPr>
          <p:nvPr/>
        </p:nvCxnSpPr>
        <p:spPr bwMode="auto">
          <a:xfrm>
            <a:off x="7567612" y="3619500"/>
            <a:ext cx="21669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0" name="Rectangle 119"/>
          <p:cNvSpPr/>
          <p:nvPr/>
        </p:nvSpPr>
        <p:spPr bwMode="auto">
          <a:xfrm>
            <a:off x="7784306" y="3124200"/>
            <a:ext cx="1032986" cy="990600"/>
          </a:xfrm>
          <a:prstGeom prst="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Public Health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DSS  </a:t>
            </a:r>
            <a:r>
              <a:rPr lang="en-US" dirty="0" smtClean="0"/>
              <a:t>HIE </a:t>
            </a:r>
            <a:r>
              <a:rPr lang="en-US" dirty="0"/>
              <a:t>and Population HIT </a:t>
            </a:r>
            <a:r>
              <a:rPr lang="en-US" dirty="0" smtClean="0"/>
              <a:t> </a:t>
            </a:r>
            <a:r>
              <a:rPr lang="en-US" dirty="0"/>
              <a:t>HIE </a:t>
            </a:r>
            <a:r>
              <a:rPr lang="en-US" dirty="0" smtClean="0"/>
              <a:t>Role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89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106" grpId="0" animBg="1"/>
      <p:bldP spid="108" grpId="0" animBg="1"/>
      <p:bldP spid="109" grpId="0" animBg="1"/>
      <p:bldP spid="110" grpId="0" animBg="1"/>
      <p:bldP spid="111" grpId="0" animBg="1"/>
      <p:bldP spid="114" grpId="0" animBg="1"/>
      <p:bldP spid="120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 bwMode="auto">
          <a:xfrm>
            <a:off x="1878876" y="1812579"/>
            <a:ext cx="5588724" cy="3129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1531687" y="5505014"/>
            <a:ext cx="6469313" cy="3129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1878874" y="1293272"/>
            <a:ext cx="5588726" cy="2592928"/>
          </a:xfrm>
          <a:prstGeom prst="rect">
            <a:avLst/>
          </a:prstGeom>
          <a:solidFill>
            <a:srgbClr val="FFCCCC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rPr>
              <a:t>Population Health Info.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2057400" y="2238503"/>
            <a:ext cx="5223782" cy="399793"/>
          </a:xfrm>
          <a:prstGeom prst="rect">
            <a:avLst/>
          </a:prstGeom>
          <a:solidFill>
            <a:srgbClr val="FFFF99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rPr>
              <a:t>Population Health Data-warehouse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5" name="Straight Arrow Connector 42"/>
          <p:cNvCxnSpPr>
            <a:stCxn id="91" idx="2"/>
            <a:endCxn id="90" idx="0"/>
          </p:cNvCxnSpPr>
          <p:nvPr/>
        </p:nvCxnSpPr>
        <p:spPr bwMode="auto">
          <a:xfrm>
            <a:off x="4669291" y="2638296"/>
            <a:ext cx="0" cy="14765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grpSp>
        <p:nvGrpSpPr>
          <p:cNvPr id="122" name="Group 121"/>
          <p:cNvGrpSpPr/>
          <p:nvPr/>
        </p:nvGrpSpPr>
        <p:grpSpPr>
          <a:xfrm>
            <a:off x="4071257" y="4114800"/>
            <a:ext cx="1196068" cy="1981200"/>
            <a:chOff x="4071257" y="4114800"/>
            <a:chExt cx="1196068" cy="1981200"/>
          </a:xfrm>
        </p:grpSpPr>
        <p:sp>
          <p:nvSpPr>
            <p:cNvPr id="90" name="Rectangle 89"/>
            <p:cNvSpPr/>
            <p:nvPr/>
          </p:nvSpPr>
          <p:spPr bwMode="auto">
            <a:xfrm>
              <a:off x="4071257" y="4114800"/>
              <a:ext cx="1196068" cy="1981200"/>
            </a:xfrm>
            <a:prstGeom prst="rect">
              <a:avLst/>
            </a:prstGeom>
            <a:solidFill>
              <a:srgbClr val="63B1F7"/>
            </a:solidFill>
            <a:ln w="19050"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Verdana" pitchFamily="34" charset="0"/>
                  <a:cs typeface="Verdana" pitchFamily="34" charset="0"/>
                </a:rPr>
                <a:t>HIE</a:t>
              </a: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4191000" y="4206322"/>
              <a:ext cx="157162" cy="157162"/>
            </a:xfrm>
            <a:prstGeom prst="rect">
              <a:avLst/>
            </a:prstGeom>
            <a:solidFill>
              <a:srgbClr val="99CC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4382182" y="4205226"/>
              <a:ext cx="157162" cy="157162"/>
            </a:xfrm>
            <a:prstGeom prst="rect">
              <a:avLst/>
            </a:prstGeom>
            <a:solidFill>
              <a:srgbClr val="99CC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4191000" y="4399542"/>
              <a:ext cx="157162" cy="157162"/>
            </a:xfrm>
            <a:prstGeom prst="rect">
              <a:avLst/>
            </a:prstGeom>
            <a:solidFill>
              <a:srgbClr val="99CC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4382182" y="4398446"/>
              <a:ext cx="157162" cy="157162"/>
            </a:xfrm>
            <a:prstGeom prst="rect">
              <a:avLst/>
            </a:prstGeom>
            <a:solidFill>
              <a:srgbClr val="99CC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4191000" y="4592762"/>
              <a:ext cx="157162" cy="157162"/>
            </a:xfrm>
            <a:prstGeom prst="rect">
              <a:avLst/>
            </a:prstGeom>
            <a:solidFill>
              <a:srgbClr val="99CC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4382182" y="4591666"/>
              <a:ext cx="157162" cy="157162"/>
            </a:xfrm>
            <a:prstGeom prst="rect">
              <a:avLst/>
            </a:prstGeom>
            <a:solidFill>
              <a:srgbClr val="99CC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4191000" y="4785982"/>
              <a:ext cx="157162" cy="157162"/>
            </a:xfrm>
            <a:prstGeom prst="rect">
              <a:avLst/>
            </a:prstGeom>
            <a:solidFill>
              <a:srgbClr val="99CC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4382182" y="4784886"/>
              <a:ext cx="157162" cy="157162"/>
            </a:xfrm>
            <a:prstGeom prst="rect">
              <a:avLst/>
            </a:prstGeom>
            <a:solidFill>
              <a:srgbClr val="99CC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114" name="Up Arrow 113"/>
          <p:cNvSpPr/>
          <p:nvPr/>
        </p:nvSpPr>
        <p:spPr bwMode="auto">
          <a:xfrm rot="5400000">
            <a:off x="5220809" y="4685271"/>
            <a:ext cx="1010479" cy="697365"/>
          </a:xfrm>
          <a:prstGeom prst="upArrow">
            <a:avLst/>
          </a:prstGeom>
          <a:solidFill>
            <a:srgbClr val="99CC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07" name="Up Arrow 106"/>
          <p:cNvSpPr/>
          <p:nvPr/>
        </p:nvSpPr>
        <p:spPr bwMode="auto">
          <a:xfrm rot="5400000">
            <a:off x="3130750" y="4685271"/>
            <a:ext cx="1010479" cy="697365"/>
          </a:xfrm>
          <a:prstGeom prst="upArrow">
            <a:avLst/>
          </a:prstGeom>
          <a:solidFill>
            <a:srgbClr val="FFC000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+mj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58" name="Group 157"/>
          <p:cNvGrpSpPr/>
          <p:nvPr/>
        </p:nvGrpSpPr>
        <p:grpSpPr>
          <a:xfrm>
            <a:off x="6172200" y="4114800"/>
            <a:ext cx="1395412" cy="1981200"/>
            <a:chOff x="6172200" y="4114800"/>
            <a:chExt cx="1395412" cy="1981200"/>
          </a:xfrm>
        </p:grpSpPr>
        <p:sp>
          <p:nvSpPr>
            <p:cNvPr id="106" name="Rectangle 105"/>
            <p:cNvSpPr/>
            <p:nvPr/>
          </p:nvSpPr>
          <p:spPr bwMode="auto">
            <a:xfrm>
              <a:off x="6172200" y="4114800"/>
              <a:ext cx="1395412" cy="1981200"/>
            </a:xfrm>
            <a:prstGeom prst="rect">
              <a:avLst/>
            </a:prstGeom>
            <a:solidFill>
              <a:srgbClr val="92D050"/>
            </a:solidFill>
            <a:ln w="19050"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Verdana" pitchFamily="34" charset="0"/>
                  <a:cs typeface="Verdana" pitchFamily="34" charset="0"/>
                </a:rPr>
                <a:t>Public Health Informatics</a:t>
              </a: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6248400" y="4217815"/>
              <a:ext cx="1219200" cy="259212"/>
            </a:xfrm>
            <a:prstGeom prst="rect">
              <a:avLst/>
            </a:prstGeom>
            <a:solidFill>
              <a:srgbClr val="CC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Verdana" pitchFamily="34" charset="0"/>
                  <a:cs typeface="Verdana" pitchFamily="34" charset="0"/>
                </a:rPr>
                <a:t>A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6248400" y="5455788"/>
              <a:ext cx="1219200" cy="259212"/>
            </a:xfrm>
            <a:prstGeom prst="rect">
              <a:avLst/>
            </a:prstGeom>
            <a:solidFill>
              <a:srgbClr val="CC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Verdana" pitchFamily="34" charset="0"/>
                  <a:cs typeface="Verdana" pitchFamily="34" charset="0"/>
                </a:rPr>
                <a:t>B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6248400" y="5759233"/>
              <a:ext cx="1219200" cy="259212"/>
            </a:xfrm>
            <a:prstGeom prst="rect">
              <a:avLst/>
            </a:prstGeom>
            <a:solidFill>
              <a:srgbClr val="CC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Verdana" pitchFamily="34" charset="0"/>
                  <a:cs typeface="Verdana" pitchFamily="34" charset="0"/>
                </a:rPr>
                <a:t>C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21" name="Rectangle 120"/>
          <p:cNvSpPr/>
          <p:nvPr/>
        </p:nvSpPr>
        <p:spPr bwMode="auto">
          <a:xfrm>
            <a:off x="7653814" y="4102278"/>
            <a:ext cx="347186" cy="1993722"/>
          </a:xfrm>
          <a:prstGeom prst="rect">
            <a:avLst/>
          </a:prstGeom>
          <a:solidFill>
            <a:srgbClr val="92D050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Public Health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1531688" y="4102278"/>
            <a:ext cx="347186" cy="1993722"/>
          </a:xfrm>
          <a:prstGeom prst="rect">
            <a:avLst/>
          </a:prstGeom>
          <a:solidFill>
            <a:srgbClr val="FFC000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Clinical Informatics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2057400" y="2993271"/>
            <a:ext cx="1229907" cy="766551"/>
          </a:xfrm>
          <a:prstGeom prst="rect">
            <a:avLst/>
          </a:prstGeom>
          <a:solidFill>
            <a:srgbClr val="FFFF99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rPr>
              <a:t>Personal Health Records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2057400" y="1612683"/>
            <a:ext cx="5223782" cy="399793"/>
          </a:xfrm>
          <a:prstGeom prst="rect">
            <a:avLst/>
          </a:prstGeom>
          <a:solidFill>
            <a:srgbClr val="FF9999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rPr>
              <a:t>Population Health Analytics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3347357" y="2990794"/>
            <a:ext cx="1224643" cy="766551"/>
          </a:xfrm>
          <a:prstGeom prst="rect">
            <a:avLst/>
          </a:prstGeom>
          <a:solidFill>
            <a:srgbClr val="FFFF99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rPr>
              <a:t>Insurance Data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5943600" y="2993272"/>
            <a:ext cx="1337582" cy="766551"/>
          </a:xfrm>
          <a:prstGeom prst="rect">
            <a:avLst/>
          </a:prstGeom>
          <a:solidFill>
            <a:srgbClr val="FFFF99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rPr>
              <a:t>Admin data repositories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4767943" y="2993272"/>
            <a:ext cx="1099457" cy="766551"/>
          </a:xfrm>
          <a:prstGeom prst="rect">
            <a:avLst/>
          </a:prstGeom>
          <a:solidFill>
            <a:srgbClr val="FFFF99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rPr>
              <a:t>Rx Data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29" name="Straight Arrow Connector 42"/>
          <p:cNvCxnSpPr>
            <a:endCxn id="126" idx="0"/>
          </p:cNvCxnSpPr>
          <p:nvPr/>
        </p:nvCxnSpPr>
        <p:spPr bwMode="auto">
          <a:xfrm>
            <a:off x="3959679" y="2638296"/>
            <a:ext cx="0" cy="3524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30" name="Straight Arrow Connector 42"/>
          <p:cNvCxnSpPr>
            <a:endCxn id="124" idx="0"/>
          </p:cNvCxnSpPr>
          <p:nvPr/>
        </p:nvCxnSpPr>
        <p:spPr bwMode="auto">
          <a:xfrm>
            <a:off x="2672354" y="2638296"/>
            <a:ext cx="0" cy="3549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32" name="Straight Arrow Connector 42"/>
          <p:cNvCxnSpPr>
            <a:endCxn id="128" idx="0"/>
          </p:cNvCxnSpPr>
          <p:nvPr/>
        </p:nvCxnSpPr>
        <p:spPr bwMode="auto">
          <a:xfrm>
            <a:off x="5312229" y="2647406"/>
            <a:ext cx="5443" cy="3458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33" name="Straight Arrow Connector 42"/>
          <p:cNvCxnSpPr>
            <a:endCxn id="127" idx="0"/>
          </p:cNvCxnSpPr>
          <p:nvPr/>
        </p:nvCxnSpPr>
        <p:spPr bwMode="auto">
          <a:xfrm>
            <a:off x="6609806" y="2629989"/>
            <a:ext cx="2585" cy="36328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34" name="Straight Arrow Connector 42"/>
          <p:cNvCxnSpPr>
            <a:endCxn id="91" idx="0"/>
          </p:cNvCxnSpPr>
          <p:nvPr/>
        </p:nvCxnSpPr>
        <p:spPr bwMode="auto">
          <a:xfrm>
            <a:off x="4669291" y="2012476"/>
            <a:ext cx="0" cy="22602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37" name="Straight Arrow Connector 42"/>
          <p:cNvCxnSpPr>
            <a:stCxn id="121" idx="3"/>
            <a:endCxn id="118" idx="3"/>
          </p:cNvCxnSpPr>
          <p:nvPr/>
        </p:nvCxnSpPr>
        <p:spPr bwMode="auto">
          <a:xfrm flipH="1" flipV="1">
            <a:off x="7467600" y="2589736"/>
            <a:ext cx="533400" cy="2509403"/>
          </a:xfrm>
          <a:prstGeom prst="bentConnector3">
            <a:avLst>
              <a:gd name="adj1" fmla="val -60816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38" name="Straight Arrow Connector 42"/>
          <p:cNvCxnSpPr>
            <a:stCxn id="118" idx="1"/>
            <a:endCxn id="123" idx="1"/>
          </p:cNvCxnSpPr>
          <p:nvPr/>
        </p:nvCxnSpPr>
        <p:spPr bwMode="auto">
          <a:xfrm rot="10800000" flipV="1">
            <a:off x="1531688" y="2589735"/>
            <a:ext cx="347186" cy="2509403"/>
          </a:xfrm>
          <a:prstGeom prst="bentConnector3">
            <a:avLst>
              <a:gd name="adj1" fmla="val 193436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41" name="Straight Arrow Connector 42"/>
          <p:cNvCxnSpPr>
            <a:stCxn id="63" idx="1"/>
            <a:endCxn id="142" idx="1"/>
          </p:cNvCxnSpPr>
          <p:nvPr/>
        </p:nvCxnSpPr>
        <p:spPr bwMode="auto">
          <a:xfrm rot="10800000" flipV="1">
            <a:off x="1531688" y="1969033"/>
            <a:ext cx="347189" cy="3692435"/>
          </a:xfrm>
          <a:prstGeom prst="bentConnector3">
            <a:avLst>
              <a:gd name="adj1" fmla="val 3339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45" name="Straight Arrow Connector 42"/>
          <p:cNvCxnSpPr>
            <a:stCxn id="63" idx="3"/>
            <a:endCxn id="142" idx="3"/>
          </p:cNvCxnSpPr>
          <p:nvPr/>
        </p:nvCxnSpPr>
        <p:spPr bwMode="auto">
          <a:xfrm>
            <a:off x="7467600" y="1969034"/>
            <a:ext cx="533400" cy="3692435"/>
          </a:xfrm>
          <a:prstGeom prst="bentConnector3">
            <a:avLst>
              <a:gd name="adj1" fmla="val 240816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152" name="Up Arrow 151"/>
          <p:cNvSpPr/>
          <p:nvPr/>
        </p:nvSpPr>
        <p:spPr bwMode="auto">
          <a:xfrm>
            <a:off x="966807" y="3173393"/>
            <a:ext cx="487524" cy="1283713"/>
          </a:xfrm>
          <a:prstGeom prst="upArrow">
            <a:avLst/>
          </a:prstGeom>
          <a:solidFill>
            <a:srgbClr val="FFC000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 smtClean="0">
                <a:latin typeface="+mj-lt"/>
                <a:ea typeface="Verdana" pitchFamily="34" charset="0"/>
                <a:cs typeface="Verdana" pitchFamily="34" charset="0"/>
              </a:rPr>
              <a:t>CI to </a:t>
            </a:r>
            <a:r>
              <a:rPr lang="en-US" sz="1100" dirty="0" err="1" smtClean="0">
                <a:latin typeface="+mj-lt"/>
                <a:ea typeface="Verdana" pitchFamily="34" charset="0"/>
                <a:cs typeface="Verdana" pitchFamily="34" charset="0"/>
              </a:rPr>
              <a:t>PubHI</a:t>
            </a:r>
            <a:endParaRPr lang="en-US" sz="11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3" name="Up Arrow 152"/>
          <p:cNvSpPr/>
          <p:nvPr/>
        </p:nvSpPr>
        <p:spPr bwMode="auto">
          <a:xfrm rot="10800000">
            <a:off x="8051056" y="2847286"/>
            <a:ext cx="559544" cy="2073449"/>
          </a:xfrm>
          <a:prstGeom prst="upArrow">
            <a:avLst/>
          </a:prstGeom>
          <a:solidFill>
            <a:srgbClr val="FFC000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latin typeface="+mj-lt"/>
                <a:ea typeface="Verdana" pitchFamily="34" charset="0"/>
                <a:cs typeface="Verdana" pitchFamily="34" charset="0"/>
              </a:rPr>
              <a:t>CI to </a:t>
            </a:r>
            <a:r>
              <a:rPr lang="en-US" sz="1200" dirty="0" err="1" smtClean="0">
                <a:latin typeface="+mj-lt"/>
                <a:ea typeface="Verdana" pitchFamily="34" charset="0"/>
                <a:cs typeface="Verdana" pitchFamily="34" charset="0"/>
              </a:rPr>
              <a:t>PubHI</a:t>
            </a:r>
            <a:endParaRPr lang="en-US" sz="12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4" name="Up Arrow 153"/>
          <p:cNvSpPr/>
          <p:nvPr/>
        </p:nvSpPr>
        <p:spPr bwMode="auto">
          <a:xfrm rot="10800000">
            <a:off x="404969" y="2960504"/>
            <a:ext cx="642238" cy="2073449"/>
          </a:xfrm>
          <a:prstGeom prst="upArrow">
            <a:avLst/>
          </a:prstGeom>
          <a:solidFill>
            <a:srgbClr val="92D050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err="1" smtClean="0">
                <a:latin typeface="+mj-lt"/>
                <a:ea typeface="Verdana" pitchFamily="34" charset="0"/>
                <a:cs typeface="Verdana" pitchFamily="34" charset="0"/>
              </a:rPr>
              <a:t>PubHI</a:t>
            </a:r>
            <a:r>
              <a:rPr lang="en-US" sz="1200" dirty="0" smtClean="0">
                <a:latin typeface="+mj-lt"/>
                <a:ea typeface="Verdana" pitchFamily="34" charset="0"/>
                <a:cs typeface="Verdana" pitchFamily="34" charset="0"/>
              </a:rPr>
              <a:t> to CI</a:t>
            </a:r>
            <a:endParaRPr lang="en-US" sz="12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5" name="Up Arrow 154"/>
          <p:cNvSpPr/>
          <p:nvPr/>
        </p:nvSpPr>
        <p:spPr bwMode="auto">
          <a:xfrm>
            <a:off x="8503940" y="3173394"/>
            <a:ext cx="487524" cy="1174028"/>
          </a:xfrm>
          <a:prstGeom prst="upArrow">
            <a:avLst/>
          </a:prstGeom>
          <a:solidFill>
            <a:srgbClr val="92D050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 err="1" smtClean="0">
                <a:latin typeface="+mj-lt"/>
                <a:ea typeface="Verdana" pitchFamily="34" charset="0"/>
                <a:cs typeface="Verdana" pitchFamily="34" charset="0"/>
              </a:rPr>
              <a:t>PubHI</a:t>
            </a:r>
            <a:r>
              <a:rPr lang="en-US" sz="1100" dirty="0" smtClean="0">
                <a:latin typeface="+mj-lt"/>
                <a:ea typeface="Verdana" pitchFamily="34" charset="0"/>
                <a:cs typeface="Verdana" pitchFamily="34" charset="0"/>
              </a:rPr>
              <a:t> to CI</a:t>
            </a:r>
            <a:endParaRPr lang="en-US" sz="11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1981200" y="4114800"/>
            <a:ext cx="1196068" cy="1981200"/>
            <a:chOff x="1981200" y="4114800"/>
            <a:chExt cx="1196068" cy="19812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1981200" y="4114800"/>
              <a:ext cx="1196068" cy="1981200"/>
            </a:xfrm>
            <a:prstGeom prst="rect">
              <a:avLst/>
            </a:prstGeom>
            <a:solidFill>
              <a:srgbClr val="FFC000"/>
            </a:solidFill>
            <a:ln w="19050"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Verdana" pitchFamily="34" charset="0"/>
                  <a:cs typeface="Verdana" pitchFamily="34" charset="0"/>
                </a:rPr>
                <a:t>EHRs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i="1" dirty="0" smtClean="0">
                  <a:solidFill>
                    <a:schemeClr val="tx1"/>
                  </a:solidFill>
                  <a:latin typeface="+mj-lt"/>
                  <a:ea typeface="Verdana" pitchFamily="34" charset="0"/>
                  <a:cs typeface="Verdana" pitchFamily="34" charset="0"/>
                </a:rPr>
                <a:t>1…n</a:t>
              </a:r>
              <a:endPara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 rot="2700000">
              <a:off x="2939143" y="4584312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 rot="18900000">
              <a:off x="2718707" y="4518997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2498271" y="4421026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2718707" y="4282233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60" name="Oval 159"/>
            <p:cNvSpPr/>
            <p:nvPr/>
          </p:nvSpPr>
          <p:spPr bwMode="auto">
            <a:xfrm>
              <a:off x="2916292" y="4348163"/>
              <a:ext cx="182463" cy="182463"/>
            </a:xfrm>
            <a:prstGeom prst="ellipse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DSS  </a:t>
            </a:r>
            <a:r>
              <a:rPr lang="en-US" dirty="0" smtClean="0"/>
              <a:t>HIE </a:t>
            </a:r>
            <a:r>
              <a:rPr lang="en-US" dirty="0"/>
              <a:t>and Population HIT </a:t>
            </a:r>
            <a:r>
              <a:rPr lang="en-US" dirty="0" smtClean="0"/>
              <a:t> </a:t>
            </a:r>
            <a:r>
              <a:rPr lang="en-US" dirty="0"/>
              <a:t>Population Health </a:t>
            </a:r>
            <a:r>
              <a:rPr lang="en-US" dirty="0" smtClean="0"/>
              <a:t>Informatics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93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91" grpId="0" animBg="1"/>
      <p:bldP spid="114" grpId="0" animBg="1"/>
      <p:bldP spid="107" grpId="0" animBg="1"/>
      <p:bldP spid="121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52" grpId="0" animBg="1"/>
      <p:bldP spid="153" grpId="0" animBg="1"/>
      <p:bldP spid="154" grpId="0" animBg="1"/>
      <p:bldP spid="15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/>
          <p:cNvSpPr/>
          <p:nvPr/>
        </p:nvSpPr>
        <p:spPr bwMode="auto">
          <a:xfrm>
            <a:off x="8153400" y="4178478"/>
            <a:ext cx="347186" cy="1993722"/>
          </a:xfrm>
          <a:prstGeom prst="rect">
            <a:avLst/>
          </a:prstGeom>
          <a:solidFill>
            <a:srgbClr val="92D050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Public Health Info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1295400" y="4178478"/>
            <a:ext cx="347186" cy="1993722"/>
          </a:xfrm>
          <a:prstGeom prst="rect">
            <a:avLst/>
          </a:prstGeom>
          <a:solidFill>
            <a:srgbClr val="FFC000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Clinical Informatics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582896" y="4178478"/>
            <a:ext cx="347186" cy="19937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>
                <a:lumMod val="6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Bioinformatics</a:t>
            </a:r>
            <a:endParaRPr lang="en-US" sz="1400" dirty="0">
              <a:solidFill>
                <a:schemeClr val="tx1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057400" y="4178478"/>
            <a:ext cx="347186" cy="1993722"/>
          </a:xfrm>
          <a:prstGeom prst="rect">
            <a:avLst/>
          </a:prstGeom>
          <a:solidFill>
            <a:srgbClr val="CCFFFF"/>
          </a:solidFill>
          <a:ln w="19050">
            <a:solidFill>
              <a:schemeClr val="bg1">
                <a:lumMod val="6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Organizational Info.</a:t>
            </a:r>
            <a:endParaRPr lang="en-US" sz="1400" dirty="0">
              <a:solidFill>
                <a:schemeClr val="tx1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688363" y="4975442"/>
            <a:ext cx="4855438" cy="399793"/>
          </a:xfrm>
          <a:prstGeom prst="rect">
            <a:avLst/>
          </a:prstGeom>
          <a:solidFill>
            <a:srgbClr val="FF9999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rPr>
              <a:t>Population Health Informatics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4" name="Straight Arrow Connector 42"/>
          <p:cNvCxnSpPr>
            <a:stCxn id="121" idx="0"/>
            <a:endCxn id="68" idx="2"/>
          </p:cNvCxnSpPr>
          <p:nvPr/>
        </p:nvCxnSpPr>
        <p:spPr bwMode="auto">
          <a:xfrm rot="16200000" flipV="1">
            <a:off x="4346506" y="197990"/>
            <a:ext cx="1511478" cy="6449497"/>
          </a:xfrm>
          <a:prstGeom prst="bentConnector3">
            <a:avLst>
              <a:gd name="adj1" fmla="val 11973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Rectangle 52"/>
          <p:cNvSpPr/>
          <p:nvPr/>
        </p:nvSpPr>
        <p:spPr bwMode="auto">
          <a:xfrm>
            <a:off x="6827928" y="2906490"/>
            <a:ext cx="1828800" cy="799586"/>
          </a:xfrm>
          <a:prstGeom prst="rect">
            <a:avLst/>
          </a:prstGeom>
          <a:solidFill>
            <a:srgbClr val="CCFF99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>
                <a:latin typeface="+mj-lt"/>
                <a:ea typeface="Verdana" pitchFamily="34" charset="0"/>
                <a:cs typeface="Verdana" pitchFamily="34" charset="0"/>
              </a:rPr>
              <a:t>If patient has x, y and lives in Baltimore </a:t>
            </a:r>
            <a:r>
              <a:rPr lang="en-US" sz="1100" dirty="0" smtClean="0">
                <a:latin typeface="+mj-lt"/>
                <a:ea typeface="Verdana" pitchFamily="34" charset="0"/>
                <a:cs typeface="Verdana" pitchFamily="34" charset="0"/>
              </a:rPr>
              <a:t/>
            </a:r>
            <a:br>
              <a:rPr lang="en-US" sz="1100" dirty="0" smtClean="0">
                <a:latin typeface="+mj-lt"/>
                <a:ea typeface="Verdana" pitchFamily="34" charset="0"/>
                <a:cs typeface="Verdana" pitchFamily="34" charset="0"/>
              </a:rPr>
            </a:br>
            <a:r>
              <a:rPr lang="en-US" sz="1100" dirty="0" smtClean="0">
                <a:latin typeface="+mj-lt"/>
                <a:ea typeface="Verdana" pitchFamily="34" charset="0"/>
                <a:cs typeface="Verdana" pitchFamily="34" charset="0"/>
              </a:rPr>
              <a:t>then </a:t>
            </a:r>
            <a:r>
              <a:rPr lang="en-US" sz="1100" dirty="0">
                <a:latin typeface="+mj-lt"/>
                <a:ea typeface="Verdana" pitchFamily="34" charset="0"/>
                <a:cs typeface="Verdana" pitchFamily="34" charset="0"/>
              </a:rPr>
              <a:t>do z’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5715001" y="1867414"/>
            <a:ext cx="1828800" cy="799586"/>
          </a:xfrm>
          <a:prstGeom prst="rect">
            <a:avLst/>
          </a:prstGeom>
          <a:solidFill>
            <a:srgbClr val="FFCCCC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>
                <a:latin typeface="+mj-lt"/>
                <a:ea typeface="Verdana" pitchFamily="34" charset="0"/>
                <a:cs typeface="Verdana" pitchFamily="34" charset="0"/>
              </a:rPr>
              <a:t>If patient has x, y and </a:t>
            </a:r>
            <a:r>
              <a:rPr lang="en-US" sz="1100" dirty="0" smtClean="0">
                <a:latin typeface="+mj-lt"/>
                <a:ea typeface="Verdana" pitchFamily="34" charset="0"/>
                <a:cs typeface="Verdana" pitchFamily="34" charset="0"/>
              </a:rPr>
              <a:t>is in high risk population </a:t>
            </a:r>
            <a:r>
              <a:rPr lang="en-US" sz="1100" dirty="0" smtClean="0">
                <a:latin typeface="+mj-lt"/>
                <a:ea typeface="Verdana" pitchFamily="34" charset="0"/>
                <a:cs typeface="Verdana" pitchFamily="34" charset="0"/>
              </a:rPr>
              <a:t/>
            </a:r>
            <a:br>
              <a:rPr lang="en-US" sz="1100" dirty="0" smtClean="0">
                <a:latin typeface="+mj-lt"/>
                <a:ea typeface="Verdana" pitchFamily="34" charset="0"/>
                <a:cs typeface="Verdana" pitchFamily="34" charset="0"/>
              </a:rPr>
            </a:br>
            <a:r>
              <a:rPr lang="en-US" sz="1100" dirty="0" smtClean="0">
                <a:latin typeface="+mj-lt"/>
                <a:ea typeface="Verdana" pitchFamily="34" charset="0"/>
                <a:cs typeface="Verdana" pitchFamily="34" charset="0"/>
              </a:rPr>
              <a:t>then </a:t>
            </a:r>
            <a:r>
              <a:rPr lang="en-US" sz="1100" dirty="0">
                <a:latin typeface="+mj-lt"/>
                <a:ea typeface="Verdana" pitchFamily="34" charset="0"/>
                <a:cs typeface="Verdana" pitchFamily="34" charset="0"/>
              </a:rPr>
              <a:t>do z’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4572000" y="2857211"/>
            <a:ext cx="1828800" cy="799586"/>
          </a:xfrm>
          <a:prstGeom prst="rect">
            <a:avLst/>
          </a:prstGeom>
          <a:solidFill>
            <a:srgbClr val="FFCCCC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>
                <a:latin typeface="+mj-lt"/>
                <a:ea typeface="Verdana" pitchFamily="34" charset="0"/>
                <a:cs typeface="Verdana" pitchFamily="34" charset="0"/>
              </a:rPr>
              <a:t>If patient has x, y and is </a:t>
            </a:r>
            <a:r>
              <a:rPr lang="en-US" sz="1100" dirty="0" smtClean="0">
                <a:latin typeface="+mj-lt"/>
                <a:ea typeface="Verdana" pitchFamily="34" charset="0"/>
                <a:cs typeface="Verdana" pitchFamily="34" charset="0"/>
              </a:rPr>
              <a:t>Hispanic then </a:t>
            </a:r>
            <a:r>
              <a:rPr lang="en-US" sz="1100" dirty="0">
                <a:latin typeface="+mj-lt"/>
                <a:ea typeface="Verdana" pitchFamily="34" charset="0"/>
                <a:cs typeface="Verdana" pitchFamily="34" charset="0"/>
              </a:rPr>
              <a:t>do z’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3505200" y="1866266"/>
            <a:ext cx="1828800" cy="799586"/>
          </a:xfrm>
          <a:prstGeom prst="rect">
            <a:avLst/>
          </a:prstGeom>
          <a:solidFill>
            <a:srgbClr val="FFCCCC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>
                <a:latin typeface="+mj-lt"/>
                <a:ea typeface="Verdana" pitchFamily="34" charset="0"/>
                <a:cs typeface="Verdana" pitchFamily="34" charset="0"/>
              </a:rPr>
              <a:t>If patient has x, y with insurance </a:t>
            </a:r>
            <a:r>
              <a:rPr lang="en-US" sz="1100" dirty="0" smtClean="0">
                <a:latin typeface="+mj-lt"/>
                <a:ea typeface="Verdana" pitchFamily="34" charset="0"/>
                <a:cs typeface="Verdana" pitchFamily="34" charset="0"/>
              </a:rPr>
              <a:t>q </a:t>
            </a:r>
            <a:r>
              <a:rPr lang="en-US" sz="1100" dirty="0">
                <a:latin typeface="+mj-lt"/>
                <a:ea typeface="Verdana" pitchFamily="34" charset="0"/>
                <a:cs typeface="Verdana" pitchFamily="34" charset="0"/>
              </a:rPr>
              <a:t>then do z’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03179" y="2824956"/>
            <a:ext cx="1356862" cy="799586"/>
          </a:xfrm>
          <a:prstGeom prst="rect">
            <a:avLst/>
          </a:prstGeom>
          <a:solidFill>
            <a:srgbClr val="CCCCFF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>
                <a:latin typeface="+mj-lt"/>
                <a:ea typeface="Verdana" pitchFamily="34" charset="0"/>
                <a:cs typeface="Verdana" pitchFamily="34" charset="0"/>
              </a:rPr>
              <a:t>If patient has x, y, and gene </a:t>
            </a:r>
            <a:r>
              <a:rPr lang="en-US" sz="1100" dirty="0" smtClean="0">
                <a:latin typeface="+mj-lt"/>
                <a:ea typeface="Verdana" pitchFamily="34" charset="0"/>
                <a:cs typeface="Verdana" pitchFamily="34" charset="0"/>
              </a:rPr>
              <a:t>w </a:t>
            </a:r>
            <a:r>
              <a:rPr lang="en-US" sz="1100" dirty="0" smtClean="0">
                <a:latin typeface="+mj-lt"/>
                <a:ea typeface="Verdana" pitchFamily="34" charset="0"/>
                <a:cs typeface="Verdana" pitchFamily="34" charset="0"/>
              </a:rPr>
              <a:t/>
            </a:r>
            <a:br>
              <a:rPr lang="en-US" sz="1100" dirty="0" smtClean="0">
                <a:latin typeface="+mj-lt"/>
                <a:ea typeface="Verdana" pitchFamily="34" charset="0"/>
                <a:cs typeface="Verdana" pitchFamily="34" charset="0"/>
              </a:rPr>
            </a:br>
            <a:r>
              <a:rPr lang="en-US" sz="1100" dirty="0" smtClean="0">
                <a:latin typeface="+mj-lt"/>
                <a:ea typeface="Verdana" pitchFamily="34" charset="0"/>
                <a:cs typeface="Verdana" pitchFamily="34" charset="0"/>
              </a:rPr>
              <a:t>then </a:t>
            </a:r>
            <a:r>
              <a:rPr lang="en-US" sz="1100" dirty="0">
                <a:latin typeface="+mj-lt"/>
                <a:ea typeface="Verdana" pitchFamily="34" charset="0"/>
                <a:cs typeface="Verdana" pitchFamily="34" charset="0"/>
              </a:rPr>
              <a:t>do z’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2362200" y="2843975"/>
            <a:ext cx="1828800" cy="799586"/>
          </a:xfrm>
          <a:prstGeom prst="rect">
            <a:avLst/>
          </a:prstGeom>
          <a:solidFill>
            <a:srgbClr val="CCFFFF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>
                <a:latin typeface="+mj-lt"/>
                <a:ea typeface="Verdana" pitchFamily="34" charset="0"/>
                <a:cs typeface="Verdana" pitchFamily="34" charset="0"/>
              </a:rPr>
              <a:t>If patient has x, y and you </a:t>
            </a:r>
            <a:r>
              <a:rPr lang="en-US" sz="1100" dirty="0" smtClean="0">
                <a:latin typeface="+mj-lt"/>
                <a:ea typeface="Verdana" pitchFamily="34" charset="0"/>
                <a:cs typeface="Verdana" pitchFamily="34" charset="0"/>
              </a:rPr>
              <a:t>don’t </a:t>
            </a:r>
            <a:r>
              <a:rPr lang="en-US" sz="1100" dirty="0">
                <a:latin typeface="+mj-lt"/>
                <a:ea typeface="Verdana" pitchFamily="34" charset="0"/>
                <a:cs typeface="Verdana" pitchFamily="34" charset="0"/>
              </a:rPr>
              <a:t>have an MRI </a:t>
            </a:r>
            <a:r>
              <a:rPr lang="en-US" sz="1100" dirty="0" smtClean="0">
                <a:latin typeface="+mj-lt"/>
                <a:ea typeface="Verdana" pitchFamily="34" charset="0"/>
                <a:cs typeface="Verdana" pitchFamily="34" charset="0"/>
              </a:rPr>
              <a:t/>
            </a:r>
            <a:br>
              <a:rPr lang="en-US" sz="1100" dirty="0" smtClean="0">
                <a:latin typeface="+mj-lt"/>
                <a:ea typeface="Verdana" pitchFamily="34" charset="0"/>
                <a:cs typeface="Verdana" pitchFamily="34" charset="0"/>
              </a:rPr>
            </a:br>
            <a:r>
              <a:rPr lang="en-US" sz="1100" dirty="0" smtClean="0">
                <a:latin typeface="+mj-lt"/>
                <a:ea typeface="Verdana" pitchFamily="34" charset="0"/>
                <a:cs typeface="Verdana" pitchFamily="34" charset="0"/>
              </a:rPr>
              <a:t>then </a:t>
            </a:r>
            <a:r>
              <a:rPr lang="en-US" sz="1100" dirty="0">
                <a:latin typeface="+mj-lt"/>
                <a:ea typeface="Verdana" pitchFamily="34" charset="0"/>
                <a:cs typeface="Verdana" pitchFamily="34" charset="0"/>
              </a:rPr>
              <a:t>do z’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963096" y="1867414"/>
            <a:ext cx="1828800" cy="799586"/>
          </a:xfrm>
          <a:prstGeom prst="rect">
            <a:avLst/>
          </a:prstGeom>
          <a:solidFill>
            <a:srgbClr val="FFCC66"/>
          </a:solidFill>
          <a:ln w="19050">
            <a:prstDash val="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>
                <a:latin typeface="+mj-lt"/>
                <a:ea typeface="Verdana" pitchFamily="34" charset="0"/>
                <a:cs typeface="Verdana" pitchFamily="34" charset="0"/>
              </a:rPr>
              <a:t>If patient has x, y </a:t>
            </a:r>
            <a:r>
              <a:rPr lang="en-US" sz="1100" dirty="0" smtClean="0">
                <a:latin typeface="+mj-lt"/>
                <a:ea typeface="Verdana" pitchFamily="34" charset="0"/>
                <a:cs typeface="Verdana" pitchFamily="34" charset="0"/>
              </a:rPr>
              <a:t/>
            </a:r>
            <a:br>
              <a:rPr lang="en-US" sz="1100" dirty="0" smtClean="0">
                <a:latin typeface="+mj-lt"/>
                <a:ea typeface="Verdana" pitchFamily="34" charset="0"/>
                <a:cs typeface="Verdana" pitchFamily="34" charset="0"/>
              </a:rPr>
            </a:br>
            <a:r>
              <a:rPr lang="en-US" sz="1100" dirty="0" smtClean="0">
                <a:latin typeface="+mj-lt"/>
                <a:ea typeface="Verdana" pitchFamily="34" charset="0"/>
                <a:cs typeface="Verdana" pitchFamily="34" charset="0"/>
              </a:rPr>
              <a:t>then </a:t>
            </a:r>
            <a:r>
              <a:rPr lang="en-US" sz="1100" dirty="0">
                <a:latin typeface="+mj-lt"/>
                <a:ea typeface="Verdana" pitchFamily="34" charset="0"/>
                <a:cs typeface="Verdana" pitchFamily="34" charset="0"/>
              </a:rPr>
              <a:t>do z</a:t>
            </a:r>
          </a:p>
        </p:txBody>
      </p:sp>
      <p:cxnSp>
        <p:nvCxnSpPr>
          <p:cNvPr id="69" name="Straight Arrow Connector 42"/>
          <p:cNvCxnSpPr>
            <a:stCxn id="121" idx="1"/>
            <a:endCxn id="53" idx="2"/>
          </p:cNvCxnSpPr>
          <p:nvPr/>
        </p:nvCxnSpPr>
        <p:spPr bwMode="auto">
          <a:xfrm rot="10800000">
            <a:off x="7742328" y="3706077"/>
            <a:ext cx="411072" cy="1469263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42"/>
          <p:cNvCxnSpPr>
            <a:endCxn id="57" idx="2"/>
          </p:cNvCxnSpPr>
          <p:nvPr/>
        </p:nvCxnSpPr>
        <p:spPr bwMode="auto">
          <a:xfrm rot="16200000" flipV="1">
            <a:off x="5421275" y="3721923"/>
            <a:ext cx="1318645" cy="118839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42"/>
          <p:cNvCxnSpPr>
            <a:stCxn id="43" idx="0"/>
            <a:endCxn id="58" idx="2"/>
          </p:cNvCxnSpPr>
          <p:nvPr/>
        </p:nvCxnSpPr>
        <p:spPr bwMode="auto">
          <a:xfrm rot="16200000" flipV="1">
            <a:off x="3613046" y="3472406"/>
            <a:ext cx="2309590" cy="69648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Straight Arrow Connector 42"/>
          <p:cNvCxnSpPr>
            <a:endCxn id="56" idx="2"/>
          </p:cNvCxnSpPr>
          <p:nvPr/>
        </p:nvCxnSpPr>
        <p:spPr bwMode="auto">
          <a:xfrm rot="16200000" flipV="1">
            <a:off x="5779981" y="3516420"/>
            <a:ext cx="2308442" cy="60960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42"/>
          <p:cNvCxnSpPr>
            <a:stCxn id="42" idx="0"/>
            <a:endCxn id="63" idx="2"/>
          </p:cNvCxnSpPr>
          <p:nvPr/>
        </p:nvCxnSpPr>
        <p:spPr bwMode="auto">
          <a:xfrm rot="5400000" flipH="1" flipV="1">
            <a:off x="2486338" y="3388217"/>
            <a:ext cx="534917" cy="1045607"/>
          </a:xfrm>
          <a:prstGeom prst="bentConnector3">
            <a:avLst>
              <a:gd name="adj1" fmla="val 76048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4" name="Straight Arrow Connector 42"/>
          <p:cNvCxnSpPr>
            <a:stCxn id="123" idx="3"/>
            <a:endCxn id="68" idx="2"/>
          </p:cNvCxnSpPr>
          <p:nvPr/>
        </p:nvCxnSpPr>
        <p:spPr bwMode="auto">
          <a:xfrm flipV="1">
            <a:off x="1642586" y="2667000"/>
            <a:ext cx="234910" cy="2508339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42"/>
          <p:cNvCxnSpPr>
            <a:stCxn id="41" idx="0"/>
            <a:endCxn id="59" idx="2"/>
          </p:cNvCxnSpPr>
          <p:nvPr/>
        </p:nvCxnSpPr>
        <p:spPr bwMode="auto">
          <a:xfrm rot="5400000" flipH="1" flipV="1">
            <a:off x="642081" y="3738950"/>
            <a:ext cx="553936" cy="32512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0" name="Rectangle 109"/>
          <p:cNvSpPr/>
          <p:nvPr/>
        </p:nvSpPr>
        <p:spPr bwMode="auto">
          <a:xfrm>
            <a:off x="403178" y="1081814"/>
            <a:ext cx="8359821" cy="594586"/>
          </a:xfrm>
          <a:prstGeom prst="rect">
            <a:avLst/>
          </a:prstGeom>
          <a:solidFill>
            <a:srgbClr val="FFFF99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j-lt"/>
                <a:ea typeface="Verdana" pitchFamily="34" charset="0"/>
                <a:cs typeface="Verdana" pitchFamily="34" charset="0"/>
              </a:rPr>
              <a:t>If patient has x, </a:t>
            </a:r>
            <a:r>
              <a:rPr lang="en-US" sz="1400" dirty="0" smtClean="0">
                <a:latin typeface="+mj-lt"/>
                <a:ea typeface="Verdana" pitchFamily="34" charset="0"/>
                <a:cs typeface="Verdana" pitchFamily="34" charset="0"/>
              </a:rPr>
              <a:t>y, </a:t>
            </a:r>
            <a:r>
              <a:rPr lang="en-US" sz="1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has </a:t>
            </a:r>
            <a:r>
              <a:rPr 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gene w</a:t>
            </a:r>
            <a:r>
              <a:rPr lang="en-US" sz="1400" dirty="0" smtClean="0">
                <a:latin typeface="+mj-lt"/>
                <a:ea typeface="Verdana" pitchFamily="34" charset="0"/>
                <a:cs typeface="Verdana" pitchFamily="34" charset="0"/>
              </a:rPr>
              <a:t>, </a:t>
            </a:r>
            <a:r>
              <a:rPr lang="en-US" sz="1400" b="1" dirty="0" smtClean="0">
                <a:solidFill>
                  <a:srgbClr val="00B050"/>
                </a:solidFill>
                <a:latin typeface="+mj-lt"/>
                <a:ea typeface="Verdana" pitchFamily="34" charset="0"/>
                <a:cs typeface="Verdana" pitchFamily="34" charset="0"/>
              </a:rPr>
              <a:t>lives in Baltimore</a:t>
            </a:r>
            <a:r>
              <a:rPr lang="en-US" sz="1400" dirty="0" smtClean="0">
                <a:latin typeface="+mj-lt"/>
                <a:ea typeface="Verdana" pitchFamily="34" charset="0"/>
                <a:cs typeface="Verdana" pitchFamily="34" charset="0"/>
              </a:rPr>
              <a:t>, </a:t>
            </a:r>
            <a:r>
              <a:rPr lang="en-US" sz="1400" b="1" dirty="0" smtClean="0">
                <a:solidFill>
                  <a:srgbClr val="FF9999"/>
                </a:solidFill>
                <a:latin typeface="+mj-lt"/>
                <a:ea typeface="Verdana" pitchFamily="34" charset="0"/>
                <a:cs typeface="Verdana" pitchFamily="34" charset="0"/>
              </a:rPr>
              <a:t>is high risk</a:t>
            </a:r>
            <a:r>
              <a:rPr lang="en-US" sz="1400" dirty="0" smtClean="0">
                <a:latin typeface="+mj-lt"/>
                <a:ea typeface="Verdana" pitchFamily="34" charset="0"/>
                <a:cs typeface="Verdana" pitchFamily="34" charset="0"/>
              </a:rPr>
              <a:t>, </a:t>
            </a:r>
            <a:r>
              <a:rPr lang="en-US" sz="1400" b="1" dirty="0">
                <a:solidFill>
                  <a:srgbClr val="FF9999"/>
                </a:solidFill>
                <a:latin typeface="+mj-lt"/>
                <a:ea typeface="Verdana" pitchFamily="34" charset="0"/>
                <a:cs typeface="Verdana" pitchFamily="34" charset="0"/>
              </a:rPr>
              <a:t>is Hispanic</a:t>
            </a:r>
            <a:r>
              <a:rPr lang="en-US" sz="1400" dirty="0" smtClean="0">
                <a:latin typeface="+mj-lt"/>
                <a:ea typeface="Verdana" pitchFamily="34" charset="0"/>
                <a:cs typeface="Verdana" pitchFamily="34" charset="0"/>
              </a:rPr>
              <a:t>, </a:t>
            </a:r>
            <a:r>
              <a:rPr lang="en-US" sz="1400" b="1" dirty="0">
                <a:solidFill>
                  <a:srgbClr val="FF9999"/>
                </a:solidFill>
                <a:latin typeface="+mj-lt"/>
                <a:ea typeface="Verdana" pitchFamily="34" charset="0"/>
                <a:cs typeface="Verdana" pitchFamily="34" charset="0"/>
              </a:rPr>
              <a:t>has insurance q</a:t>
            </a:r>
            <a:r>
              <a:rPr lang="en-US" sz="1400" dirty="0" smtClean="0">
                <a:latin typeface="+mj-lt"/>
                <a:ea typeface="Verdana" pitchFamily="34" charset="0"/>
                <a:cs typeface="Verdana" pitchFamily="34" charset="0"/>
              </a:rPr>
              <a:t>, </a:t>
            </a:r>
            <a:r>
              <a:rPr lang="en-US" sz="1400" dirty="0" smtClean="0">
                <a:latin typeface="+mj-lt"/>
                <a:ea typeface="Verdana" pitchFamily="34" charset="0"/>
                <a:cs typeface="Verdana" pitchFamily="34" charset="0"/>
              </a:rPr>
              <a:t/>
            </a:r>
            <a:br>
              <a:rPr lang="en-US" sz="1400" dirty="0" smtClean="0">
                <a:latin typeface="+mj-lt"/>
                <a:ea typeface="Verdana" pitchFamily="34" charset="0"/>
                <a:cs typeface="Verdana" pitchFamily="34" charset="0"/>
              </a:rPr>
            </a:br>
            <a:r>
              <a:rPr lang="en-US" sz="1400" b="1" dirty="0" smtClean="0">
                <a:solidFill>
                  <a:srgbClr val="FF9999"/>
                </a:solidFill>
                <a:latin typeface="+mj-lt"/>
                <a:ea typeface="Verdana" pitchFamily="34" charset="0"/>
                <a:cs typeface="Verdana" pitchFamily="34" charset="0"/>
              </a:rPr>
              <a:t>and </a:t>
            </a:r>
            <a:r>
              <a:rPr lang="en-US" sz="1400" b="1" dirty="0" smtClean="0">
                <a:solidFill>
                  <a:srgbClr val="FF9999"/>
                </a:solidFill>
                <a:latin typeface="+mj-lt"/>
                <a:ea typeface="Verdana" pitchFamily="34" charset="0"/>
                <a:cs typeface="Verdana" pitchFamily="34" charset="0"/>
              </a:rPr>
              <a:t>more population health rules…</a:t>
            </a:r>
            <a:r>
              <a:rPr lang="en-US" sz="1400" dirty="0" smtClean="0">
                <a:latin typeface="+mj-lt"/>
                <a:ea typeface="Verdana" pitchFamily="34" charset="0"/>
                <a:cs typeface="Verdana" pitchFamily="34" charset="0"/>
              </a:rPr>
              <a:t>, </a:t>
            </a:r>
            <a:r>
              <a:rPr lang="en-US" sz="1400" b="1" dirty="0" smtClean="0">
                <a:solidFill>
                  <a:srgbClr val="33CCFF"/>
                </a:solidFill>
                <a:latin typeface="+mj-lt"/>
                <a:ea typeface="Verdana" pitchFamily="34" charset="0"/>
                <a:cs typeface="Verdana" pitchFamily="34" charset="0"/>
              </a:rPr>
              <a:t>and </a:t>
            </a:r>
            <a:r>
              <a:rPr lang="en-US" sz="1400" b="1" dirty="0">
                <a:solidFill>
                  <a:srgbClr val="33CCFF"/>
                </a:solidFill>
                <a:latin typeface="+mj-lt"/>
                <a:ea typeface="Verdana" pitchFamily="34" charset="0"/>
                <a:cs typeface="Verdana" pitchFamily="34" charset="0"/>
              </a:rPr>
              <a:t>you don’t have an MRI</a:t>
            </a:r>
            <a:r>
              <a:rPr lang="en-US" sz="1400" b="1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US" sz="1400" dirty="0">
                <a:latin typeface="+mj-lt"/>
                <a:ea typeface="Verdana" pitchFamily="34" charset="0"/>
                <a:cs typeface="Verdana" pitchFamily="34" charset="0"/>
              </a:rPr>
              <a:t>then do </a:t>
            </a:r>
            <a:r>
              <a:rPr lang="en-US" sz="1400" dirty="0" smtClean="0">
                <a:latin typeface="+mj-lt"/>
                <a:ea typeface="Verdana" pitchFamily="34" charset="0"/>
                <a:cs typeface="Verdana" pitchFamily="34" charset="0"/>
              </a:rPr>
              <a:t>z”</a:t>
            </a:r>
            <a:endParaRPr lang="en-US" sz="14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19" name="Straight Arrow Connector 42"/>
          <p:cNvCxnSpPr>
            <a:stCxn id="68" idx="1"/>
            <a:endCxn id="110" idx="1"/>
          </p:cNvCxnSpPr>
          <p:nvPr/>
        </p:nvCxnSpPr>
        <p:spPr bwMode="auto">
          <a:xfrm rot="10800000">
            <a:off x="403178" y="1379107"/>
            <a:ext cx="559918" cy="888100"/>
          </a:xfrm>
          <a:prstGeom prst="bentConnector3">
            <a:avLst>
              <a:gd name="adj1" fmla="val 140827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2688363" y="5334000"/>
            <a:ext cx="4855438" cy="838200"/>
          </a:xfrm>
          <a:prstGeom prst="rect">
            <a:avLst/>
          </a:prstGeom>
          <a:solidFill>
            <a:srgbClr val="63B1F7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HIE</a:t>
            </a:r>
            <a:endParaRPr lang="en-US" sz="1800" dirty="0">
              <a:solidFill>
                <a:schemeClr val="tx1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DSS  </a:t>
            </a:r>
            <a:r>
              <a:rPr lang="en-US" dirty="0" smtClean="0"/>
              <a:t>HIE </a:t>
            </a:r>
            <a:r>
              <a:rPr lang="en-US" dirty="0"/>
              <a:t>and Population HIT </a:t>
            </a:r>
            <a:r>
              <a:rPr lang="en-US" dirty="0" smtClean="0"/>
              <a:t> CDS Continuum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5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3" grpId="0" animBg="1"/>
      <p:bldP spid="41" grpId="0" animBg="1"/>
      <p:bldP spid="42" grpId="0" animBg="1"/>
      <p:bldP spid="43" grpId="0" animBg="1"/>
      <p:bldP spid="53" grpId="0" animBg="1"/>
      <p:bldP spid="56" grpId="0" animBg="1"/>
      <p:bldP spid="57" grpId="0" animBg="1"/>
      <p:bldP spid="58" grpId="0" animBg="1"/>
      <p:bldP spid="59" grpId="0" animBg="1"/>
      <p:bldP spid="63" grpId="0" animBg="1"/>
      <p:bldP spid="68" grpId="0" animBg="1"/>
      <p:bldP spid="110" grpId="0" animBg="1"/>
      <p:bldP spid="36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 bwMode="auto">
          <a:xfrm>
            <a:off x="614094" y="3159394"/>
            <a:ext cx="1944216" cy="864096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Diagnosis</a:t>
            </a:r>
            <a:endParaRPr lang="en-US" sz="2400" dirty="0">
              <a:solidFill>
                <a:sysClr val="windowText" lastClr="000000"/>
              </a:solidFill>
            </a:endParaRPr>
          </a:p>
          <a:p>
            <a:pPr algn="ctr">
              <a:defRPr/>
            </a:pPr>
            <a:r>
              <a:rPr lang="en-US" sz="1050" dirty="0" smtClean="0">
                <a:solidFill>
                  <a:sysClr val="windowText" lastClr="000000"/>
                </a:solidFill>
              </a:rPr>
              <a:t>ICD </a:t>
            </a:r>
            <a:r>
              <a:rPr lang="en-US" sz="1050" dirty="0">
                <a:solidFill>
                  <a:sysClr val="windowText" lastClr="000000"/>
                </a:solidFill>
              </a:rPr>
              <a:t>9 </a:t>
            </a:r>
            <a:r>
              <a:rPr lang="en-US" sz="1050" dirty="0" smtClean="0">
                <a:solidFill>
                  <a:sysClr val="windowText" lastClr="000000"/>
                </a:solidFill>
              </a:rPr>
              <a:t>– ICD10</a:t>
            </a:r>
            <a:endParaRPr lang="en-US" sz="1050" dirty="0">
              <a:solidFill>
                <a:sysClr val="windowText" lastClr="000000"/>
              </a:solidFill>
            </a:endParaRPr>
          </a:p>
        </p:txBody>
      </p:sp>
      <p:sp>
        <p:nvSpPr>
          <p:cNvPr id="9" name="Round Diagonal Corner Rectangle 8"/>
          <p:cNvSpPr/>
          <p:nvPr/>
        </p:nvSpPr>
        <p:spPr bwMode="auto">
          <a:xfrm>
            <a:off x="614094" y="1863250"/>
            <a:ext cx="1944216" cy="792088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dirty="0">
                <a:solidFill>
                  <a:sysClr val="windowText" lastClr="000000"/>
                </a:solidFill>
                <a:ea typeface="MS PGothic" pitchFamily="34" charset="-128"/>
              </a:rPr>
              <a:t>Patient Info</a:t>
            </a:r>
          </a:p>
          <a:p>
            <a:pPr algn="ctr">
              <a:defRPr/>
            </a:pPr>
            <a:r>
              <a:rPr lang="en-US" sz="1100" dirty="0">
                <a:solidFill>
                  <a:sysClr val="windowText" lastClr="000000"/>
                </a:solidFill>
                <a:ea typeface="MS PGothic" pitchFamily="34" charset="-128"/>
              </a:rPr>
              <a:t>ID – Age – Gender –</a:t>
            </a:r>
          </a:p>
          <a:p>
            <a:pPr algn="ctr">
              <a:defRPr/>
            </a:pPr>
            <a:r>
              <a:rPr lang="en-US" sz="1100" dirty="0">
                <a:solidFill>
                  <a:sysClr val="windowText" lastClr="000000"/>
                </a:solidFill>
                <a:ea typeface="MS PGothic" pitchFamily="34" charset="-128"/>
              </a:rPr>
              <a:t>Resource Use</a:t>
            </a:r>
          </a:p>
        </p:txBody>
      </p:sp>
      <p:sp>
        <p:nvSpPr>
          <p:cNvPr id="10" name="Round Diagonal Corner Rectangle 9"/>
          <p:cNvSpPr/>
          <p:nvPr/>
        </p:nvSpPr>
        <p:spPr bwMode="auto">
          <a:xfrm>
            <a:off x="614094" y="4527546"/>
            <a:ext cx="1944216" cy="864096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Pharmaceuticals</a:t>
            </a:r>
          </a:p>
          <a:p>
            <a:pPr algn="ctr">
              <a:defRPr/>
            </a:pPr>
            <a:r>
              <a:rPr lang="en-US" sz="1400" dirty="0" smtClean="0">
                <a:solidFill>
                  <a:sysClr val="windowText" lastClr="000000"/>
                </a:solidFill>
              </a:rPr>
              <a:t>NDC, ATC</a:t>
            </a:r>
            <a:endParaRPr lang="en-US" sz="1400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025918" y="2872058"/>
            <a:ext cx="1728192" cy="14401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ysClr val="windowText" lastClr="000000"/>
                </a:solidFill>
              </a:rPr>
              <a:t>ACG </a:t>
            </a:r>
          </a:p>
          <a:p>
            <a:pPr algn="ctr">
              <a:defRPr/>
            </a:pPr>
            <a:r>
              <a:rPr lang="en-US" dirty="0">
                <a:solidFill>
                  <a:sysClr val="windowText" lastClr="000000"/>
                </a:solidFill>
              </a:rPr>
              <a:t>System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7239001" y="2767934"/>
            <a:ext cx="1641716" cy="164171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sysClr val="windowText" lastClr="000000"/>
                </a:solidFill>
              </a:rPr>
              <a:t>Predictive</a:t>
            </a:r>
          </a:p>
          <a:p>
            <a:pPr algn="ctr">
              <a:defRPr/>
            </a:pPr>
            <a:r>
              <a:rPr lang="en-US" sz="1600" b="1" dirty="0" smtClean="0">
                <a:solidFill>
                  <a:sysClr val="windowText" lastClr="000000"/>
                </a:solidFill>
              </a:rPr>
              <a:t>Models</a:t>
            </a:r>
          </a:p>
          <a:p>
            <a:pPr algn="ctr">
              <a:defRPr/>
            </a:pPr>
            <a:r>
              <a:rPr lang="en-US" sz="1400" dirty="0" smtClean="0">
                <a:solidFill>
                  <a:sysClr val="windowText" lastClr="000000"/>
                </a:solidFill>
              </a:rPr>
              <a:t>(ACG-PM)</a:t>
            </a:r>
            <a:endParaRPr lang="en-US" sz="1400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262802" y="2117706"/>
            <a:ext cx="1368152" cy="9361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dirty="0" smtClean="0">
                <a:solidFill>
                  <a:sysClr val="windowText" lastClr="000000"/>
                </a:solidFill>
              </a:rPr>
              <a:t>ACGs</a:t>
            </a:r>
          </a:p>
          <a:p>
            <a:pPr algn="ctr">
              <a:defRPr/>
            </a:pPr>
            <a:r>
              <a:rPr lang="en-US" sz="1800" dirty="0" smtClean="0">
                <a:solidFill>
                  <a:sysClr val="windowText" lastClr="000000"/>
                </a:solidFill>
              </a:rPr>
              <a:t>102 / 6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262802" y="3120740"/>
            <a:ext cx="1368152" cy="9361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EDCs</a:t>
            </a:r>
          </a:p>
          <a:p>
            <a:pPr algn="ctr">
              <a:defRPr/>
            </a:pPr>
            <a:r>
              <a:rPr lang="en-US" sz="1800" dirty="0" smtClean="0">
                <a:solidFill>
                  <a:sysClr val="windowText" lastClr="000000"/>
                </a:solidFill>
              </a:rPr>
              <a:t>267 </a:t>
            </a:r>
            <a:r>
              <a:rPr lang="en-US" sz="1800" dirty="0">
                <a:solidFill>
                  <a:sysClr val="windowText" lastClr="000000"/>
                </a:solidFill>
              </a:rPr>
              <a:t>/ 30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62802" y="4123774"/>
            <a:ext cx="1368152" cy="10081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dirty="0">
                <a:solidFill>
                  <a:sysClr val="windowText" lastClr="000000"/>
                </a:solidFill>
                <a:ea typeface="MS PGothic" pitchFamily="34" charset="-128"/>
              </a:rPr>
              <a:t>Markers</a:t>
            </a:r>
          </a:p>
          <a:p>
            <a:pPr algn="ctr">
              <a:defRPr/>
            </a:pPr>
            <a:r>
              <a:rPr lang="en-US" sz="900" dirty="0">
                <a:solidFill>
                  <a:sysClr val="windowText" lastClr="000000"/>
                </a:solidFill>
                <a:ea typeface="MS PGothic" pitchFamily="34" charset="-128"/>
              </a:rPr>
              <a:t>Frailty – </a:t>
            </a:r>
            <a:r>
              <a:rPr lang="en-US" sz="900" dirty="0" err="1">
                <a:solidFill>
                  <a:sysClr val="windowText" lastClr="000000"/>
                </a:solidFill>
                <a:ea typeface="MS PGothic" pitchFamily="34" charset="-128"/>
              </a:rPr>
              <a:t>Hosdom</a:t>
            </a:r>
            <a:r>
              <a:rPr lang="en-US" sz="900" dirty="0">
                <a:solidFill>
                  <a:sysClr val="windowText" lastClr="000000"/>
                </a:solidFill>
                <a:ea typeface="MS PGothic" pitchFamily="34" charset="-128"/>
              </a:rPr>
              <a:t> </a:t>
            </a:r>
            <a:endParaRPr lang="en-US" sz="900" dirty="0" smtClean="0">
              <a:solidFill>
                <a:sysClr val="windowText" lastClr="000000"/>
              </a:solidFill>
              <a:ea typeface="MS PGothic" pitchFamily="34" charset="-128"/>
            </a:endParaRPr>
          </a:p>
          <a:p>
            <a:pPr algn="ctr">
              <a:defRPr/>
            </a:pPr>
            <a:r>
              <a:rPr lang="en-US" sz="900" dirty="0" smtClean="0">
                <a:solidFill>
                  <a:sysClr val="windowText" lastClr="000000"/>
                </a:solidFill>
                <a:ea typeface="MS PGothic" pitchFamily="34" charset="-128"/>
              </a:rPr>
              <a:t>Coordination </a:t>
            </a:r>
            <a:br>
              <a:rPr lang="en-US" sz="900" dirty="0" smtClean="0">
                <a:solidFill>
                  <a:sysClr val="windowText" lastClr="000000"/>
                </a:solidFill>
                <a:ea typeface="MS PGothic" pitchFamily="34" charset="-128"/>
              </a:rPr>
            </a:br>
            <a:r>
              <a:rPr lang="en-US" sz="900" dirty="0" smtClean="0">
                <a:solidFill>
                  <a:sysClr val="windowText" lastClr="000000"/>
                </a:solidFill>
                <a:ea typeface="MS PGothic" pitchFamily="34" charset="-128"/>
              </a:rPr>
              <a:t>Rx Gap </a:t>
            </a:r>
            <a:endParaRPr lang="en-US" sz="2000" dirty="0">
              <a:solidFill>
                <a:sysClr val="windowText" lastClr="000000"/>
              </a:solidFill>
              <a:ea typeface="MS PGothic" pitchFamily="34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262802" y="1114673"/>
            <a:ext cx="1368152" cy="9361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dirty="0" smtClean="0">
                <a:solidFill>
                  <a:sysClr val="windowText" lastClr="000000"/>
                </a:solidFill>
              </a:rPr>
              <a:t>ADGs</a:t>
            </a:r>
          </a:p>
          <a:p>
            <a:pPr algn="ctr">
              <a:defRPr/>
            </a:pPr>
            <a:r>
              <a:rPr lang="en-US" sz="1800" dirty="0" smtClean="0">
                <a:solidFill>
                  <a:sysClr val="windowText" lastClr="000000"/>
                </a:solidFill>
              </a:rPr>
              <a:t>32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266994" y="5198815"/>
            <a:ext cx="1359768" cy="9361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Rx-MG</a:t>
            </a:r>
          </a:p>
          <a:p>
            <a:pPr algn="ctr">
              <a:defRPr/>
            </a:pPr>
            <a:r>
              <a:rPr lang="en-US" sz="1800" dirty="0" smtClean="0">
                <a:solidFill>
                  <a:sysClr val="windowText" lastClr="000000"/>
                </a:solidFill>
              </a:rPr>
              <a:t>64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cxnSp>
        <p:nvCxnSpPr>
          <p:cNvPr id="45" name="Straight Connector 44"/>
          <p:cNvCxnSpPr>
            <a:cxnSpLocks noChangeShapeType="1"/>
            <a:stCxn id="9" idx="0"/>
            <a:endCxn id="11" idx="1"/>
          </p:cNvCxnSpPr>
          <p:nvPr/>
        </p:nvCxnSpPr>
        <p:spPr bwMode="auto">
          <a:xfrm>
            <a:off x="2558310" y="2259294"/>
            <a:ext cx="467608" cy="1332844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/>
        </p:spPr>
      </p:cxnSp>
      <p:sp>
        <p:nvSpPr>
          <p:cNvPr id="56" name="Right Brace 55"/>
          <p:cNvSpPr>
            <a:spLocks/>
          </p:cNvSpPr>
          <p:nvPr/>
        </p:nvSpPr>
        <p:spPr bwMode="auto">
          <a:xfrm>
            <a:off x="6698797" y="1359170"/>
            <a:ext cx="540204" cy="4608513"/>
          </a:xfrm>
          <a:prstGeom prst="rightBrace">
            <a:avLst>
              <a:gd name="adj1" fmla="val 80816"/>
              <a:gd name="adj2" fmla="val 50000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ysClr val="windowText" lastClr="000000"/>
              </a:solidFill>
              <a:ea typeface="+mn-ea"/>
            </a:endParaRPr>
          </a:p>
        </p:txBody>
      </p:sp>
      <p:pic>
        <p:nvPicPr>
          <p:cNvPr id="27" name="Picture 2" descr="http://ww1.prweb.com/prfiles/2012/09/26/9946534/jhac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5230812"/>
            <a:ext cx="1152525" cy="120967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DSS  </a:t>
            </a:r>
            <a:r>
              <a:rPr lang="en-US" dirty="0" smtClean="0"/>
              <a:t>Groupers  Johns </a:t>
            </a:r>
            <a:r>
              <a:rPr lang="en-US" dirty="0"/>
              <a:t>Hopkins </a:t>
            </a:r>
            <a:r>
              <a:rPr lang="en-US" dirty="0" smtClean="0"/>
              <a:t>ACG</a:t>
            </a:r>
            <a:endParaRPr lang="en-US" dirty="0"/>
          </a:p>
        </p:txBody>
      </p:sp>
      <p:cxnSp>
        <p:nvCxnSpPr>
          <p:cNvPr id="34" name="Straight Connector 44"/>
          <p:cNvCxnSpPr>
            <a:cxnSpLocks noChangeShapeType="1"/>
            <a:stCxn id="10" idx="0"/>
            <a:endCxn id="11" idx="1"/>
          </p:cNvCxnSpPr>
          <p:nvPr/>
        </p:nvCxnSpPr>
        <p:spPr bwMode="auto">
          <a:xfrm flipV="1">
            <a:off x="2558310" y="3592138"/>
            <a:ext cx="467608" cy="1367456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/>
        </p:spPr>
      </p:cxnSp>
      <p:cxnSp>
        <p:nvCxnSpPr>
          <p:cNvPr id="41" name="Straight Connector 44"/>
          <p:cNvCxnSpPr>
            <a:cxnSpLocks noChangeShapeType="1"/>
            <a:stCxn id="8" idx="0"/>
            <a:endCxn id="11" idx="1"/>
          </p:cNvCxnSpPr>
          <p:nvPr/>
        </p:nvCxnSpPr>
        <p:spPr bwMode="auto">
          <a:xfrm>
            <a:off x="2558310" y="3591442"/>
            <a:ext cx="467608" cy="696"/>
          </a:xfrm>
          <a:prstGeom prst="straightConnector1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/>
        </p:spPr>
      </p:cxnSp>
      <p:cxnSp>
        <p:nvCxnSpPr>
          <p:cNvPr id="47" name="Straight Connector 44"/>
          <p:cNvCxnSpPr>
            <a:cxnSpLocks noChangeShapeType="1"/>
            <a:stCxn id="11" idx="3"/>
            <a:endCxn id="16" idx="1"/>
          </p:cNvCxnSpPr>
          <p:nvPr/>
        </p:nvCxnSpPr>
        <p:spPr bwMode="auto">
          <a:xfrm flipV="1">
            <a:off x="4754110" y="1582725"/>
            <a:ext cx="508692" cy="2009413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/>
        </p:spPr>
      </p:cxnSp>
      <p:cxnSp>
        <p:nvCxnSpPr>
          <p:cNvPr id="51" name="Straight Connector 44"/>
          <p:cNvCxnSpPr>
            <a:cxnSpLocks noChangeShapeType="1"/>
            <a:stCxn id="11" idx="3"/>
            <a:endCxn id="12" idx="1"/>
          </p:cNvCxnSpPr>
          <p:nvPr/>
        </p:nvCxnSpPr>
        <p:spPr bwMode="auto">
          <a:xfrm flipV="1">
            <a:off x="4754110" y="2585758"/>
            <a:ext cx="508692" cy="1006380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/>
        </p:spPr>
      </p:cxnSp>
      <p:cxnSp>
        <p:nvCxnSpPr>
          <p:cNvPr id="52" name="Straight Connector 44"/>
          <p:cNvCxnSpPr>
            <a:cxnSpLocks noChangeShapeType="1"/>
            <a:stCxn id="11" idx="3"/>
            <a:endCxn id="13" idx="1"/>
          </p:cNvCxnSpPr>
          <p:nvPr/>
        </p:nvCxnSpPr>
        <p:spPr bwMode="auto">
          <a:xfrm flipV="1">
            <a:off x="4754110" y="3588792"/>
            <a:ext cx="508692" cy="3346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/>
        </p:spPr>
      </p:cxnSp>
      <p:cxnSp>
        <p:nvCxnSpPr>
          <p:cNvPr id="54" name="Straight Connector 44"/>
          <p:cNvCxnSpPr>
            <a:cxnSpLocks noChangeShapeType="1"/>
            <a:stCxn id="11" idx="3"/>
            <a:endCxn id="14" idx="1"/>
          </p:cNvCxnSpPr>
          <p:nvPr/>
        </p:nvCxnSpPr>
        <p:spPr bwMode="auto">
          <a:xfrm>
            <a:off x="4754110" y="3592138"/>
            <a:ext cx="508692" cy="1035692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/>
        </p:spPr>
      </p:cxnSp>
      <p:cxnSp>
        <p:nvCxnSpPr>
          <p:cNvPr id="55" name="Straight Connector 44"/>
          <p:cNvCxnSpPr>
            <a:cxnSpLocks noChangeShapeType="1"/>
            <a:stCxn id="11" idx="3"/>
            <a:endCxn id="36" idx="1"/>
          </p:cNvCxnSpPr>
          <p:nvPr/>
        </p:nvCxnSpPr>
        <p:spPr bwMode="auto">
          <a:xfrm>
            <a:off x="4754110" y="3592138"/>
            <a:ext cx="512884" cy="2074729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9968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5" grpId="0" animBg="1"/>
      <p:bldP spid="12" grpId="0" animBg="1"/>
      <p:bldP spid="13" grpId="0" animBg="1"/>
      <p:bldP spid="14" grpId="0" animBg="1"/>
      <p:bldP spid="16" grpId="0" animBg="1"/>
      <p:bldP spid="36" grpId="0" animBg="1"/>
      <p:bldP spid="5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DSS  </a:t>
            </a:r>
            <a:r>
              <a:rPr lang="en-US" dirty="0"/>
              <a:t>Groupers  </a:t>
            </a:r>
            <a:r>
              <a:rPr lang="en-US" dirty="0" err="1" smtClean="0"/>
              <a:t>eACG</a:t>
            </a:r>
            <a:r>
              <a:rPr lang="en-US" dirty="0" smtClean="0"/>
              <a:t> </a:t>
            </a:r>
            <a:r>
              <a:rPr lang="en-US" dirty="0"/>
              <a:t>(EHR-based ACG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sym typeface="Wingdings" panose="05000000000000000000" pitchFamily="2" charset="2"/>
              </a:rPr>
              <a:t>ACG system offers </a:t>
            </a:r>
            <a:r>
              <a:rPr lang="en-US" sz="1600" dirty="0">
                <a:sym typeface="Wingdings" panose="05000000000000000000" pitchFamily="2" charset="2"/>
              </a:rPr>
              <a:t>a </a:t>
            </a:r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unique approach to measuring morbidity </a:t>
            </a:r>
            <a:r>
              <a:rPr lang="en-US" sz="1600" dirty="0">
                <a:sym typeface="Wingdings" panose="05000000000000000000" pitchFamily="2" charset="2"/>
              </a:rPr>
              <a:t>that improves accuracy and fairness in evaluating provider performance, identifying patients at high risk, forecasting healthcare utilization and setting equitable payment rates</a:t>
            </a:r>
            <a:r>
              <a:rPr lang="en-US" sz="1600" dirty="0" smtClean="0">
                <a:sym typeface="Wingdings" panose="05000000000000000000" pitchFamily="2" charset="2"/>
              </a:rPr>
              <a:t>.</a:t>
            </a:r>
            <a:endParaRPr lang="en-US" sz="1600" dirty="0">
              <a:sym typeface="Wingdings" panose="05000000000000000000" pitchFamily="2" charset="2"/>
            </a:endParaRPr>
          </a:p>
        </p:txBody>
      </p:sp>
      <p:pic>
        <p:nvPicPr>
          <p:cNvPr id="6" name="Picture 2" descr="http://ww1.prweb.com/prfiles/2012/09/26/9946534/jhac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5230812"/>
            <a:ext cx="1152525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580850" y="604073"/>
            <a:ext cx="14398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sz="1600" dirty="0">
                <a:latin typeface="+mj-lt"/>
                <a:hlinkClick r:id="rId4" action="ppaction://hlinkfile"/>
              </a:rPr>
              <a:t>acg.jhsph.edu</a:t>
            </a:r>
            <a:endParaRPr lang="en-US" sz="1600" dirty="0">
              <a:latin typeface="+mj-lt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86513" y="2108647"/>
            <a:ext cx="3839615" cy="3647634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rgbClr val="92D050">
                  <a:alpha val="50000"/>
                </a:srgbClr>
              </a:gs>
              <a:gs pos="50000">
                <a:srgbClr val="FFFF00">
                  <a:alpha val="50000"/>
                </a:srgbClr>
              </a:gs>
              <a:gs pos="100000">
                <a:srgbClr val="FF0000">
                  <a:alpha val="50000"/>
                </a:srgbClr>
              </a:gs>
            </a:gsLst>
            <a:lin ang="16200000" scaled="1"/>
            <a:tileRect/>
          </a:gra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sz="1800">
              <a:latin typeface="+mj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690282" y="2428614"/>
            <a:ext cx="1215878" cy="783921"/>
          </a:xfrm>
          <a:prstGeom prst="rect">
            <a:avLst/>
          </a:prstGeom>
          <a:solidFill>
            <a:srgbClr val="FFABAB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Case-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Management</a:t>
            </a: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 flipH="1">
            <a:off x="1730378" y="3212536"/>
            <a:ext cx="2175782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sz="1800">
              <a:latin typeface="+mj-lt"/>
            </a:endParaRPr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 flipH="1">
            <a:off x="1250426" y="4183105"/>
            <a:ext cx="3935606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sz="1800">
              <a:latin typeface="+mj-lt"/>
            </a:endParaRPr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 flipH="1">
            <a:off x="802472" y="4991024"/>
            <a:ext cx="5727425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sz="1800">
              <a:latin typeface="+mj-lt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906160" y="2428614"/>
            <a:ext cx="1279872" cy="1754491"/>
          </a:xfrm>
          <a:prstGeom prst="rect">
            <a:avLst/>
          </a:prstGeom>
          <a:solidFill>
            <a:srgbClr val="FFD49B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Disease 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Management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5186031" y="2428614"/>
            <a:ext cx="1343865" cy="2559743"/>
          </a:xfrm>
          <a:prstGeom prst="rect">
            <a:avLst/>
          </a:prstGeom>
          <a:solidFill>
            <a:srgbClr val="FFFF9F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Practice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Resource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Management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858365" y="2555269"/>
            <a:ext cx="895910" cy="542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latin typeface="+mj-lt"/>
              </a:rPr>
              <a:t>High</a:t>
            </a:r>
          </a:p>
          <a:p>
            <a:pPr algn="ctr"/>
            <a:r>
              <a:rPr lang="en-US" sz="1200" dirty="0">
                <a:latin typeface="+mj-lt"/>
              </a:rPr>
              <a:t>Disease Burden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602391" y="3461845"/>
            <a:ext cx="1407859" cy="43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+mj-lt"/>
              </a:rPr>
              <a:t>Single High Impact Disease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346417" y="4479076"/>
            <a:ext cx="1919807" cy="25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+mj-lt"/>
              </a:rPr>
              <a:t>Users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201098" y="5231001"/>
            <a:ext cx="2239775" cy="25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+mj-lt"/>
              </a:rPr>
              <a:t>Users &amp; Non-Users</a:t>
            </a: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386513" y="5742948"/>
            <a:ext cx="3839615" cy="448047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800" b="1" dirty="0">
                <a:solidFill>
                  <a:schemeClr val="tx1"/>
                </a:solidFill>
                <a:latin typeface="+mj-lt"/>
              </a:rPr>
              <a:t>Population </a:t>
            </a:r>
            <a:r>
              <a:rPr lang="en-US" sz="1800" b="1" dirty="0" smtClean="0">
                <a:solidFill>
                  <a:schemeClr val="tx1"/>
                </a:solidFill>
                <a:latin typeface="+mj-lt"/>
              </a:rPr>
              <a:t>Segment</a:t>
            </a:r>
            <a:endParaRPr lang="en-US" sz="1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H="1">
            <a:off x="390513" y="5742948"/>
            <a:ext cx="7611236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sz="1800">
              <a:latin typeface="+mj-lt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6529897" y="2428614"/>
            <a:ext cx="1471852" cy="3314334"/>
          </a:xfrm>
          <a:prstGeom prst="rect">
            <a:avLst/>
          </a:prstGeom>
          <a:solidFill>
            <a:srgbClr val="D2EC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Needs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Assessment</a:t>
            </a:r>
          </a:p>
          <a:p>
            <a:pPr algn="ctr">
              <a:defRPr/>
            </a:pP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 Quality 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 Improvement</a:t>
            </a:r>
          </a:p>
          <a:p>
            <a:pPr algn="ctr">
              <a:defRPr/>
            </a:pP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Payment/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Finance</a:t>
            </a: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2690282" y="2044653"/>
            <a:ext cx="5311467" cy="383961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+mj-lt"/>
              </a:rPr>
              <a:t>Management Applications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83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155000"/>
              </a:spcBef>
              <a:buClr>
                <a:srgbClr val="126F90"/>
              </a:buClr>
              <a:buSzPct val="70000"/>
              <a:buFont typeface="Wingdings" pitchFamily="-84" charset="2"/>
              <a:buNone/>
            </a:pPr>
            <a:r>
              <a:rPr lang="en-US" kern="1200" dirty="0" smtClean="0">
                <a:ea typeface="ＭＳ Ｐゴシック" pitchFamily="-84" charset="-128"/>
                <a:cs typeface="ＭＳ Ｐゴシック" pitchFamily="-84" charset="-128"/>
              </a:rPr>
              <a:t>CDSS Overview  History </a:t>
            </a:r>
            <a:r>
              <a:rPr lang="en-US" kern="1200" dirty="0">
                <a:ea typeface="ＭＳ Ｐゴシック" pitchFamily="-84" charset="-128"/>
                <a:cs typeface="ＭＳ Ｐゴシック" pitchFamily="-84" charset="-128"/>
              </a:rPr>
              <a:t>of CDSS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4800" y="1186543"/>
            <a:ext cx="8534400" cy="493962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sz="1700" dirty="0" smtClean="0">
                <a:solidFill>
                  <a:srgbClr val="FF0000"/>
                </a:solidFill>
              </a:rPr>
              <a:t>Definition</a:t>
            </a:r>
            <a:r>
              <a:rPr lang="en-US" sz="1700" dirty="0" smtClean="0"/>
              <a:t>: Computer-based clinical decision support (CDSS) can be defined as the use of the computer to bring relevant knowledge to bear on the health care and well being of a patient.</a:t>
            </a:r>
          </a:p>
          <a:p>
            <a:pPr>
              <a:spcBef>
                <a:spcPts val="2400"/>
              </a:spcBef>
            </a:pPr>
            <a:r>
              <a:rPr lang="en-US" sz="1700" dirty="0" smtClean="0"/>
              <a:t>Efforts to automate aspects of health care began in earnest as far back as the </a:t>
            </a:r>
            <a:r>
              <a:rPr lang="en-US" sz="1700" dirty="0" smtClean="0">
                <a:solidFill>
                  <a:srgbClr val="FF0000"/>
                </a:solidFill>
              </a:rPr>
              <a:t>early 1960s</a:t>
            </a:r>
            <a:r>
              <a:rPr lang="en-US" sz="1700" dirty="0" smtClean="0"/>
              <a:t>. CDSS has been more a </a:t>
            </a:r>
            <a:r>
              <a:rPr lang="en-US" sz="1700" dirty="0" smtClean="0">
                <a:solidFill>
                  <a:srgbClr val="FF0000"/>
                </a:solidFill>
              </a:rPr>
              <a:t>research pursuit </a:t>
            </a:r>
            <a:r>
              <a:rPr lang="en-US" sz="1700" dirty="0" smtClean="0"/>
              <a:t>than a practical one.</a:t>
            </a:r>
          </a:p>
          <a:p>
            <a:pPr>
              <a:spcBef>
                <a:spcPts val="2400"/>
              </a:spcBef>
            </a:pPr>
            <a:r>
              <a:rPr lang="en-US" sz="1700" dirty="0" smtClean="0">
                <a:solidFill>
                  <a:srgbClr val="FF0000"/>
                </a:solidFill>
              </a:rPr>
              <a:t>Common types of decision support </a:t>
            </a:r>
            <a:r>
              <a:rPr lang="en-US" sz="1700" dirty="0" smtClean="0">
                <a:sym typeface="Wingdings" pitchFamily="2" charset="2"/>
              </a:rPr>
              <a:t></a:t>
            </a:r>
            <a:r>
              <a:rPr lang="en-US" sz="1700" dirty="0" smtClean="0"/>
              <a:t> recognizing that a laboratory test result is out of normal range; a medication being ordered has a dangerous interaction with another; determining that a patient is now due for a flu shot.</a:t>
            </a:r>
          </a:p>
          <a:p>
            <a:pPr>
              <a:spcBef>
                <a:spcPts val="2400"/>
              </a:spcBef>
            </a:pPr>
            <a:r>
              <a:rPr lang="en-US" sz="1700" dirty="0" smtClean="0"/>
              <a:t>Transition from academic settings into the </a:t>
            </a:r>
            <a:r>
              <a:rPr lang="en-US" sz="1700" dirty="0" smtClean="0">
                <a:solidFill>
                  <a:srgbClr val="FF0000"/>
                </a:solidFill>
              </a:rPr>
              <a:t>commercial application </a:t>
            </a:r>
            <a:r>
              <a:rPr lang="en-US" sz="1700" dirty="0" smtClean="0"/>
              <a:t>has been slow and harder than expected</a:t>
            </a:r>
          </a:p>
          <a:p>
            <a:pPr>
              <a:spcBef>
                <a:spcPts val="2400"/>
              </a:spcBef>
            </a:pPr>
            <a:r>
              <a:rPr lang="en-US" sz="1700" dirty="0" smtClean="0"/>
              <a:t>Relationship between CDSS and healthcare providers has gone through different phases – health informatics maturation.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444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DSS </a:t>
            </a:r>
            <a:r>
              <a:rPr lang="en-US" dirty="0" smtClean="0"/>
              <a:t> </a:t>
            </a:r>
            <a:r>
              <a:rPr lang="en-US" dirty="0"/>
              <a:t>Groupers  </a:t>
            </a:r>
            <a:r>
              <a:rPr lang="en-US" dirty="0" err="1" smtClean="0"/>
              <a:t>eACG</a:t>
            </a:r>
            <a:r>
              <a:rPr lang="en-US" dirty="0" smtClean="0"/>
              <a:t> </a:t>
            </a:r>
            <a:r>
              <a:rPr lang="en-US" dirty="0"/>
              <a:t>(EHR-based ACG) </a:t>
            </a:r>
            <a:r>
              <a:rPr lang="en-US" sz="1400" b="0" dirty="0"/>
              <a:t>(cont</a:t>
            </a:r>
            <a:r>
              <a:rPr lang="en-US" sz="1400" b="0" dirty="0" smtClean="0"/>
              <a:t>.)</a:t>
            </a:r>
            <a:endParaRPr lang="en-US" b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ym typeface="Wingdings" panose="05000000000000000000" pitchFamily="2" charset="2"/>
              </a:rPr>
              <a:t>Billions of dollars per year are now routinely exchanged using ACGs in almost every US State and in </a:t>
            </a:r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16 + nations</a:t>
            </a:r>
            <a:r>
              <a:rPr lang="en-US" sz="1600" dirty="0">
                <a:sym typeface="Wingdings" panose="05000000000000000000" pitchFamily="2" charset="2"/>
              </a:rPr>
              <a:t>. Healthcare of as many as </a:t>
            </a:r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100+ million patients </a:t>
            </a:r>
            <a:r>
              <a:rPr lang="en-US" sz="1600" dirty="0">
                <a:sym typeface="Wingdings" panose="05000000000000000000" pitchFamily="2" charset="2"/>
              </a:rPr>
              <a:t>is actively managed and monitored using ACGs on all continents. Over 700+ peer reviewed articles have been published that apply and evaluate ACGs.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 smtClean="0">
                <a:sym typeface="Wingdings" panose="05000000000000000000" pitchFamily="2" charset="2"/>
              </a:rPr>
              <a:t>Other EHR-only data</a:t>
            </a:r>
            <a:r>
              <a:rPr lang="en-US" sz="1600" dirty="0" smtClean="0">
                <a:sym typeface="Wingdings" panose="05000000000000000000" pitchFamily="2" charset="2"/>
              </a:rPr>
              <a:t>: Lab results; Vital Signs; Medical and Family history…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 smtClean="0">
                <a:sym typeface="Wingdings" panose="05000000000000000000" pitchFamily="2" charset="2"/>
              </a:rPr>
              <a:t>New applications</a:t>
            </a:r>
            <a:r>
              <a:rPr lang="en-US" sz="1600" dirty="0" smtClean="0">
                <a:sym typeface="Wingdings" panose="05000000000000000000" pitchFamily="2" charset="2"/>
              </a:rPr>
              <a:t>: Real </a:t>
            </a:r>
            <a:r>
              <a:rPr lang="en-US" sz="1600" dirty="0">
                <a:sym typeface="Wingdings" panose="05000000000000000000" pitchFamily="2" charset="2"/>
              </a:rPr>
              <a:t>time population health / community </a:t>
            </a:r>
            <a:r>
              <a:rPr lang="en-US" sz="1600" dirty="0" smtClean="0">
                <a:sym typeface="Wingdings" panose="05000000000000000000" pitchFamily="2" charset="2"/>
              </a:rPr>
              <a:t>surveillance; Real </a:t>
            </a:r>
            <a:r>
              <a:rPr lang="en-US" sz="1600" dirty="0">
                <a:sym typeface="Wingdings" panose="05000000000000000000" pitchFamily="2" charset="2"/>
              </a:rPr>
              <a:t>time clinical action for individual </a:t>
            </a:r>
            <a:r>
              <a:rPr lang="en-US" sz="1600" dirty="0" smtClean="0">
                <a:sym typeface="Wingdings" panose="05000000000000000000" pitchFamily="2" charset="2"/>
              </a:rPr>
              <a:t>consumer; Functional </a:t>
            </a:r>
            <a:r>
              <a:rPr lang="en-US" sz="1600" dirty="0">
                <a:sym typeface="Wingdings" panose="05000000000000000000" pitchFamily="2" charset="2"/>
              </a:rPr>
              <a:t>Status / </a:t>
            </a:r>
            <a:r>
              <a:rPr lang="en-US" sz="1600" dirty="0" smtClean="0">
                <a:sym typeface="Wingdings" panose="05000000000000000000" pitchFamily="2" charset="2"/>
              </a:rPr>
              <a:t>Frailty</a:t>
            </a:r>
            <a:endParaRPr lang="en-US" sz="1600" dirty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600" dirty="0">
              <a:sym typeface="Wingdings" panose="05000000000000000000" pitchFamily="2" charset="2"/>
            </a:endParaRPr>
          </a:p>
        </p:txBody>
      </p:sp>
      <p:pic>
        <p:nvPicPr>
          <p:cNvPr id="3074" name="Picture 2" descr="http://ww1.prweb.com/prfiles/2012/09/26/9946534/jhac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5211762"/>
            <a:ext cx="1152525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24" b="22814"/>
          <a:stretch/>
        </p:blipFill>
        <p:spPr>
          <a:xfrm>
            <a:off x="914400" y="3271464"/>
            <a:ext cx="6948486" cy="30077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8928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8"/>
          <p:cNvSpPr/>
          <p:nvPr/>
        </p:nvSpPr>
        <p:spPr>
          <a:xfrm>
            <a:off x="1233908" y="2069592"/>
            <a:ext cx="484632" cy="97840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409582" y="3450772"/>
            <a:ext cx="484632" cy="978408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2170149" y="3455567"/>
            <a:ext cx="484632" cy="978408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2615218" y="2069592"/>
            <a:ext cx="484632" cy="97840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3880884" y="2069592"/>
            <a:ext cx="484632" cy="97840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3532798" y="3457086"/>
            <a:ext cx="484632" cy="978408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5247973" y="2069592"/>
            <a:ext cx="484632" cy="97840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7" name="Up Arrow 16"/>
          <p:cNvSpPr/>
          <p:nvPr/>
        </p:nvSpPr>
        <p:spPr>
          <a:xfrm>
            <a:off x="4964326" y="3442924"/>
            <a:ext cx="484632" cy="978408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368" y="4433975"/>
            <a:ext cx="12490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Early  work</a:t>
            </a:r>
          </a:p>
          <a:p>
            <a:pPr algn="ctr"/>
            <a:r>
              <a:rPr lang="en-US" sz="1400" dirty="0" smtClean="0">
                <a:latin typeface="+mj-lt"/>
              </a:rPr>
              <a:t>on children’s </a:t>
            </a:r>
          </a:p>
          <a:p>
            <a:pPr algn="ctr"/>
            <a:r>
              <a:rPr lang="en-US" sz="1400" dirty="0" smtClean="0">
                <a:latin typeface="+mj-lt"/>
              </a:rPr>
              <a:t>patterns </a:t>
            </a:r>
          </a:p>
          <a:p>
            <a:pPr algn="ctr"/>
            <a:r>
              <a:rPr lang="en-US" sz="1400" dirty="0" smtClean="0">
                <a:latin typeface="+mj-lt"/>
              </a:rPr>
              <a:t>of morbidity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0053" y="1115485"/>
            <a:ext cx="12923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Federal grant </a:t>
            </a:r>
          </a:p>
          <a:p>
            <a:pPr algn="ctr"/>
            <a:r>
              <a:rPr lang="en-US" sz="1400" dirty="0" smtClean="0">
                <a:latin typeface="+mj-lt"/>
              </a:rPr>
              <a:t> develops</a:t>
            </a:r>
          </a:p>
          <a:p>
            <a:pPr algn="ctr"/>
            <a:r>
              <a:rPr lang="en-US" sz="1400" dirty="0" smtClean="0">
                <a:latin typeface="+mj-lt"/>
              </a:rPr>
              <a:t>“Ambulatory</a:t>
            </a:r>
          </a:p>
          <a:p>
            <a:pPr algn="ctr"/>
            <a:r>
              <a:rPr lang="en-US" sz="1400" dirty="0" smtClean="0">
                <a:latin typeface="+mj-lt"/>
              </a:rPr>
              <a:t>DRGs”</a:t>
            </a:r>
            <a:endParaRPr lang="en-US" sz="1400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24530" y="4429180"/>
            <a:ext cx="15758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Software tools </a:t>
            </a:r>
          </a:p>
          <a:p>
            <a:pPr algn="ctr"/>
            <a:r>
              <a:rPr lang="en-US" sz="1400" dirty="0" smtClean="0">
                <a:latin typeface="+mj-lt"/>
              </a:rPr>
              <a:t>for health plans/providers</a:t>
            </a:r>
            <a:endParaRPr lang="en-US" sz="2000" dirty="0" smtClean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62281" y="1330928"/>
            <a:ext cx="17218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1</a:t>
            </a:r>
            <a:r>
              <a:rPr lang="en-US" sz="1400" baseline="30000" dirty="0" smtClean="0">
                <a:latin typeface="+mj-lt"/>
              </a:rPr>
              <a:t>st</a:t>
            </a:r>
            <a:r>
              <a:rPr lang="en-US" sz="1400" dirty="0" smtClean="0">
                <a:latin typeface="+mj-lt"/>
              </a:rPr>
              <a:t> public risk adjusted </a:t>
            </a:r>
            <a:br>
              <a:rPr lang="en-US" sz="1400" dirty="0" smtClean="0">
                <a:latin typeface="+mj-lt"/>
              </a:rPr>
            </a:br>
            <a:r>
              <a:rPr lang="en-US" sz="1400" dirty="0" smtClean="0">
                <a:latin typeface="+mj-lt"/>
              </a:rPr>
              <a:t>capitation in US</a:t>
            </a:r>
            <a:endParaRPr lang="en-US" sz="1400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74907" y="4435494"/>
            <a:ext cx="1400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ACGs spread </a:t>
            </a:r>
          </a:p>
          <a:p>
            <a:pPr algn="ctr"/>
            <a:r>
              <a:rPr lang="en-US" sz="1400" dirty="0" smtClean="0">
                <a:latin typeface="+mj-lt"/>
              </a:rPr>
              <a:t>across US</a:t>
            </a:r>
            <a:endParaRPr lang="en-US" sz="1400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55022" y="1546372"/>
            <a:ext cx="1205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Comm. with </a:t>
            </a:r>
            <a:br>
              <a:rPr lang="en-US" sz="1400" dirty="0" smtClean="0">
                <a:latin typeface="+mj-lt"/>
              </a:rPr>
            </a:br>
            <a:r>
              <a:rPr lang="en-US" sz="1400" dirty="0" smtClean="0">
                <a:latin typeface="+mj-lt"/>
              </a:rPr>
              <a:t>CSC (DST)</a:t>
            </a:r>
            <a:endParaRPr lang="en-US" sz="1400" dirty="0">
              <a:latin typeface="+mj-lt"/>
            </a:endParaRPr>
          </a:p>
        </p:txBody>
      </p:sp>
      <p:sp>
        <p:nvSpPr>
          <p:cNvPr id="32" name="Up Arrow 31"/>
          <p:cNvSpPr/>
          <p:nvPr/>
        </p:nvSpPr>
        <p:spPr>
          <a:xfrm>
            <a:off x="6256210" y="3457086"/>
            <a:ext cx="484632" cy="978408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82112" y="4387809"/>
            <a:ext cx="12490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“ACGs”</a:t>
            </a:r>
          </a:p>
          <a:p>
            <a:pPr algn="ctr"/>
            <a:r>
              <a:rPr lang="en-US" sz="1400" dirty="0" smtClean="0">
                <a:latin typeface="+mj-lt"/>
              </a:rPr>
              <a:t>becomes </a:t>
            </a:r>
          </a:p>
          <a:p>
            <a:pPr algn="ctr"/>
            <a:r>
              <a:rPr lang="en-US" sz="1400" dirty="0" smtClean="0">
                <a:latin typeface="+mj-lt"/>
              </a:rPr>
              <a:t>suite of many</a:t>
            </a:r>
          </a:p>
          <a:p>
            <a:pPr algn="ctr"/>
            <a:r>
              <a:rPr lang="en-US" sz="1400" dirty="0" smtClean="0">
                <a:latin typeface="+mj-lt"/>
              </a:rPr>
              <a:t>tools</a:t>
            </a:r>
            <a:endParaRPr lang="en-US" sz="1400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89002" y="1321639"/>
            <a:ext cx="12025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ACGs spread</a:t>
            </a:r>
          </a:p>
          <a:p>
            <a:pPr algn="ctr"/>
            <a:r>
              <a:rPr lang="en-US" sz="1400" dirty="0" smtClean="0">
                <a:latin typeface="+mj-lt"/>
              </a:rPr>
              <a:t>around the </a:t>
            </a:r>
          </a:p>
          <a:p>
            <a:pPr algn="ctr"/>
            <a:r>
              <a:rPr lang="en-US" sz="1400" dirty="0" smtClean="0">
                <a:latin typeface="+mj-lt"/>
              </a:rPr>
              <a:t>the globe</a:t>
            </a:r>
            <a:endParaRPr lang="en-US" sz="1400" dirty="0">
              <a:latin typeface="+mj-lt"/>
            </a:endParaRPr>
          </a:p>
        </p:txBody>
      </p:sp>
      <p:sp>
        <p:nvSpPr>
          <p:cNvPr id="38" name="Down Arrow 37"/>
          <p:cNvSpPr/>
          <p:nvPr/>
        </p:nvSpPr>
        <p:spPr>
          <a:xfrm>
            <a:off x="6486582" y="2069592"/>
            <a:ext cx="484632" cy="97840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9" name="Up Arrow 38"/>
          <p:cNvSpPr/>
          <p:nvPr/>
        </p:nvSpPr>
        <p:spPr>
          <a:xfrm>
            <a:off x="7966639" y="3450772"/>
            <a:ext cx="484632" cy="978408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54863" y="1537083"/>
            <a:ext cx="1148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400">
                <a:latin typeface="+mj-lt"/>
              </a:defRPr>
            </a:lvl1pPr>
          </a:lstStyle>
          <a:p>
            <a:r>
              <a:rPr lang="en-US" dirty="0" smtClean="0"/>
              <a:t>20th </a:t>
            </a:r>
            <a:br>
              <a:rPr lang="en-US" dirty="0" smtClean="0"/>
            </a:br>
            <a:r>
              <a:rPr lang="en-US" dirty="0" smtClean="0"/>
              <a:t>Anniversary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818692" y="4421332"/>
            <a:ext cx="13596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Biggest</a:t>
            </a:r>
          </a:p>
          <a:p>
            <a:pPr algn="ctr"/>
            <a:r>
              <a:rPr lang="en-US" sz="1400" dirty="0" smtClean="0">
                <a:latin typeface="+mj-lt"/>
              </a:rPr>
              <a:t>technology </a:t>
            </a:r>
          </a:p>
          <a:p>
            <a:pPr algn="ctr"/>
            <a:r>
              <a:rPr lang="en-US" sz="1400" dirty="0" smtClean="0">
                <a:latin typeface="+mj-lt"/>
              </a:rPr>
              <a:t>dissemination </a:t>
            </a:r>
          </a:p>
          <a:p>
            <a:pPr algn="ctr"/>
            <a:r>
              <a:rPr lang="en-US" sz="1400" dirty="0" smtClean="0">
                <a:latin typeface="+mj-lt"/>
              </a:rPr>
              <a:t>in JHU history</a:t>
            </a:r>
            <a:endParaRPr lang="en-US" sz="1400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59659" y="4421332"/>
            <a:ext cx="12985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Integration with EMRs and Pop DSS</a:t>
            </a:r>
            <a:endParaRPr lang="en-US" sz="14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DSS  Groupers  </a:t>
            </a:r>
            <a:r>
              <a:rPr lang="en-US" dirty="0" smtClean="0"/>
              <a:t>ACG History (1975 – 2015)</a:t>
            </a:r>
            <a:endParaRPr lang="en-US" dirty="0"/>
          </a:p>
        </p:txBody>
      </p:sp>
      <p:sp>
        <p:nvSpPr>
          <p:cNvPr id="30" name="Down Arrow 29"/>
          <p:cNvSpPr/>
          <p:nvPr/>
        </p:nvSpPr>
        <p:spPr>
          <a:xfrm>
            <a:off x="7688836" y="2069592"/>
            <a:ext cx="484632" cy="97840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92951" y="1095911"/>
            <a:ext cx="1676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Prestigious “Impact Award”</a:t>
            </a:r>
          </a:p>
          <a:p>
            <a:pPr algn="ctr"/>
            <a:r>
              <a:rPr lang="en-US" sz="1400" dirty="0" smtClean="0">
                <a:latin typeface="+mj-lt"/>
              </a:rPr>
              <a:t> from Academy - Health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152400" y="3048000"/>
            <a:ext cx="8752116" cy="40277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+mj-lt"/>
              </a:rPr>
              <a:t>1975               1980               1990               1995                2000            2005              2010                  2015 	Near </a:t>
            </a:r>
            <a:r>
              <a:rPr lang="en-US" sz="1200" b="1" dirty="0" smtClean="0">
                <a:solidFill>
                  <a:schemeClr val="bg1"/>
                </a:solidFill>
                <a:latin typeface="+mj-lt"/>
              </a:rPr>
              <a:t>Future</a:t>
            </a:r>
            <a:endParaRPr lang="en-US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17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24" grpId="0"/>
      <p:bldP spid="25" grpId="0"/>
      <p:bldP spid="26" grpId="0"/>
      <p:bldP spid="27" grpId="0"/>
      <p:bldP spid="29" grpId="0"/>
      <p:bldP spid="31" grpId="0"/>
      <p:bldP spid="32" grpId="0" animBg="1"/>
      <p:bldP spid="35" grpId="0"/>
      <p:bldP spid="36" grpId="0"/>
      <p:bldP spid="38" grpId="0" animBg="1"/>
      <p:bldP spid="39" grpId="0" animBg="1"/>
      <p:bldP spid="40" grpId="0"/>
      <p:bldP spid="41" grpId="0"/>
      <p:bldP spid="34" grpId="0"/>
      <p:bldP spid="30" grpId="0" animBg="1"/>
      <p:bldP spid="33" grpId="0"/>
      <p:bldP spid="37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52400" y="968832"/>
            <a:ext cx="8915400" cy="4520725"/>
            <a:chOff x="152400" y="968832"/>
            <a:chExt cx="8915400" cy="4520725"/>
          </a:xfrm>
        </p:grpSpPr>
        <p:pic>
          <p:nvPicPr>
            <p:cNvPr id="18434" name="Picture 3" descr="worldmap.jpg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EF8EC"/>
                </a:clrFrom>
                <a:clrTo>
                  <a:srgbClr val="FEF8EC">
                    <a:alpha val="0"/>
                  </a:srgbClr>
                </a:clrTo>
              </a:clrChange>
            </a:blip>
            <a:srcRect l="833" t="5162" r="2608" b="5752"/>
            <a:stretch/>
          </p:blipFill>
          <p:spPr bwMode="auto">
            <a:xfrm>
              <a:off x="152400" y="968832"/>
              <a:ext cx="8829281" cy="452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 bwMode="auto">
            <a:xfrm>
              <a:off x="152400" y="968832"/>
              <a:ext cx="8915400" cy="4517568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8" charset="0"/>
              </a:endParaRPr>
            </a:p>
          </p:txBody>
        </p:sp>
      </p:grpSp>
      <p:sp>
        <p:nvSpPr>
          <p:cNvPr id="22" name="5-Point Star 21"/>
          <p:cNvSpPr/>
          <p:nvPr/>
        </p:nvSpPr>
        <p:spPr>
          <a:xfrm>
            <a:off x="881015" y="5648300"/>
            <a:ext cx="457337" cy="381114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28" name="TextBox 27"/>
          <p:cNvSpPr txBox="1"/>
          <p:nvPr/>
        </p:nvSpPr>
        <p:spPr>
          <a:xfrm>
            <a:off x="1458016" y="5669580"/>
            <a:ext cx="180850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>
                <a:latin typeface="+mn-lt"/>
                <a:cs typeface="+mn-cs"/>
              </a:rPr>
              <a:t>Established Users</a:t>
            </a:r>
          </a:p>
        </p:txBody>
      </p:sp>
      <p:sp>
        <p:nvSpPr>
          <p:cNvPr id="27" name="5-Point Star 26"/>
          <p:cNvSpPr/>
          <p:nvPr/>
        </p:nvSpPr>
        <p:spPr>
          <a:xfrm>
            <a:off x="4038531" y="5648300"/>
            <a:ext cx="457337" cy="38111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29" name="TextBox 28"/>
          <p:cNvSpPr txBox="1"/>
          <p:nvPr/>
        </p:nvSpPr>
        <p:spPr>
          <a:xfrm>
            <a:off x="4576327" y="5669580"/>
            <a:ext cx="369363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 smtClean="0">
                <a:latin typeface="+mn-lt"/>
                <a:cs typeface="+mn-cs"/>
              </a:rPr>
              <a:t>Ongoing or Recently Completed  Pilots</a:t>
            </a: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1981200" y="2012250"/>
            <a:ext cx="304800" cy="254000"/>
          </a:xfrm>
          <a:prstGeom prst="star5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5-Point Star 8"/>
          <p:cNvSpPr/>
          <p:nvPr/>
        </p:nvSpPr>
        <p:spPr>
          <a:xfrm>
            <a:off x="2133600" y="1555050"/>
            <a:ext cx="304800" cy="254000"/>
          </a:xfrm>
          <a:prstGeom prst="star5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5-Point Star 10"/>
          <p:cNvSpPr/>
          <p:nvPr/>
        </p:nvSpPr>
        <p:spPr>
          <a:xfrm>
            <a:off x="5105400" y="2240850"/>
            <a:ext cx="304800" cy="254000"/>
          </a:xfrm>
          <a:prstGeom prst="star5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5-Point Star 11"/>
          <p:cNvSpPr/>
          <p:nvPr/>
        </p:nvSpPr>
        <p:spPr>
          <a:xfrm>
            <a:off x="6629400" y="2621850"/>
            <a:ext cx="304800" cy="25400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5-Point Star 13"/>
          <p:cNvSpPr/>
          <p:nvPr/>
        </p:nvSpPr>
        <p:spPr>
          <a:xfrm>
            <a:off x="4876800" y="3841050"/>
            <a:ext cx="304800" cy="254000"/>
          </a:xfrm>
          <a:prstGeom prst="star5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5-Point Star 14"/>
          <p:cNvSpPr/>
          <p:nvPr/>
        </p:nvSpPr>
        <p:spPr>
          <a:xfrm>
            <a:off x="4191000" y="1555050"/>
            <a:ext cx="304800" cy="254000"/>
          </a:xfrm>
          <a:prstGeom prst="star5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5-Point Star 16"/>
          <p:cNvSpPr/>
          <p:nvPr/>
        </p:nvSpPr>
        <p:spPr>
          <a:xfrm>
            <a:off x="4610100" y="1516950"/>
            <a:ext cx="152400" cy="254000"/>
          </a:xfrm>
          <a:prstGeom prst="star5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5-Point Star 17"/>
          <p:cNvSpPr/>
          <p:nvPr/>
        </p:nvSpPr>
        <p:spPr>
          <a:xfrm>
            <a:off x="4267200" y="2012250"/>
            <a:ext cx="304800" cy="254000"/>
          </a:xfrm>
          <a:prstGeom prst="star5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5-Point Star 18"/>
          <p:cNvSpPr/>
          <p:nvPr/>
        </p:nvSpPr>
        <p:spPr>
          <a:xfrm>
            <a:off x="4495800" y="1631250"/>
            <a:ext cx="304800" cy="254000"/>
          </a:xfrm>
          <a:prstGeom prst="star5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5-Point Star 20"/>
          <p:cNvSpPr/>
          <p:nvPr/>
        </p:nvSpPr>
        <p:spPr>
          <a:xfrm>
            <a:off x="7239000" y="1936050"/>
            <a:ext cx="304800" cy="25400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5-Point Star 23"/>
          <p:cNvSpPr/>
          <p:nvPr/>
        </p:nvSpPr>
        <p:spPr>
          <a:xfrm>
            <a:off x="4953000" y="1631250"/>
            <a:ext cx="304800" cy="25400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>
            <a:off x="4343400" y="1364550"/>
            <a:ext cx="304800" cy="25400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5-Point Star 25"/>
          <p:cNvSpPr/>
          <p:nvPr/>
        </p:nvSpPr>
        <p:spPr>
          <a:xfrm>
            <a:off x="2590800" y="4222050"/>
            <a:ext cx="304800" cy="254000"/>
          </a:xfrm>
          <a:prstGeom prst="star5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" name="5-Point Star 29"/>
          <p:cNvSpPr/>
          <p:nvPr/>
        </p:nvSpPr>
        <p:spPr>
          <a:xfrm>
            <a:off x="2438400" y="3536250"/>
            <a:ext cx="304800" cy="254000"/>
          </a:xfrm>
          <a:prstGeom prst="star5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5-Point Star 31"/>
          <p:cNvSpPr/>
          <p:nvPr/>
        </p:nvSpPr>
        <p:spPr>
          <a:xfrm>
            <a:off x="4648200" y="2012250"/>
            <a:ext cx="304800" cy="254000"/>
          </a:xfrm>
          <a:prstGeom prst="star5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5-Point Star 34"/>
          <p:cNvSpPr/>
          <p:nvPr/>
        </p:nvSpPr>
        <p:spPr>
          <a:xfrm>
            <a:off x="4572000" y="1859850"/>
            <a:ext cx="304800" cy="254000"/>
          </a:xfrm>
          <a:prstGeom prst="star5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5-Point Star 35"/>
          <p:cNvSpPr/>
          <p:nvPr/>
        </p:nvSpPr>
        <p:spPr>
          <a:xfrm>
            <a:off x="7467600" y="2164650"/>
            <a:ext cx="304800" cy="25400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5-Point Star 39"/>
          <p:cNvSpPr/>
          <p:nvPr/>
        </p:nvSpPr>
        <p:spPr>
          <a:xfrm>
            <a:off x="6705600" y="2926650"/>
            <a:ext cx="304800" cy="25400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" name="5-Point Star 40"/>
          <p:cNvSpPr/>
          <p:nvPr/>
        </p:nvSpPr>
        <p:spPr>
          <a:xfrm>
            <a:off x="7010400" y="2317050"/>
            <a:ext cx="304800" cy="25400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9" name="5-Point Star 38"/>
          <p:cNvSpPr/>
          <p:nvPr/>
        </p:nvSpPr>
        <p:spPr>
          <a:xfrm>
            <a:off x="5257800" y="2012250"/>
            <a:ext cx="304800" cy="25400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2" name="5-Point Star 41"/>
          <p:cNvSpPr/>
          <p:nvPr/>
        </p:nvSpPr>
        <p:spPr>
          <a:xfrm>
            <a:off x="5334000" y="2545650"/>
            <a:ext cx="304800" cy="25400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" name="5-Point Star 37"/>
          <p:cNvSpPr/>
          <p:nvPr/>
        </p:nvSpPr>
        <p:spPr>
          <a:xfrm>
            <a:off x="7395492" y="3726750"/>
            <a:ext cx="304800" cy="25400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3" name="5-Point Star 42"/>
          <p:cNvSpPr/>
          <p:nvPr/>
        </p:nvSpPr>
        <p:spPr>
          <a:xfrm>
            <a:off x="7239000" y="2393250"/>
            <a:ext cx="304800" cy="25400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5" name="5-Point Star 44"/>
          <p:cNvSpPr/>
          <p:nvPr/>
        </p:nvSpPr>
        <p:spPr>
          <a:xfrm>
            <a:off x="5410200" y="2247200"/>
            <a:ext cx="304800" cy="27940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DSS  Groupers  ACG </a:t>
            </a:r>
            <a:r>
              <a:rPr lang="en-US" dirty="0" smtClean="0"/>
              <a:t>Global Footprint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1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/>
      <p:bldP spid="27" grpId="0" animBg="1"/>
      <p:bldP spid="29" grpId="0"/>
      <p:bldP spid="6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1" grpId="0" animBg="1"/>
      <p:bldP spid="24" grpId="0" animBg="1"/>
      <p:bldP spid="25" grpId="0" animBg="1"/>
      <p:bldP spid="26" grpId="0" animBg="1"/>
      <p:bldP spid="30" grpId="0" animBg="1"/>
      <p:bldP spid="32" grpId="0" animBg="1"/>
      <p:bldP spid="35" grpId="0" animBg="1"/>
      <p:bldP spid="36" grpId="0" animBg="1"/>
      <p:bldP spid="40" grpId="0" animBg="1"/>
      <p:bldP spid="41" grpId="0" animBg="1"/>
      <p:bldP spid="39" grpId="0" animBg="1"/>
      <p:bldP spid="42" grpId="0" animBg="1"/>
      <p:bldP spid="38" grpId="0" animBg="1"/>
      <p:bldP spid="43" grpId="0" animBg="1"/>
      <p:bldP spid="45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DSS </a:t>
            </a:r>
            <a:r>
              <a:rPr lang="en-US" dirty="0" smtClean="0"/>
              <a:t> </a:t>
            </a:r>
            <a:r>
              <a:rPr lang="en-US" dirty="0"/>
              <a:t>VHA Population Health Framework and BMI </a:t>
            </a:r>
            <a:r>
              <a:rPr lang="en-US" dirty="0" smtClean="0"/>
              <a:t>Trajectory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ym typeface="Wingdings" panose="05000000000000000000" pitchFamily="2" charset="2"/>
              </a:rPr>
              <a:t>Aim </a:t>
            </a:r>
            <a:r>
              <a:rPr lang="en-US" sz="1400" dirty="0">
                <a:sym typeface="Wingdings" panose="05000000000000000000" pitchFamily="2" charset="2"/>
              </a:rPr>
              <a:t>(1): Contextualize obesity factors within </a:t>
            </a:r>
            <a:r>
              <a:rPr lang="en-US" sz="1400" b="1" dirty="0">
                <a:sym typeface="Wingdings" panose="05000000000000000000" pitchFamily="2" charset="2"/>
              </a:rPr>
              <a:t>VHA’s population health </a:t>
            </a:r>
            <a:r>
              <a:rPr lang="en-US" sz="1400" b="1" dirty="0" smtClean="0">
                <a:sym typeface="Wingdings" panose="05000000000000000000" pitchFamily="2" charset="2"/>
              </a:rPr>
              <a:t>framework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ym typeface="Wingdings" panose="05000000000000000000" pitchFamily="2" charset="2"/>
              </a:rPr>
              <a:t>Aim </a:t>
            </a:r>
            <a:r>
              <a:rPr lang="en-US" sz="1400" dirty="0">
                <a:sym typeface="Wingdings" panose="05000000000000000000" pitchFamily="2" charset="2"/>
              </a:rPr>
              <a:t>(2): Design a </a:t>
            </a:r>
            <a:r>
              <a:rPr lang="en-US" sz="1400" b="1" dirty="0">
                <a:sym typeface="Wingdings" panose="05000000000000000000" pitchFamily="2" charset="2"/>
              </a:rPr>
              <a:t>scalable pop-health ‘technical’ platform</a:t>
            </a:r>
            <a:r>
              <a:rPr lang="en-US" sz="1400" dirty="0">
                <a:sym typeface="Wingdings" panose="05000000000000000000" pitchFamily="2" charset="2"/>
              </a:rPr>
              <a:t> and develop a pilot </a:t>
            </a:r>
            <a:r>
              <a:rPr lang="en-US" sz="1400" dirty="0" smtClean="0">
                <a:sym typeface="Wingdings" panose="05000000000000000000" pitchFamily="2" charset="2"/>
              </a:rPr>
              <a:t>for obesity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ym typeface="Wingdings" panose="05000000000000000000" pitchFamily="2" charset="2"/>
              </a:rPr>
              <a:t>Aim </a:t>
            </a:r>
            <a:r>
              <a:rPr lang="en-US" sz="1400" dirty="0">
                <a:sym typeface="Wingdings" panose="05000000000000000000" pitchFamily="2" charset="2"/>
              </a:rPr>
              <a:t>(3): Derive and evaluate </a:t>
            </a:r>
            <a:r>
              <a:rPr lang="en-US" sz="1400" dirty="0" smtClean="0">
                <a:sym typeface="Wingdings" panose="05000000000000000000" pitchFamily="2" charset="2"/>
              </a:rPr>
              <a:t>“</a:t>
            </a:r>
            <a:r>
              <a:rPr lang="en-US" sz="1400" b="1" dirty="0" smtClean="0">
                <a:sym typeface="Wingdings" panose="05000000000000000000" pitchFamily="2" charset="2"/>
              </a:rPr>
              <a:t>VHA’s </a:t>
            </a:r>
            <a:r>
              <a:rPr lang="en-US" sz="1400" b="1" dirty="0">
                <a:sym typeface="Wingdings" panose="05000000000000000000" pitchFamily="2" charset="2"/>
              </a:rPr>
              <a:t>Obesity Trajectory Population-based Risk Prediction </a:t>
            </a:r>
            <a:r>
              <a:rPr lang="en-US" sz="1400" b="1" dirty="0" smtClean="0">
                <a:sym typeface="Wingdings" panose="05000000000000000000" pitchFamily="2" charset="2"/>
              </a:rPr>
              <a:t>Model</a:t>
            </a:r>
            <a:r>
              <a:rPr lang="en-US" sz="1400" dirty="0" smtClean="0">
                <a:sym typeface="Wingdings" panose="05000000000000000000" pitchFamily="2" charset="2"/>
              </a:rPr>
              <a:t>” </a:t>
            </a:r>
            <a:r>
              <a:rPr lang="en-US" sz="1400" dirty="0">
                <a:sym typeface="Wingdings" panose="05000000000000000000" pitchFamily="2" charset="2"/>
              </a:rPr>
              <a:t>to measure the GIS-clustered population-based factors that affect the management of obesity </a:t>
            </a:r>
          </a:p>
        </p:txBody>
      </p:sp>
      <p:pic>
        <p:nvPicPr>
          <p:cNvPr id="2050" name="Picture 2" descr="http://www.citizens4health.org/Customized/uploads/VA%20imag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17977" r="6429" b="17024"/>
          <a:stretch/>
        </p:blipFill>
        <p:spPr bwMode="auto">
          <a:xfrm>
            <a:off x="7915275" y="5524500"/>
            <a:ext cx="1162050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he Office of Analytics and Business Intelligence Logo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3074" y="4524374"/>
            <a:ext cx="1184251" cy="938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63"/>
          <a:stretch/>
        </p:blipFill>
        <p:spPr bwMode="auto">
          <a:xfrm>
            <a:off x="1839595" y="2727174"/>
            <a:ext cx="5408930" cy="29599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544320" y="5797331"/>
            <a:ext cx="5999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j-lt"/>
              </a:rPr>
              <a:t>Prevalence </a:t>
            </a:r>
            <a:r>
              <a:rPr lang="en-US" sz="1200" dirty="0">
                <a:latin typeface="+mj-lt"/>
              </a:rPr>
              <a:t>of obesity among VHA population </a:t>
            </a:r>
          </a:p>
          <a:p>
            <a:pPr algn="ctr"/>
            <a:r>
              <a:rPr lang="en-US" sz="1200" i="1" dirty="0">
                <a:latin typeface="+mj-lt"/>
              </a:rPr>
              <a:t>(Limited to 29,322 visits occurred in one day of 2013; generated using CDW data)</a:t>
            </a:r>
            <a:endParaRPr lang="en-US" sz="12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562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3931" y="1384069"/>
            <a:ext cx="7886700" cy="4441148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DSS  VHA Population Health Framework and BMI </a:t>
            </a:r>
            <a:r>
              <a:rPr lang="en-US" dirty="0" smtClean="0"/>
              <a:t>Trajectory </a:t>
            </a:r>
            <a:r>
              <a:rPr lang="en-US" sz="1200" b="0" i="1" dirty="0" smtClean="0"/>
              <a:t>(cont.)</a:t>
            </a:r>
            <a:endParaRPr lang="en-US" sz="1200" b="0" i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8303937" y="5172074"/>
            <a:ext cx="773388" cy="1219201"/>
            <a:chOff x="7893074" y="4524374"/>
            <a:chExt cx="1184251" cy="1866902"/>
          </a:xfrm>
        </p:grpSpPr>
        <p:pic>
          <p:nvPicPr>
            <p:cNvPr id="10" name="Picture 2" descr="http://www.citizens4health.org/Customized/uploads/VA%20image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9" t="17977" r="6429" b="17024"/>
            <a:stretch/>
          </p:blipFill>
          <p:spPr bwMode="auto">
            <a:xfrm>
              <a:off x="7915275" y="5524500"/>
              <a:ext cx="1162050" cy="866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The Office of Analytics and Business Intelligence Logo.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93074" y="4524374"/>
              <a:ext cx="1184251" cy="9382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Rectangle 13"/>
          <p:cNvSpPr/>
          <p:nvPr/>
        </p:nvSpPr>
        <p:spPr>
          <a:xfrm>
            <a:off x="1028699" y="5827271"/>
            <a:ext cx="6600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+mj-lt"/>
              </a:rPr>
              <a:t>Geographic distribution of obesity among VHA population </a:t>
            </a:r>
          </a:p>
          <a:p>
            <a:pPr algn="ctr"/>
            <a:r>
              <a:rPr lang="en-US" sz="1200" i="1" dirty="0">
                <a:latin typeface="+mj-lt"/>
              </a:rPr>
              <a:t>(Limited to 29,322 visits occurred in one day of 2013; generated using CDW data)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636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DSS  VHA Population Health Framework and BMI Trajectory </a:t>
            </a:r>
            <a:r>
              <a:rPr lang="en-US" sz="1200" b="0" i="1" dirty="0"/>
              <a:t>(cont.)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8303937" y="1043447"/>
            <a:ext cx="773388" cy="1219201"/>
            <a:chOff x="7893074" y="4524374"/>
            <a:chExt cx="1184251" cy="1866902"/>
          </a:xfrm>
        </p:grpSpPr>
        <p:pic>
          <p:nvPicPr>
            <p:cNvPr id="10" name="Picture 2" descr="http://www.citizens4health.org/Customized/uploads/VA%20image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9" t="17977" r="6429" b="17024"/>
            <a:stretch/>
          </p:blipFill>
          <p:spPr bwMode="auto">
            <a:xfrm>
              <a:off x="7915275" y="5524500"/>
              <a:ext cx="1162050" cy="866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The Office of Analytics and Business Intelligence Logo.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93074" y="4524374"/>
              <a:ext cx="1184251" cy="93821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5144" y="1043447"/>
            <a:ext cx="6692900" cy="52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524435" y="5612126"/>
            <a:ext cx="3458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j-lt"/>
              </a:rPr>
              <a:t>Interactive Web-based Real-time Geo-Temporal Exploration of Obesity Data</a:t>
            </a:r>
            <a:endParaRPr lang="en-US" sz="1200" dirty="0">
              <a:latin typeface="+mj-lt"/>
            </a:endParaRPr>
          </a:p>
          <a:p>
            <a:pPr algn="ctr"/>
            <a:r>
              <a:rPr lang="en-US" sz="1200" i="1" dirty="0" smtClean="0">
                <a:latin typeface="+mj-lt"/>
              </a:rPr>
              <a:t>(Showing averages of 2014 for MD) </a:t>
            </a:r>
            <a:endParaRPr lang="en-US" sz="1200" i="1" dirty="0">
              <a:latin typeface="+mj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435" y="2730845"/>
            <a:ext cx="3458927" cy="2762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693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4663" y="3517900"/>
            <a:ext cx="7772400" cy="546100"/>
          </a:xfrm>
        </p:spPr>
        <p:txBody>
          <a:bodyPr/>
          <a:lstStyle/>
          <a:p>
            <a:r>
              <a:rPr lang="en-US" dirty="0"/>
              <a:t>CDSS </a:t>
            </a:r>
            <a:r>
              <a:rPr lang="en-US" dirty="0" smtClean="0"/>
              <a:t>Legal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669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03238"/>
            <a:ext cx="8305800" cy="533400"/>
          </a:xfrm>
          <a:noFill/>
          <a:ln w="9525">
            <a:noFill/>
            <a:miter lim="800000"/>
            <a:headEnd/>
            <a:tailEnd/>
          </a:ln>
          <a:extLst/>
        </p:spPr>
        <p:txBody>
          <a:bodyPr anchor="ctr"/>
          <a:lstStyle/>
          <a:p>
            <a:pPr>
              <a:spcBef>
                <a:spcPct val="155000"/>
              </a:spcBef>
              <a:buClr>
                <a:srgbClr val="126F90"/>
              </a:buClr>
              <a:buSzPct val="70000"/>
              <a:buFont typeface="Wingdings" pitchFamily="-84" charset="2"/>
              <a:buNone/>
            </a:pPr>
            <a:r>
              <a:rPr lang="en-US" kern="1200" dirty="0">
                <a:ea typeface="ＭＳ Ｐゴシック" pitchFamily="-84" charset="-128"/>
                <a:cs typeface="ＭＳ Ｐゴシック" pitchFamily="-84" charset="-128"/>
              </a:rPr>
              <a:t>CDSS </a:t>
            </a:r>
            <a:r>
              <a:rPr lang="en-US" kern="1200" dirty="0" smtClean="0">
                <a:ea typeface="ＭＳ Ｐゴシック" pitchFamily="-84" charset="-128"/>
                <a:cs typeface="ＭＳ Ｐゴシック" pitchFamily="-84" charset="-128"/>
              </a:rPr>
              <a:t>Legal</a:t>
            </a:r>
            <a:endParaRPr lang="en-US" altLang="en-US" kern="12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2227" name="Rectangle 3"/>
          <p:cNvSpPr txBox="1">
            <a:spLocks noChangeArrowheads="1"/>
          </p:cNvSpPr>
          <p:nvPr/>
        </p:nvSpPr>
        <p:spPr bwMode="auto">
          <a:xfrm>
            <a:off x="304800" y="1036638"/>
            <a:ext cx="5029200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2100" indent="-2921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1200"/>
              </a:spcAft>
              <a:buSzPts val="2000"/>
              <a:buFont typeface="Wingdings" pitchFamily="2" charset="2"/>
              <a:buChar char="§"/>
            </a:pPr>
            <a:r>
              <a:rPr lang="en-US" altLang="en-US" sz="1800" dirty="0" smtClean="0">
                <a:solidFill>
                  <a:srgbClr val="FF0000"/>
                </a:solidFill>
                <a:latin typeface="+mj-lt"/>
              </a:rPr>
              <a:t>Negligence </a:t>
            </a:r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theory (malpractice)</a:t>
            </a:r>
            <a:r>
              <a:rPr lang="en-US" altLang="en-US" sz="1800" dirty="0">
                <a:solidFill>
                  <a:srgbClr val="000000"/>
                </a:solidFill>
                <a:latin typeface="+mj-lt"/>
              </a:rPr>
              <a:t> holds that </a:t>
            </a:r>
            <a:r>
              <a:rPr lang="en-US" altLang="en-US" sz="1800" u="sng" dirty="0">
                <a:solidFill>
                  <a:srgbClr val="000000"/>
                </a:solidFill>
                <a:latin typeface="+mj-lt"/>
              </a:rPr>
              <a:t>service providers must uphold the standards</a:t>
            </a:r>
            <a:r>
              <a:rPr lang="en-US" altLang="en-US" sz="1800" dirty="0">
                <a:solidFill>
                  <a:srgbClr val="000000"/>
                </a:solidFill>
                <a:latin typeface="+mj-lt"/>
              </a:rPr>
              <a:t> of the community for quality and reliability. </a:t>
            </a:r>
          </a:p>
          <a:p>
            <a:pPr>
              <a:spcAft>
                <a:spcPts val="1200"/>
              </a:spcAft>
              <a:buSzPts val="2000"/>
              <a:buFont typeface="Wingdings" pitchFamily="2" charset="2"/>
              <a:buChar char="§"/>
            </a:pPr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Strict product liability (injuries and compensation)</a:t>
            </a:r>
            <a:r>
              <a:rPr lang="en-US" altLang="en-US" sz="1800" dirty="0">
                <a:solidFill>
                  <a:srgbClr val="000000"/>
                </a:solidFill>
                <a:latin typeface="+mj-lt"/>
              </a:rPr>
              <a:t> applies when the </a:t>
            </a:r>
            <a:r>
              <a:rPr lang="en-US" altLang="en-US" sz="1800" u="sng" dirty="0">
                <a:solidFill>
                  <a:srgbClr val="000000"/>
                </a:solidFill>
                <a:latin typeface="+mj-lt"/>
              </a:rPr>
              <a:t>purchaser is harmed as a result of a defect</a:t>
            </a:r>
            <a:r>
              <a:rPr lang="en-US" altLang="en-US" sz="1800" dirty="0">
                <a:solidFill>
                  <a:srgbClr val="000000"/>
                </a:solidFill>
                <a:latin typeface="+mj-lt"/>
              </a:rPr>
              <a:t> in that product.</a:t>
            </a:r>
          </a:p>
          <a:p>
            <a:pPr>
              <a:spcAft>
                <a:spcPts val="1200"/>
              </a:spcAft>
              <a:buSzPts val="2000"/>
              <a:buFont typeface="Wingdings" pitchFamily="2" charset="2"/>
              <a:buChar char="§"/>
            </a:pPr>
            <a:r>
              <a:rPr lang="en-US" altLang="en-US" sz="1800" dirty="0">
                <a:solidFill>
                  <a:srgbClr val="000000"/>
                </a:solidFill>
                <a:latin typeface="+mj-lt"/>
              </a:rPr>
              <a:t>Since the patient and not the care provider is the individual who physically suffers from errors in the clinical process while the purchasers are the care providers, it </a:t>
            </a:r>
            <a:r>
              <a:rPr lang="en-US" altLang="en-US" sz="1800" u="sng" dirty="0">
                <a:solidFill>
                  <a:srgbClr val="000000"/>
                </a:solidFill>
                <a:latin typeface="+mj-lt"/>
              </a:rPr>
              <a:t>could be argued that strict product liability would not apply to DSS systems</a:t>
            </a:r>
            <a:r>
              <a:rPr lang="en-US" altLang="en-US" sz="1800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1600"/>
            <a:ext cx="2971800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87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408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155000"/>
              </a:spcBef>
              <a:buClr>
                <a:srgbClr val="126F90"/>
              </a:buClr>
              <a:buSzPct val="70000"/>
              <a:buFont typeface="Wingdings" pitchFamily="-84" charset="2"/>
              <a:buNone/>
            </a:pPr>
            <a:r>
              <a:rPr lang="en-US" kern="1200" dirty="0">
                <a:ea typeface="ＭＳ Ｐゴシック" pitchFamily="-84" charset="-128"/>
                <a:cs typeface="ＭＳ Ｐゴシック" pitchFamily="-84" charset="-128"/>
              </a:rPr>
              <a:t>CDSS </a:t>
            </a:r>
            <a:r>
              <a:rPr lang="en-US" kern="1200" dirty="0" smtClean="0">
                <a:ea typeface="ＭＳ Ｐゴシック" pitchFamily="-84" charset="-128"/>
                <a:cs typeface="ＭＳ Ｐゴシック" pitchFamily="-84" charset="-128"/>
              </a:rPr>
              <a:t>Legal </a:t>
            </a:r>
            <a:r>
              <a:rPr lang="en-US" sz="1200" b="0" i="1" kern="1200" dirty="0" smtClean="0">
                <a:ea typeface="ＭＳ Ｐゴシック" pitchFamily="-84" charset="-128"/>
                <a:cs typeface="ＭＳ Ｐゴシック" pitchFamily="-84" charset="-128"/>
              </a:rPr>
              <a:t>(cont.)</a:t>
            </a:r>
            <a:endParaRPr lang="en-US" altLang="en-US" b="0" i="1" kern="12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776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4953000"/>
          </a:xfrm>
        </p:spPr>
        <p:txBody>
          <a:bodyPr/>
          <a:lstStyle/>
          <a:p>
            <a:pPr marL="400050">
              <a:spcBef>
                <a:spcPts val="1200"/>
              </a:spcBef>
            </a:pPr>
            <a:r>
              <a:rPr lang="en-US" altLang="en-US" dirty="0" smtClean="0"/>
              <a:t>Formal legal precedents for dealing with clinical decision-support systems are </a:t>
            </a:r>
            <a:r>
              <a:rPr lang="en-US" altLang="en-US" dirty="0" smtClean="0">
                <a:solidFill>
                  <a:srgbClr val="FF0000"/>
                </a:solidFill>
              </a:rPr>
              <a:t>lacking at present</a:t>
            </a:r>
            <a:r>
              <a:rPr lang="en-US" altLang="en-US" dirty="0" smtClean="0"/>
              <a:t>.</a:t>
            </a:r>
          </a:p>
          <a:p>
            <a:pPr marL="400050">
              <a:spcBef>
                <a:spcPts val="1200"/>
              </a:spcBef>
            </a:pPr>
            <a:r>
              <a:rPr lang="en-US" altLang="en-US" dirty="0" smtClean="0"/>
              <a:t>Under </a:t>
            </a:r>
            <a:r>
              <a:rPr lang="en-US" altLang="en-US" dirty="0" smtClean="0">
                <a:solidFill>
                  <a:srgbClr val="FF0000"/>
                </a:solidFill>
              </a:rPr>
              <a:t>negligence law </a:t>
            </a:r>
            <a:r>
              <a:rPr lang="en-US" altLang="en-US" dirty="0" smtClean="0"/>
              <a:t>(which governs medical malpractice), a product or activity must meet reasonable expectations for safety. The principle of </a:t>
            </a:r>
            <a:r>
              <a:rPr lang="en-US" altLang="en-US" dirty="0" smtClean="0">
                <a:solidFill>
                  <a:srgbClr val="FF0000"/>
                </a:solidFill>
              </a:rPr>
              <a:t>strict liability</a:t>
            </a:r>
            <a:r>
              <a:rPr lang="en-US" altLang="en-US" dirty="0" smtClean="0"/>
              <a:t>, on the other hand, states that a product must not be harmful.</a:t>
            </a:r>
          </a:p>
          <a:p>
            <a:pPr marL="400050">
              <a:spcBef>
                <a:spcPts val="1200"/>
              </a:spcBef>
            </a:pPr>
            <a:r>
              <a:rPr lang="en-US" altLang="en-US" dirty="0" smtClean="0"/>
              <a:t>As with other medical technologies, physicians will be liable in such circumstances if the use of consultant programs has become the </a:t>
            </a:r>
            <a:r>
              <a:rPr lang="en-US" altLang="en-US" dirty="0" smtClean="0">
                <a:solidFill>
                  <a:srgbClr val="FF0000"/>
                </a:solidFill>
              </a:rPr>
              <a:t>standard of care</a:t>
            </a:r>
            <a:r>
              <a:rPr lang="en-US" altLang="en-US" dirty="0" smtClean="0"/>
              <a:t> in the community.</a:t>
            </a:r>
          </a:p>
          <a:p>
            <a:pPr marL="400050">
              <a:spcBef>
                <a:spcPts val="1200"/>
              </a:spcBef>
            </a:pPr>
            <a:r>
              <a:rPr lang="en-US" altLang="en-US" dirty="0" smtClean="0"/>
              <a:t>The </a:t>
            </a:r>
            <a:r>
              <a:rPr lang="en-US" altLang="en-US" dirty="0" smtClean="0">
                <a:solidFill>
                  <a:srgbClr val="FF0000"/>
                </a:solidFill>
              </a:rPr>
              <a:t>evaluation</a:t>
            </a:r>
            <a:r>
              <a:rPr lang="en-US" altLang="en-US" dirty="0" smtClean="0"/>
              <a:t> of complex decision-support tools is challenging; it is difficult to determine acceptable levels of performance when there may be disagreement even among experts with similar training and experience.</a:t>
            </a:r>
          </a:p>
          <a:p>
            <a:pPr marL="400050">
              <a:spcBef>
                <a:spcPts val="1200"/>
              </a:spcBef>
            </a:pPr>
            <a:r>
              <a:rPr lang="en-US" altLang="en-US" dirty="0" smtClean="0"/>
              <a:t>Current policy of the Food and Drug Administration (FDA) in the United States indicates that such tools </a:t>
            </a:r>
            <a:r>
              <a:rPr lang="en-US" altLang="en-US" dirty="0" smtClean="0">
                <a:solidFill>
                  <a:srgbClr val="FF0000"/>
                </a:solidFill>
              </a:rPr>
              <a:t>will not be subject to federal regulation </a:t>
            </a:r>
            <a:r>
              <a:rPr lang="en-US" altLang="en-US" dirty="0" smtClean="0"/>
              <a:t>if a trained practitioner is assessing the program’s advice and making the final determination of care (in contrast </a:t>
            </a:r>
            <a:r>
              <a:rPr lang="en-US" altLang="en-US" dirty="0" smtClean="0">
                <a:solidFill>
                  <a:srgbClr val="FF0000"/>
                </a:solidFill>
              </a:rPr>
              <a:t>medical devices are subject to federal laws</a:t>
            </a:r>
            <a:r>
              <a:rPr lang="en-US" altLang="en-US" dirty="0" smtClean="0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88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348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idx="1"/>
          </p:nvPr>
        </p:nvSpPr>
        <p:spPr>
          <a:xfrm>
            <a:off x="304800" y="1028700"/>
            <a:ext cx="8610600" cy="49530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1600" dirty="0" smtClean="0">
                <a:sym typeface="Wingdings" pitchFamily="2" charset="2"/>
              </a:rPr>
              <a:t>FDA identifies four types of devices:</a:t>
            </a:r>
          </a:p>
          <a:p>
            <a:pPr lvl="1">
              <a:spcBef>
                <a:spcPts val="1200"/>
              </a:spcBef>
            </a:pP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Educational and Bibliographic Software </a:t>
            </a:r>
            <a:r>
              <a:rPr lang="en-US" sz="1400" i="1" dirty="0" smtClean="0">
                <a:sym typeface="Wingdings" pitchFamily="2" charset="2"/>
              </a:rPr>
              <a:t>(</a:t>
            </a:r>
            <a:r>
              <a:rPr lang="en-US" sz="1400" i="1" u="sng" dirty="0" smtClean="0">
                <a:sym typeface="Wingdings" pitchFamily="2" charset="2"/>
              </a:rPr>
              <a:t>exempt</a:t>
            </a:r>
            <a:r>
              <a:rPr lang="en-US" sz="1400" i="1" dirty="0" smtClean="0">
                <a:sym typeface="Wingdings" pitchFamily="2" charset="2"/>
              </a:rPr>
              <a:t> from regulation)</a:t>
            </a:r>
            <a:endParaRPr lang="en-US" sz="1600" i="1" dirty="0" smtClean="0">
              <a:sym typeface="Wingdings" pitchFamily="2" charset="2"/>
            </a:endParaRPr>
          </a:p>
          <a:p>
            <a:pPr lvl="2">
              <a:spcBef>
                <a:spcPts val="600"/>
              </a:spcBef>
            </a:pPr>
            <a:r>
              <a:rPr lang="en-US" sz="1400" dirty="0" smtClean="0">
                <a:sym typeface="Wingdings" pitchFamily="2" charset="2"/>
              </a:rPr>
              <a:t>Software intended only for use in performing traditional library functions</a:t>
            </a:r>
          </a:p>
          <a:p>
            <a:pPr lvl="2">
              <a:spcBef>
                <a:spcPts val="600"/>
              </a:spcBef>
            </a:pPr>
            <a:r>
              <a:rPr lang="en-US" sz="1400" dirty="0" smtClean="0">
                <a:sym typeface="Wingdings" pitchFamily="2" charset="2"/>
              </a:rPr>
              <a:t>Accounting, communication, educational software</a:t>
            </a:r>
          </a:p>
          <a:p>
            <a:pPr lvl="1">
              <a:spcBef>
                <a:spcPts val="1200"/>
              </a:spcBef>
            </a:pP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Software Components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400" i="1" dirty="0" smtClean="0">
                <a:sym typeface="Wingdings" pitchFamily="2" charset="2"/>
              </a:rPr>
              <a:t>(incorporated in medical devices - </a:t>
            </a:r>
            <a:r>
              <a:rPr lang="en-US" sz="1400" i="1" u="sng" dirty="0" smtClean="0">
                <a:sym typeface="Wingdings" pitchFamily="2" charset="2"/>
              </a:rPr>
              <a:t>regulated</a:t>
            </a:r>
            <a:r>
              <a:rPr lang="en-US" sz="1400" i="1" dirty="0" smtClean="0">
                <a:sym typeface="Wingdings" pitchFamily="2" charset="2"/>
              </a:rPr>
              <a:t>)</a:t>
            </a:r>
            <a:endParaRPr lang="en-US" sz="1600" i="1" dirty="0" smtClean="0">
              <a:sym typeface="Wingdings" pitchFamily="2" charset="2"/>
            </a:endParaRPr>
          </a:p>
          <a:p>
            <a:pPr lvl="2">
              <a:spcBef>
                <a:spcPts val="600"/>
              </a:spcBef>
            </a:pPr>
            <a:r>
              <a:rPr lang="en-US" sz="1400" dirty="0" smtClean="0">
                <a:sym typeface="Wingdings" pitchFamily="2" charset="2"/>
              </a:rPr>
              <a:t>infusion pumps; pacemakers; ventilators</a:t>
            </a:r>
          </a:p>
          <a:p>
            <a:pPr lvl="2">
              <a:spcBef>
                <a:spcPts val="600"/>
              </a:spcBef>
            </a:pPr>
            <a:r>
              <a:rPr lang="en-US" sz="1400" dirty="0" smtClean="0">
                <a:sym typeface="Wingdings" pitchFamily="2" charset="2"/>
              </a:rPr>
              <a:t>magnetic resonance imaging devices; diagnostic X-ray systems</a:t>
            </a:r>
          </a:p>
          <a:p>
            <a:pPr lvl="2">
              <a:spcBef>
                <a:spcPts val="600"/>
              </a:spcBef>
            </a:pPr>
            <a:r>
              <a:rPr lang="en-US" sz="1400" dirty="0" smtClean="0">
                <a:sym typeface="Wingdings" pitchFamily="2" charset="2"/>
              </a:rPr>
              <a:t>clinical laboratory instruments; blood grouping instruments</a:t>
            </a:r>
          </a:p>
          <a:p>
            <a:pPr lvl="1">
              <a:spcBef>
                <a:spcPts val="1200"/>
              </a:spcBef>
            </a:pP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Software Accessories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400" i="1" dirty="0" smtClean="0">
                <a:sym typeface="Wingdings" pitchFamily="2" charset="2"/>
              </a:rPr>
              <a:t>(attached to medical devices - </a:t>
            </a:r>
            <a:r>
              <a:rPr lang="en-US" sz="1400" i="1" u="sng" dirty="0" smtClean="0">
                <a:sym typeface="Wingdings" pitchFamily="2" charset="2"/>
              </a:rPr>
              <a:t>regulated</a:t>
            </a:r>
            <a:r>
              <a:rPr lang="en-US" sz="1400" i="1" dirty="0" smtClean="0">
                <a:sym typeface="Wingdings" pitchFamily="2" charset="2"/>
              </a:rPr>
              <a:t>)</a:t>
            </a:r>
            <a:endParaRPr lang="en-US" sz="1600" i="1" dirty="0" smtClean="0">
              <a:sym typeface="Wingdings" pitchFamily="2" charset="2"/>
            </a:endParaRPr>
          </a:p>
          <a:p>
            <a:pPr lvl="2">
              <a:spcBef>
                <a:spcPts val="600"/>
              </a:spcBef>
            </a:pPr>
            <a:r>
              <a:rPr lang="en-US" sz="1400" dirty="0" smtClean="0">
                <a:sym typeface="Wingdings" pitchFamily="2" charset="2"/>
              </a:rPr>
              <a:t>radiation treatment planning; conversion of pacemaker telemetry data</a:t>
            </a:r>
          </a:p>
          <a:p>
            <a:pPr lvl="2">
              <a:spcBef>
                <a:spcPts val="600"/>
              </a:spcBef>
            </a:pPr>
            <a:r>
              <a:rPr lang="en-US" sz="1400" dirty="0" smtClean="0">
                <a:sym typeface="Wingdings" pitchFamily="2" charset="2"/>
              </a:rPr>
              <a:t>conversion, transmission or storage of medical images</a:t>
            </a:r>
          </a:p>
          <a:p>
            <a:pPr lvl="2">
              <a:spcBef>
                <a:spcPts val="600"/>
              </a:spcBef>
            </a:pPr>
            <a:r>
              <a:rPr lang="en-US" sz="1400" dirty="0" smtClean="0">
                <a:sym typeface="Wingdings" pitchFamily="2" charset="2"/>
              </a:rPr>
              <a:t>off-line analysis of EEG data; digital analysis of EEG data</a:t>
            </a:r>
          </a:p>
          <a:p>
            <a:pPr lvl="2">
              <a:spcBef>
                <a:spcPts val="600"/>
              </a:spcBef>
            </a:pPr>
            <a:r>
              <a:rPr lang="en-US" sz="1400" dirty="0" smtClean="0">
                <a:sym typeface="Wingdings" pitchFamily="2" charset="2"/>
              </a:rPr>
              <a:t>calculation of rate response for a cardiac pacemaker</a:t>
            </a:r>
          </a:p>
          <a:p>
            <a:pPr lvl="1">
              <a:spcBef>
                <a:spcPts val="1200"/>
              </a:spcBef>
            </a:pP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Stand-Alone Software</a:t>
            </a: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sz="1400" i="1" dirty="0" smtClean="0">
                <a:sym typeface="Wingdings" pitchFamily="2" charset="2"/>
              </a:rPr>
              <a:t>(CDSS – regulation is </a:t>
            </a:r>
            <a:r>
              <a:rPr lang="en-US" sz="1400" i="1" u="sng" dirty="0" smtClean="0">
                <a:sym typeface="Wingdings" pitchFamily="2" charset="2"/>
              </a:rPr>
              <a:t>debated</a:t>
            </a:r>
            <a:r>
              <a:rPr lang="en-US" sz="1400" i="1" dirty="0" smtClean="0">
                <a:sym typeface="Wingdings" pitchFamily="2" charset="2"/>
              </a:rPr>
              <a:t>)</a:t>
            </a:r>
            <a:endParaRPr lang="en-US" sz="1600" i="1" dirty="0" smtClean="0">
              <a:sym typeface="Wingdings" pitchFamily="2" charset="2"/>
            </a:endParaRPr>
          </a:p>
          <a:p>
            <a:pPr lvl="2">
              <a:spcBef>
                <a:spcPts val="600"/>
              </a:spcBef>
            </a:pPr>
            <a:r>
              <a:rPr lang="en-US" sz="1400" dirty="0" smtClean="0">
                <a:sym typeface="Wingdings" pitchFamily="2" charset="2"/>
              </a:rPr>
              <a:t>blood bank software systems</a:t>
            </a:r>
          </a:p>
          <a:p>
            <a:pPr lvl="2">
              <a:spcBef>
                <a:spcPts val="600"/>
              </a:spcBef>
            </a:pPr>
            <a:r>
              <a:rPr lang="en-US" sz="1400" dirty="0" smtClean="0">
                <a:sym typeface="Wingdings" pitchFamily="2" charset="2"/>
              </a:rPr>
              <a:t>DDSS, CDSS, HIS, EHR, EMR</a:t>
            </a:r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381000"/>
          </a:xfrm>
        </p:spPr>
        <p:txBody>
          <a:bodyPr/>
          <a:lstStyle/>
          <a:p>
            <a:r>
              <a:rPr lang="en-US" kern="1200" dirty="0">
                <a:ea typeface="ＭＳ Ｐゴシック" pitchFamily="-84" charset="-128"/>
                <a:cs typeface="ＭＳ Ｐゴシック" pitchFamily="-84" charset="-128"/>
              </a:rPr>
              <a:t>CDSS Legal </a:t>
            </a:r>
            <a:r>
              <a:rPr lang="en-US" sz="1200" b="0" i="1" kern="1200" dirty="0">
                <a:ea typeface="ＭＳ Ｐゴシック" pitchFamily="-84" charset="-128"/>
                <a:cs typeface="ＭＳ Ｐゴシック" pitchFamily="-84" charset="-128"/>
              </a:rPr>
              <a:t>(cont.)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89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795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3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3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3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381000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155000"/>
              </a:spcBef>
              <a:buClr>
                <a:srgbClr val="126F90"/>
              </a:buClr>
              <a:buSzPct val="70000"/>
              <a:buFont typeface="Wingdings" pitchFamily="-84" charset="2"/>
              <a:buNone/>
            </a:pPr>
            <a:r>
              <a:rPr lang="en-US" kern="1200" dirty="0">
                <a:ea typeface="ＭＳ Ｐゴシック" pitchFamily="-84" charset="-128"/>
                <a:cs typeface="ＭＳ Ｐゴシック" pitchFamily="-84" charset="-128"/>
              </a:rPr>
              <a:t>CDSS Overview  </a:t>
            </a:r>
            <a:r>
              <a:rPr lang="en-US" kern="1200" dirty="0" smtClean="0">
                <a:ea typeface="ＭＳ Ｐゴシック" pitchFamily="-84" charset="-128"/>
                <a:cs typeface="ＭＳ Ｐゴシック" pitchFamily="-84" charset="-128"/>
              </a:rPr>
              <a:t>History </a:t>
            </a:r>
            <a:r>
              <a:rPr lang="en-US" kern="1200" dirty="0">
                <a:ea typeface="ＭＳ Ｐゴシック" pitchFamily="-84" charset="-128"/>
                <a:cs typeface="ＭＳ Ｐゴシック" pitchFamily="-84" charset="-128"/>
              </a:rPr>
              <a:t>of CDSS </a:t>
            </a:r>
            <a:r>
              <a:rPr lang="en-US" sz="1200" b="0" i="1" kern="1200" dirty="0" smtClean="0">
                <a:ea typeface="ＭＳ Ｐゴシック" pitchFamily="-84" charset="-128"/>
                <a:cs typeface="ＭＳ Ｐゴシック" pitchFamily="-84" charset="-128"/>
              </a:rPr>
              <a:t>(cont.)</a:t>
            </a:r>
            <a:endParaRPr lang="en-US" b="0" i="1" kern="12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147" name="TextBox 8"/>
          <p:cNvSpPr txBox="1">
            <a:spLocks noChangeArrowheads="1"/>
          </p:cNvSpPr>
          <p:nvPr/>
        </p:nvSpPr>
        <p:spPr bwMode="auto">
          <a:xfrm>
            <a:off x="838200" y="5486400"/>
            <a:ext cx="716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dirty="0">
                <a:latin typeface="+mj-lt"/>
              </a:rPr>
              <a:t>Relationship between computers as source of clinical decision support </a:t>
            </a:r>
            <a:r>
              <a:rPr lang="en-US" sz="1400" dirty="0" smtClean="0">
                <a:latin typeface="+mj-lt"/>
              </a:rPr>
              <a:t/>
            </a:r>
            <a:br>
              <a:rPr lang="en-US" sz="1400" dirty="0" smtClean="0">
                <a:latin typeface="+mj-lt"/>
              </a:rPr>
            </a:br>
            <a:r>
              <a:rPr lang="en-US" sz="1400" dirty="0" smtClean="0">
                <a:latin typeface="+mj-lt"/>
              </a:rPr>
              <a:t>and </a:t>
            </a:r>
            <a:r>
              <a:rPr lang="en-US" sz="1400" dirty="0">
                <a:latin typeface="+mj-lt"/>
              </a:rPr>
              <a:t>providers and recipients of health care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1371600"/>
            <a:ext cx="73818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793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1263650"/>
            <a:ext cx="4562475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305800" cy="533400"/>
          </a:xfrm>
          <a:extLst/>
        </p:spPr>
        <p:txBody>
          <a:bodyPr/>
          <a:lstStyle/>
          <a:p>
            <a:r>
              <a:rPr lang="en-US" kern="1200" dirty="0">
                <a:ea typeface="ＭＳ Ｐゴシック" pitchFamily="-84" charset="-128"/>
                <a:cs typeface="ＭＳ Ｐゴシック" pitchFamily="-84" charset="-128"/>
              </a:rPr>
              <a:t>CDSS Legal </a:t>
            </a:r>
            <a:r>
              <a:rPr lang="en-US" sz="1200" b="0" i="1" kern="1200" dirty="0">
                <a:ea typeface="ＭＳ Ｐゴシック" pitchFamily="-84" charset="-128"/>
                <a:cs typeface="ＭＳ Ｐゴシック" pitchFamily="-84" charset="-128"/>
              </a:rPr>
              <a:t>(cont.)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90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733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4663" y="3517900"/>
            <a:ext cx="7772400" cy="546100"/>
          </a:xfrm>
        </p:spPr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646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cx.images-amazon.com/images/I/51WZDbpvVQ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49007"/>
            <a:ext cx="2209800" cy="324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2"/>
          <p:cNvSpPr txBox="1">
            <a:spLocks/>
          </p:cNvSpPr>
          <p:nvPr/>
        </p:nvSpPr>
        <p:spPr>
          <a:xfrm>
            <a:off x="179614" y="637076"/>
            <a:ext cx="8784771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 algn="l" rtl="0" eaLnBrk="1" fontAlgn="base" hangingPunct="1">
              <a:spcBef>
                <a:spcPct val="155000"/>
              </a:spcBef>
              <a:spcAft>
                <a:spcPct val="0"/>
              </a:spcAft>
              <a:buClr>
                <a:srgbClr val="126F90"/>
              </a:buClr>
              <a:buSzPct val="70000"/>
              <a:buFont typeface="Wingdings" pitchFamily="-84" charset="2"/>
              <a:buNone/>
              <a:defRPr lang="en-US" sz="1600" b="1" kern="1200" smtClean="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-84" charset="-128"/>
                <a:cs typeface="Georgia" panose="02040502050405020303" pitchFamily="18" charset="0"/>
              </a:defRPr>
            </a:lvl1pPr>
            <a:lvl2pPr marL="857250" indent="-3937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140000"/>
              <a:buFont typeface="Symbol" pitchFamily="-84" charset="2"/>
              <a:buChar char=""/>
              <a:defRPr lang="en-US" sz="2400" kern="1200" smtClean="0">
                <a:solidFill>
                  <a:schemeClr val="tx1"/>
                </a:solidFill>
                <a:latin typeface="Times" pitchFamily="-84" charset="0"/>
                <a:ea typeface="ＭＳ Ｐゴシック" pitchFamily="-84" charset="-128"/>
                <a:cs typeface="ＭＳ Ｐゴシック" pitchFamily="-84" charset="-128"/>
              </a:defRPr>
            </a:lvl2pPr>
            <a:lvl3pPr marL="1428750" indent="-3492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70000"/>
              <a:buFont typeface="Wingdings 3" pitchFamily="-84" charset="2"/>
              <a:buChar char="u"/>
              <a:defRPr lang="en-US" sz="2400" kern="1200" smtClean="0">
                <a:solidFill>
                  <a:schemeClr val="tx1"/>
                </a:solidFill>
                <a:latin typeface="Times" pitchFamily="-84" charset="0"/>
                <a:ea typeface="ＭＳ Ｐゴシック" pitchFamily="-84" charset="-128"/>
                <a:cs typeface="ＭＳ Ｐゴシック" pitchFamily="-84" charset="-128"/>
              </a:defRPr>
            </a:lvl3pPr>
            <a:lvl4pPr marL="2063750" indent="-3492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125000"/>
              <a:buFont typeface="Symbol" pitchFamily="-84" charset="2"/>
              <a:buChar char=""/>
              <a:defRPr lang="en-US" sz="2400" kern="1200" smtClean="0">
                <a:solidFill>
                  <a:schemeClr val="tx1"/>
                </a:solidFill>
                <a:latin typeface="Times" pitchFamily="-84" charset="0"/>
                <a:ea typeface="ＭＳ Ｐゴシック" pitchFamily="-84" charset="-128"/>
                <a:cs typeface="ＭＳ Ｐゴシック" pitchFamily="-84" charset="-128"/>
              </a:defRPr>
            </a:lvl4pPr>
            <a:lvl5pPr marL="25717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70000"/>
              <a:buFont typeface="Wingdings" pitchFamily="-84" charset="2"/>
              <a:buChar char="l"/>
              <a:defRPr lang="en-US" sz="2400" kern="1200">
                <a:solidFill>
                  <a:schemeClr val="tx1"/>
                </a:solidFill>
                <a:latin typeface="Times" pitchFamily="-84" charset="0"/>
                <a:ea typeface="ＭＳ Ｐゴシック" pitchFamily="-84" charset="-128"/>
                <a:cs typeface="ＭＳ Ｐゴシック" pitchFamily="-84" charset="-128"/>
              </a:defRPr>
            </a:lvl5pPr>
            <a:lvl6pPr marL="30289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6pPr>
            <a:lvl7pPr marL="34861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7pPr>
            <a:lvl8pPr marL="39433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8pPr>
            <a:lvl9pPr marL="44005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>
              <a:tabLst>
                <a:tab pos="2000250" algn="l"/>
              </a:tabLst>
            </a:pPr>
            <a:r>
              <a:rPr lang="en-US" dirty="0" smtClean="0"/>
              <a:t>Resources – Books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220960"/>
              </p:ext>
            </p:extLst>
          </p:nvPr>
        </p:nvGraphicFramePr>
        <p:xfrm>
          <a:off x="1295400" y="4392460"/>
          <a:ext cx="6807200" cy="1754186"/>
        </p:xfrm>
        <a:graphic>
          <a:graphicData uri="http://schemas.openxmlformats.org/drawingml/2006/table">
            <a:tbl>
              <a:tblPr/>
              <a:tblGrid>
                <a:gridCol w="987721"/>
                <a:gridCol w="5819479"/>
              </a:tblGrid>
              <a:tr h="25059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  <a:ea typeface="Times New Roman"/>
                          <a:cs typeface="Times New Roman"/>
                        </a:rPr>
                        <a:t>Title</a:t>
                      </a:r>
                      <a:endParaRPr lang="en-US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88395" marR="88395" marT="33054" marB="33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j-lt"/>
                          <a:ea typeface="Times New Roman"/>
                          <a:cs typeface="Times New Roman"/>
                        </a:rPr>
                        <a:t>Change the name of the book!</a:t>
                      </a:r>
                      <a:endParaRPr lang="en-US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88395" marR="88395" marT="33054" marB="33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59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  <a:ea typeface="Times New Roman"/>
                          <a:cs typeface="Times New Roman"/>
                        </a:rPr>
                        <a:t>Authors</a:t>
                      </a:r>
                      <a:endParaRPr lang="en-US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88395" marR="88395" marT="33054" marB="33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j-lt"/>
                          <a:ea typeface="Times New Roman"/>
                          <a:cs typeface="Times New Roman"/>
                        </a:rPr>
                        <a:t>Robert A </a:t>
                      </a:r>
                      <a:r>
                        <a:rPr lang="en-US" sz="1200" dirty="0" err="1" smtClean="0">
                          <a:latin typeface="+mj-lt"/>
                          <a:ea typeface="Times New Roman"/>
                          <a:cs typeface="Times New Roman"/>
                        </a:rPr>
                        <a:t>Greenes</a:t>
                      </a:r>
                      <a:endParaRPr lang="en-US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88395" marR="88395" marT="33054" marB="33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59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  <a:ea typeface="Times New Roman"/>
                          <a:cs typeface="Times New Roman"/>
                        </a:rPr>
                        <a:t>Year</a:t>
                      </a:r>
                      <a:endParaRPr lang="en-US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88395" marR="88395" marT="33054" marB="33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2007 / 2011</a:t>
                      </a:r>
                      <a:endParaRPr lang="en-US" sz="1500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395" marR="88395" marT="33054" marB="33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59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Hardcover</a:t>
                      </a:r>
                      <a:endParaRPr lang="en-US" sz="15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88395" marR="88395" marT="33054" marB="33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j-lt"/>
                          <a:ea typeface="Times New Roman"/>
                          <a:cs typeface="Times New Roman"/>
                        </a:rPr>
                        <a:t>Yes</a:t>
                      </a:r>
                    </a:p>
                  </a:txBody>
                  <a:tcPr marL="88395" marR="88395" marT="33054" marB="33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59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Publisher</a:t>
                      </a:r>
                      <a:endParaRPr lang="en-US" sz="15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88395" marR="88395" marT="33054" marB="33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j-lt"/>
                          <a:ea typeface="Times New Roman"/>
                          <a:cs typeface="Times New Roman"/>
                        </a:rPr>
                        <a:t>Elsevier</a:t>
                      </a:r>
                    </a:p>
                  </a:txBody>
                  <a:tcPr marL="88395" marR="88395" marT="33054" marB="33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59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Language</a:t>
                      </a:r>
                      <a:endParaRPr lang="en-US" sz="15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88395" marR="88395" marT="33054" marB="33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j-lt"/>
                          <a:ea typeface="Times New Roman"/>
                          <a:cs typeface="Times New Roman"/>
                        </a:rPr>
                        <a:t>English</a:t>
                      </a:r>
                    </a:p>
                  </a:txBody>
                  <a:tcPr marL="88395" marR="88395" marT="33054" marB="33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59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  <a:ea typeface="Times New Roman"/>
                          <a:cs typeface="Times New Roman"/>
                        </a:rPr>
                        <a:t>ISBN</a:t>
                      </a:r>
                      <a:endParaRPr lang="en-US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88395" marR="88395" marT="33054" marB="33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j-lt"/>
                          <a:ea typeface="Times New Roman"/>
                          <a:cs typeface="Times New Roman"/>
                        </a:rPr>
                        <a:t>978-0-12-369377-8</a:t>
                      </a:r>
                    </a:p>
                  </a:txBody>
                  <a:tcPr marL="88395" marR="88395" marT="33054" marB="33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90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 txBox="1">
            <a:spLocks/>
          </p:cNvSpPr>
          <p:nvPr/>
        </p:nvSpPr>
        <p:spPr>
          <a:xfrm>
            <a:off x="179614" y="637076"/>
            <a:ext cx="8784771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 algn="l" rtl="0" eaLnBrk="1" fontAlgn="base" hangingPunct="1">
              <a:spcBef>
                <a:spcPct val="155000"/>
              </a:spcBef>
              <a:spcAft>
                <a:spcPct val="0"/>
              </a:spcAft>
              <a:buClr>
                <a:srgbClr val="126F90"/>
              </a:buClr>
              <a:buSzPct val="70000"/>
              <a:buFont typeface="Wingdings" pitchFamily="-84" charset="2"/>
              <a:buNone/>
              <a:defRPr lang="en-US" sz="1600" b="1" kern="1200" smtClean="0">
                <a:solidFill>
                  <a:schemeClr val="tx1"/>
                </a:solidFill>
                <a:latin typeface="Georgia" panose="02040502050405020303" pitchFamily="18" charset="0"/>
                <a:ea typeface="ＭＳ Ｐゴシック" pitchFamily="-84" charset="-128"/>
                <a:cs typeface="Georgia" panose="02040502050405020303" pitchFamily="18" charset="0"/>
              </a:defRPr>
            </a:lvl1pPr>
            <a:lvl2pPr marL="857250" indent="-3937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140000"/>
              <a:buFont typeface="Symbol" pitchFamily="-84" charset="2"/>
              <a:buChar char=""/>
              <a:defRPr lang="en-US" sz="2400" kern="1200" smtClean="0">
                <a:solidFill>
                  <a:schemeClr val="tx1"/>
                </a:solidFill>
                <a:latin typeface="Times" pitchFamily="-84" charset="0"/>
                <a:ea typeface="ＭＳ Ｐゴシック" pitchFamily="-84" charset="-128"/>
                <a:cs typeface="ＭＳ Ｐゴシック" pitchFamily="-84" charset="-128"/>
              </a:defRPr>
            </a:lvl2pPr>
            <a:lvl3pPr marL="1428750" indent="-3492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70000"/>
              <a:buFont typeface="Wingdings 3" pitchFamily="-84" charset="2"/>
              <a:buChar char="u"/>
              <a:defRPr lang="en-US" sz="2400" kern="1200" smtClean="0">
                <a:solidFill>
                  <a:schemeClr val="tx1"/>
                </a:solidFill>
                <a:latin typeface="Times" pitchFamily="-84" charset="0"/>
                <a:ea typeface="ＭＳ Ｐゴシック" pitchFamily="-84" charset="-128"/>
                <a:cs typeface="ＭＳ Ｐゴシック" pitchFamily="-84" charset="-128"/>
              </a:defRPr>
            </a:lvl3pPr>
            <a:lvl4pPr marL="2063750" indent="-3492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125000"/>
              <a:buFont typeface="Symbol" pitchFamily="-84" charset="2"/>
              <a:buChar char=""/>
              <a:defRPr lang="en-US" sz="2400" kern="1200" smtClean="0">
                <a:solidFill>
                  <a:schemeClr val="tx1"/>
                </a:solidFill>
                <a:latin typeface="Times" pitchFamily="-84" charset="0"/>
                <a:ea typeface="ＭＳ Ｐゴシック" pitchFamily="-84" charset="-128"/>
                <a:cs typeface="ＭＳ Ｐゴシック" pitchFamily="-84" charset="-128"/>
              </a:defRPr>
            </a:lvl4pPr>
            <a:lvl5pPr marL="25717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70000"/>
              <a:buFont typeface="Wingdings" pitchFamily="-84" charset="2"/>
              <a:buChar char="l"/>
              <a:defRPr lang="en-US" sz="2400" kern="1200">
                <a:solidFill>
                  <a:schemeClr val="tx1"/>
                </a:solidFill>
                <a:latin typeface="Times" pitchFamily="-84" charset="0"/>
                <a:ea typeface="ＭＳ Ｐゴシック" pitchFamily="-84" charset="-128"/>
                <a:cs typeface="ＭＳ Ｐゴシック" pitchFamily="-84" charset="-128"/>
              </a:defRPr>
            </a:lvl5pPr>
            <a:lvl6pPr marL="30289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6pPr>
            <a:lvl7pPr marL="34861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7pPr>
            <a:lvl8pPr marL="39433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8pPr>
            <a:lvl9pPr marL="44005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>
              <a:tabLst>
                <a:tab pos="2000250" algn="l"/>
              </a:tabLst>
            </a:pPr>
            <a:r>
              <a:rPr lang="en-US" dirty="0" smtClean="0"/>
              <a:t>Resources – Web</a:t>
            </a:r>
            <a:endParaRPr lang="en-US" dirty="0"/>
          </a:p>
        </p:txBody>
      </p:sp>
      <p:sp>
        <p:nvSpPr>
          <p:cNvPr id="13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457200" y="1123950"/>
            <a:ext cx="8229600" cy="5029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600" b="1" dirty="0" smtClean="0">
                <a:latin typeface="+mj-lt"/>
              </a:rPr>
              <a:t>Associations</a:t>
            </a:r>
            <a:r>
              <a:rPr lang="en-US" sz="1600" dirty="0" smtClean="0">
                <a:latin typeface="+mj-lt"/>
              </a:rPr>
              <a:t>:</a:t>
            </a:r>
          </a:p>
          <a:p>
            <a:pPr marL="633413" lvl="1" indent="-2905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AMIA (American Medical </a:t>
            </a:r>
            <a:r>
              <a:rPr lang="en-US" sz="1400" dirty="0">
                <a:latin typeface="+mj-lt"/>
              </a:rPr>
              <a:t>Information Association): </a:t>
            </a:r>
            <a:r>
              <a:rPr lang="en-US" sz="1400" dirty="0" smtClean="0">
                <a:latin typeface="+mj-lt"/>
              </a:rPr>
              <a:t>www.amia.org</a:t>
            </a:r>
          </a:p>
          <a:p>
            <a:pPr marL="633413" lvl="1" indent="-2905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IMIA (International Medical </a:t>
            </a:r>
            <a:r>
              <a:rPr lang="en-US" sz="1400" dirty="0">
                <a:latin typeface="+mj-lt"/>
              </a:rPr>
              <a:t>Information Association): </a:t>
            </a:r>
            <a:r>
              <a:rPr lang="en-US" sz="1400" dirty="0" smtClean="0">
                <a:latin typeface="+mj-lt"/>
              </a:rPr>
              <a:t>www.imia-medinfo.org</a:t>
            </a:r>
          </a:p>
          <a:p>
            <a:pPr marL="633413" lvl="1" indent="-2905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HIMSS (Healthcare Information and Management Systems </a:t>
            </a:r>
            <a:r>
              <a:rPr lang="en-US" sz="1400" dirty="0" smtClean="0">
                <a:latin typeface="+mj-lt"/>
              </a:rPr>
              <a:t>Society): www.himss.org</a:t>
            </a:r>
          </a:p>
          <a:p>
            <a:pPr marL="633413" lvl="1" indent="-2905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Academy </a:t>
            </a:r>
            <a:r>
              <a:rPr lang="en-US" sz="1400" dirty="0" smtClean="0">
                <a:latin typeface="+mj-lt"/>
              </a:rPr>
              <a:t>Health (HIT Interest Group): </a:t>
            </a:r>
            <a:r>
              <a:rPr lang="en-US" sz="1400" dirty="0">
                <a:latin typeface="+mj-lt"/>
              </a:rPr>
              <a:t>www.academyhealth.org</a:t>
            </a:r>
            <a:endParaRPr lang="en-US" sz="1400" dirty="0" smtClean="0">
              <a:latin typeface="+mj-lt"/>
            </a:endParaRPr>
          </a:p>
          <a:p>
            <a:pPr>
              <a:spcBef>
                <a:spcPts val="1200"/>
              </a:spcBef>
            </a:pPr>
            <a:r>
              <a:rPr lang="en-US" sz="1600" b="1" dirty="0" smtClean="0">
                <a:latin typeface="+mj-lt"/>
              </a:rPr>
              <a:t>Government and Non-for-profit</a:t>
            </a:r>
            <a:r>
              <a:rPr lang="en-US" sz="1600" dirty="0" smtClean="0">
                <a:latin typeface="+mj-lt"/>
              </a:rPr>
              <a:t>:</a:t>
            </a:r>
          </a:p>
          <a:p>
            <a:pPr marL="633413" lvl="1" indent="-2905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ONC: </a:t>
            </a:r>
            <a:r>
              <a:rPr lang="en-US" sz="1400" dirty="0" smtClean="0">
                <a:latin typeface="+mj-lt"/>
              </a:rPr>
              <a:t>www.healthit.gov/policy-researchers-implementers/clinical-decision-support-cds</a:t>
            </a:r>
            <a:endParaRPr lang="en-US" sz="1400" dirty="0">
              <a:latin typeface="+mj-lt"/>
            </a:endParaRPr>
          </a:p>
          <a:p>
            <a:pPr marL="633413" lvl="1" indent="-2905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Open CDS</a:t>
            </a:r>
            <a:r>
              <a:rPr lang="en-US" sz="1400" dirty="0">
                <a:latin typeface="+mj-lt"/>
              </a:rPr>
              <a:t>: </a:t>
            </a:r>
            <a:r>
              <a:rPr lang="en-US" sz="1400" dirty="0" smtClean="0">
                <a:latin typeface="+mj-lt"/>
              </a:rPr>
              <a:t>www.opencds.org</a:t>
            </a:r>
            <a:endParaRPr lang="en-US" sz="1400" dirty="0">
              <a:latin typeface="+mj-lt"/>
            </a:endParaRPr>
          </a:p>
          <a:p>
            <a:pPr marL="633413" lvl="1" indent="-2905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HIMSS</a:t>
            </a:r>
            <a:r>
              <a:rPr lang="en-US" sz="1400" dirty="0">
                <a:latin typeface="+mj-lt"/>
              </a:rPr>
              <a:t>: </a:t>
            </a:r>
            <a:r>
              <a:rPr lang="en-US" sz="1400" dirty="0" smtClean="0">
                <a:latin typeface="+mj-lt"/>
              </a:rPr>
              <a:t>www.himss.org/library/clinical-decision-support</a:t>
            </a:r>
          </a:p>
          <a:p>
            <a:pPr marL="633413" lvl="1" indent="-2905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AHRQ</a:t>
            </a:r>
            <a:r>
              <a:rPr lang="en-US" sz="1400" dirty="0">
                <a:latin typeface="+mj-lt"/>
              </a:rPr>
              <a:t>: </a:t>
            </a:r>
            <a:r>
              <a:rPr lang="en-US" sz="1400" dirty="0" smtClean="0">
                <a:latin typeface="+mj-lt"/>
              </a:rPr>
              <a:t>healthit.ahrq.gov/</a:t>
            </a:r>
            <a:r>
              <a:rPr lang="en-US" sz="1400" dirty="0" err="1" smtClean="0">
                <a:latin typeface="+mj-lt"/>
              </a:rPr>
              <a:t>ahrq</a:t>
            </a:r>
            <a:r>
              <a:rPr lang="en-US" sz="1400" dirty="0" smtClean="0">
                <a:latin typeface="+mj-lt"/>
              </a:rPr>
              <a:t>-funded-projects/clinical-decision-support-</a:t>
            </a:r>
            <a:r>
              <a:rPr lang="en-US" sz="1400" dirty="0" err="1" smtClean="0">
                <a:latin typeface="+mj-lt"/>
              </a:rPr>
              <a:t>cds</a:t>
            </a:r>
            <a:r>
              <a:rPr lang="en-US" sz="1400" dirty="0" smtClean="0">
                <a:latin typeface="+mj-lt"/>
              </a:rPr>
              <a:t>-initiative</a:t>
            </a:r>
          </a:p>
          <a:p>
            <a:pPr>
              <a:spcBef>
                <a:spcPts val="1200"/>
              </a:spcBef>
            </a:pPr>
            <a:r>
              <a:rPr lang="en-US" sz="1600" b="1" dirty="0" smtClean="0">
                <a:latin typeface="+mj-lt"/>
              </a:rPr>
              <a:t>Journals</a:t>
            </a:r>
            <a:r>
              <a:rPr lang="en-US" sz="1600" dirty="0" smtClean="0">
                <a:latin typeface="+mj-lt"/>
              </a:rPr>
              <a:t>:</a:t>
            </a:r>
            <a:endParaRPr lang="en-US" sz="1600" dirty="0">
              <a:latin typeface="+mj-lt"/>
            </a:endParaRPr>
          </a:p>
          <a:p>
            <a:pPr marL="633413" lvl="1" indent="-2905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JAMIA (Journal of AMIA</a:t>
            </a:r>
            <a:r>
              <a:rPr lang="en-US" sz="1400" dirty="0">
                <a:latin typeface="+mj-lt"/>
              </a:rPr>
              <a:t>): </a:t>
            </a:r>
            <a:r>
              <a:rPr lang="en-US" sz="1400" dirty="0" smtClean="0">
                <a:latin typeface="+mj-lt"/>
              </a:rPr>
              <a:t>jamia.bmj.com</a:t>
            </a:r>
          </a:p>
          <a:p>
            <a:pPr marL="633413" lvl="1" indent="-2905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JMIR (Journal </a:t>
            </a:r>
            <a:r>
              <a:rPr lang="en-US" sz="1400" dirty="0">
                <a:latin typeface="+mj-lt"/>
              </a:rPr>
              <a:t>of Medical Internet </a:t>
            </a:r>
            <a:r>
              <a:rPr lang="en-US" sz="1400" dirty="0" smtClean="0">
                <a:latin typeface="+mj-lt"/>
              </a:rPr>
              <a:t>Research): www.jmir.org</a:t>
            </a:r>
          </a:p>
          <a:p>
            <a:pPr marL="633413" lvl="1" indent="-2905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IJMI (International Journal of Medical Informatics</a:t>
            </a:r>
            <a:r>
              <a:rPr lang="en-US" sz="1400" dirty="0">
                <a:latin typeface="+mj-lt"/>
              </a:rPr>
              <a:t>): www.ijmijournal.com</a:t>
            </a:r>
            <a:endParaRPr lang="en-US" sz="1400" dirty="0" smtClean="0">
              <a:latin typeface="+mj-lt"/>
            </a:endParaRPr>
          </a:p>
          <a:p>
            <a:pPr marL="633413" lvl="1" indent="-2905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HIJ (Health Informatics Journal</a:t>
            </a:r>
            <a:r>
              <a:rPr lang="en-US" sz="1400" dirty="0">
                <a:latin typeface="+mj-lt"/>
              </a:rPr>
              <a:t>): jhi.sagepub.com</a:t>
            </a:r>
          </a:p>
          <a:p>
            <a:pPr marL="633413" lvl="1" indent="-2905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ACI (Applied </a:t>
            </a:r>
            <a:r>
              <a:rPr lang="en-US" sz="1400" dirty="0">
                <a:latin typeface="+mj-lt"/>
              </a:rPr>
              <a:t>Clinical Informatics): </a:t>
            </a:r>
            <a:r>
              <a:rPr lang="en-US" sz="1400" dirty="0" smtClean="0">
                <a:latin typeface="+mj-lt"/>
              </a:rPr>
              <a:t>aci.schattauer.de</a:t>
            </a:r>
          </a:p>
          <a:p>
            <a:pPr marL="633413" lvl="1" indent="-290513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400" dirty="0">
              <a:latin typeface="+mj-lt"/>
            </a:endParaRPr>
          </a:p>
          <a:p>
            <a:pPr>
              <a:spcBef>
                <a:spcPts val="1200"/>
              </a:spcBef>
            </a:pPr>
            <a:endParaRPr lang="en-US" sz="16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03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2"/>
          <p:cNvSpPr txBox="1">
            <a:spLocks/>
          </p:cNvSpPr>
          <p:nvPr/>
        </p:nvSpPr>
        <p:spPr>
          <a:xfrm>
            <a:off x="206829" y="566285"/>
            <a:ext cx="8784771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 indent="0" eaLnBrk="1" hangingPunct="1">
              <a:spcBef>
                <a:spcPct val="155000"/>
              </a:spcBef>
              <a:buClr>
                <a:srgbClr val="126F90"/>
              </a:buClr>
              <a:buSzPct val="70000"/>
              <a:buFont typeface="Wingdings" pitchFamily="-84" charset="2"/>
              <a:buNone/>
              <a:defRPr lang="en-US" sz="1600" b="1" smtClean="0">
                <a:latin typeface="+mj-lt"/>
              </a:defRPr>
            </a:lvl1pPr>
            <a:lvl2pPr marL="857250" indent="-393700" eaLnBrk="1" hangingPunct="1">
              <a:spcBef>
                <a:spcPct val="25000"/>
              </a:spcBef>
              <a:buClr>
                <a:srgbClr val="126F90"/>
              </a:buClr>
              <a:buSzPct val="140000"/>
              <a:buFont typeface="Symbol" pitchFamily="-84" charset="2"/>
              <a:buChar char=""/>
              <a:defRPr lang="en-US" smtClean="0"/>
            </a:lvl2pPr>
            <a:lvl3pPr marL="1428750" indent="-349250" eaLnBrk="1" hangingPunct="1">
              <a:spcBef>
                <a:spcPct val="25000"/>
              </a:spcBef>
              <a:buClr>
                <a:srgbClr val="126F90"/>
              </a:buClr>
              <a:buSzPct val="70000"/>
              <a:buFont typeface="Wingdings 3" pitchFamily="-84" charset="2"/>
              <a:buChar char="u"/>
              <a:defRPr lang="en-US" smtClean="0"/>
            </a:lvl3pPr>
            <a:lvl4pPr marL="2063750" indent="-349250" eaLnBrk="1" hangingPunct="1">
              <a:spcBef>
                <a:spcPct val="25000"/>
              </a:spcBef>
              <a:buClr>
                <a:srgbClr val="126F90"/>
              </a:buClr>
              <a:buSzPct val="125000"/>
              <a:buFont typeface="Symbol" pitchFamily="-84" charset="2"/>
              <a:buChar char=""/>
              <a:defRPr lang="en-US" smtClean="0"/>
            </a:lvl4pPr>
            <a:lvl5pPr marL="2571750" indent="-285750" eaLnBrk="1" hangingPunct="1">
              <a:spcBef>
                <a:spcPct val="25000"/>
              </a:spcBef>
              <a:buClr>
                <a:srgbClr val="126F90"/>
              </a:buClr>
              <a:buSzPct val="70000"/>
              <a:buFont typeface="Wingdings" pitchFamily="-84" charset="2"/>
              <a:buChar char="l"/>
              <a:defRPr lang="en-US"/>
            </a:lvl5pPr>
            <a:lvl6pPr marL="3028950" indent="-285750" fontAlgn="base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latin typeface="+mn-lt"/>
                <a:ea typeface="ＭＳ Ｐゴシック" pitchFamily="-108" charset="-128"/>
              </a:defRPr>
            </a:lvl6pPr>
            <a:lvl7pPr marL="3486150" indent="-285750" fontAlgn="base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latin typeface="+mn-lt"/>
                <a:ea typeface="ＭＳ Ｐゴシック" pitchFamily="-108" charset="-128"/>
              </a:defRPr>
            </a:lvl7pPr>
            <a:lvl8pPr marL="3943350" indent="-285750" fontAlgn="base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latin typeface="+mn-lt"/>
                <a:ea typeface="ＭＳ Ｐゴシック" pitchFamily="-108" charset="-128"/>
              </a:defRPr>
            </a:lvl8pPr>
            <a:lvl9pPr marL="4400550" indent="-285750" fontAlgn="base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latin typeface="+mn-lt"/>
                <a:ea typeface="ＭＳ Ｐゴシック" pitchFamily="-108" charset="-128"/>
              </a:defRPr>
            </a:lvl9pPr>
          </a:lstStyle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5814" y="1151792"/>
            <a:ext cx="8686800" cy="5172808"/>
          </a:xfrm>
          <a:prstGeom prst="rect">
            <a:avLst/>
          </a:prstGeom>
        </p:spPr>
        <p:txBody>
          <a:bodyPr numCol="2" spcCol="365760"/>
          <a:lstStyle>
            <a:lvl1pPr marL="349250" indent="-349250" algn="l" rtl="0" eaLnBrk="1" fontAlgn="base" hangingPunct="1">
              <a:spcBef>
                <a:spcPct val="155000"/>
              </a:spcBef>
              <a:spcAft>
                <a:spcPct val="0"/>
              </a:spcAft>
              <a:buClr>
                <a:srgbClr val="126F90"/>
              </a:buClr>
              <a:buSzPct val="70000"/>
              <a:buFont typeface="Wingdings" pitchFamily="-84" charset="2"/>
              <a:buChar char="n"/>
              <a:defRPr sz="20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857250" indent="-3937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140000"/>
              <a:buFont typeface="Symbol" pitchFamily="-84" charset="2"/>
              <a:buChar char=""/>
              <a:defRPr sz="20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 marL="1428750" indent="-3492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70000"/>
              <a:buFont typeface="Wingdings 3" pitchFamily="-84" charset="2"/>
              <a:buChar char="u"/>
              <a:defRPr sz="20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3pPr>
            <a:lvl4pPr marL="2063750" indent="-3492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125000"/>
              <a:buFont typeface="Symbol" pitchFamily="-84" charset="2"/>
              <a:buChar char=""/>
              <a:defRPr sz="20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4pPr>
            <a:lvl5pPr marL="25717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70000"/>
              <a:buFont typeface="Wingdings" pitchFamily="-84" charset="2"/>
              <a:buChar char="l"/>
              <a:defRPr sz="200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5pPr>
            <a:lvl6pPr marL="30289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6pPr>
            <a:lvl7pPr marL="34861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7pPr>
            <a:lvl8pPr marL="39433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8pPr>
            <a:lvl9pPr marL="44005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>
              <a:spcBef>
                <a:spcPts val="18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1600" dirty="0"/>
              <a:t>CDSS Overview</a:t>
            </a:r>
          </a:p>
          <a:p>
            <a:pPr>
              <a:spcBef>
                <a:spcPts val="18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1600" dirty="0"/>
              <a:t>CDSS Design to Implementation</a:t>
            </a:r>
          </a:p>
          <a:p>
            <a:pPr>
              <a:spcBef>
                <a:spcPts val="18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1600" dirty="0"/>
              <a:t>Knowledge Management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/>
              <a:t>Acquisition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/>
              <a:t>Generation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/>
              <a:t>Representation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/>
              <a:t>Guidelines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/>
              <a:t>Integration</a:t>
            </a:r>
          </a:p>
          <a:p>
            <a:pPr>
              <a:spcBef>
                <a:spcPts val="18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1600" dirty="0"/>
              <a:t>Case Studies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/>
              <a:t>Indiana (</a:t>
            </a:r>
            <a:r>
              <a:rPr lang="en-US" sz="1600" dirty="0" err="1"/>
              <a:t>Regenstrief</a:t>
            </a:r>
            <a:r>
              <a:rPr lang="en-US" sz="1600" dirty="0"/>
              <a:t>)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Vanderbilt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Harvard (BWI)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Utah (Intermountain)</a:t>
            </a:r>
          </a:p>
          <a:p>
            <a:pPr>
              <a:spcBef>
                <a:spcPts val="18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v"/>
            </a:pPr>
            <a:endParaRPr lang="en-US" sz="1600" dirty="0"/>
          </a:p>
          <a:p>
            <a:pPr>
              <a:spcBef>
                <a:spcPts val="18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1600" dirty="0"/>
              <a:t>CDSS in Practice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/>
              <a:t>Diagnostic DSS 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/>
              <a:t>Patient DSS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/>
              <a:t>Population DSS</a:t>
            </a:r>
          </a:p>
          <a:p>
            <a:pPr>
              <a:spcBef>
                <a:spcPts val="18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1600" dirty="0"/>
              <a:t>CDSS Legal</a:t>
            </a:r>
          </a:p>
          <a:p>
            <a:pPr>
              <a:spcBef>
                <a:spcPts val="18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1600" dirty="0"/>
              <a:t>Resources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/>
              <a:t>Books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1600" dirty="0"/>
              <a:t>Web</a:t>
            </a:r>
          </a:p>
          <a:p>
            <a:pPr>
              <a:spcBef>
                <a:spcPts val="18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v"/>
            </a:pP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2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77PHOTO" val="/9j/4AAQSkZJRgABAQAAAQABAAD/2wBDAAMCAgMCAgMDAwMEAwMEBQgFBQQEBQoHBwYIDAoMDAsKCwsNDhIQDQ4RDgsLEBYQERMUFRUVDA8XGBYUGBIUFRT/2wBDAQMEBAUEBQkFBQkUDQsNFBQUFBQUFBQUFBQUFBQUFBQUFBQUFBQUFBQUFBQUFBQUFBQUFBQUFBQUFBQUFBQUFBT/wAARCABuAF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tw9aWsxZnSpluCq7t3yigC7Tcj8qrNdEbs/w9fyzXLeNfip4d8A2skusahHGy/8u0eHlXjOSM8fjQB2lFfLus/thl7Vr3TdFgt9JTJN1qFywMij+7sAxn1yawND/wCCiPhOXWl07V9Lksy3/LeznMy/X5kX/wBCoA+vpJFiXLNtWvn3VrrT2+JXiSVZlbMA425rofEPxY0nx58MtU1fwfqS6k0ETNLFD/roflPDRnkfWvlrRfH16izXiWs80t0u1jJnOc4oA+gI76yfUPCu3+Cfdngdq+gbWRJYY2RtylRXxA3iS8ijs57q3nhWH5lNfUHwQ1iXV/B0NxOzsztx5npQB6PRTdw9aXdQBiq3y1NGzf55qNY6mhj3zbf4aAPEP2gPjvbfDi1k0OwuPs+svbCea7b/AJcomJ5J/vn5sf8AAq+PLrxxaeJbhpfssrWskod3aQky4OdxPJYseornfH3iK7+LnxA8YalAyyS3GqSTRLIxKbE/dRZ/2VVV47n/AHq9A8C/DGysLWF7+b7dLwxVv9Wp9gKAOd8Uahe+KNPh03SdB86BE2BFz255x2rz1vgDru2Ge90lo97FjHHkvg9sDmvuz4Y6fp8TQ28NvBGv3flUZY+hzXslvpNntZGWBUK/xRgmgD8zbz9mvxB4a8KyeINLa7ulZts9lbt5LqP7wOd3y+uK9Y/Z5/aG8PWc1n4U8b29tJBuMNvrzZLxXK/8sbjd69Ff1r6u8VWsVruiVY2Hby1wP0r4L/am+Htv4X16O/sJvsdvrW9GZWOI7nOVb8aAPvq31b4f6zpscEtxaQtyq7sDn2zXTeEdY0eKFdP064iZEywCsK/Pvxdb3Fv8OfDt5cSMt4I40lK5Q7yvOffisXwH8StS8Fa1b3VrdM2G5VmJ70AfqRu2/wAVHnmvJ/hD8ZLPx5p8KSyKt1tGd3G6vVlicgEdD0oAjXpWb4x1BdD8F69qJbb9k024mP8As7Ynb+lfm23/AAU+1n+HR/vfw1j+LP8AgpJ4v1Twn4ggtdHjkeaykRkk4+Vj5Z6gjoaAPLfgf4mlvNWays7z/j/jMt023O5VLtx9d2f+BV9SeD7yS6kkWeSPyosLvbjaK+I/gr4bvPDPjLfBqEsNk/n28VxIp3xhcAA4xnn/AGTWz4u8K+M9U8UarPrmp6vrmg291GttZabOlpHteJJF8zonfblh/C3HzUAfpj8PZrfb56eXcKiiUSRyBuvHavWFvrdYY3+1R7u6M2DX5C6H4fvNLs5L/wAJeE/FfhvVLXKSRtqkc0eVG4SRhcbfXkV2fh345/tBa58F9Y1CwOgTeF7LV7bQZ9TvIpf7VtpJXQK52soOx5o88fhQB+mfiK1Etn5v7q3Vfm3ySAD9a+W/2uvDov8A4b6gzbvNsLmCZV78SBSK+WfD+rWnhnxNeWHiub4g+KNWlu5VkeOdhGsv3TliCo4689K6rx5rXivSfAOhroOuX2reF/GGqDRJ7PxNEHfTTt81ZEK/OjRqGaRWLoR05oA9O+IFwJ/hfa3Cr5Y8xH2N1XOB/SvHVukRc16Vrl5pd18E/s+l6pPqVvDIFt7q6gML3O1gplKN8w3bXwPTmvIbeR3b5tu2gD2j4I+Mriw1JbeCbbcR/PH1+YDnFfWFt8fLdLaJZWbzAgDfXHNfAPgvVnsPF2nyq23LBCPYmvoo6J55Mg24f5h+NAHyja/BW4fbut49q/x7TW8vwRufss2yOOTepUJt+9gbsH6kYr1Cxh2WLf3u1a1quyNWb73b0oA+QPh/Hq+m6p4iuNXVpNbbVI8t5g8to2xt29gBl93/AAGvbfD+oT6X4iW4utLu9etb9Ut722t7Rpvuj5Jdig9VPlkY6KtYvxAtZNO8YSO9mtrYSyh7KVWD/adq7mLKPu4L4+u6rDeOr3QfBOoazZ30UM8LokLR4J8xztB/A0Aepap8QPB3gv8A4lvhnwbq83iadR5dndWUlpZK7DIknkm2Db6hecdK9S+E/wAEdIX9nnxZoMXiRpL3W5X1C6v1b55Lp2Ev2hU7bJVQhfRa/Pnxh8Rrf4l+D49GbXlhntJ/tH22OcCaaRhsMjnPTnG2ofh/4d8Wxaa2kN8RtSs9IXEqmxnwvJ/vE0Afakk3h3Ubi4bxVo934X1xZNl4tupjtJJBj95bzYwUYKuFHKDspXNc/daK/iXxp4bv7O4nj03TtWhstOjuFkS2kmklAN15cgB4iXG48Guf1L9oS/8ACUfhu98L6hfQ6laQJb6j9qkJTVolHMj5UgSjD4x/s/8AAfSvEniAazfeH7i8uPJW8u45t9w3Me2J25Jxj2oAxfEmm6dqLaxawXXyCUxRrHgJ8vy8Ads7jXncfwrvZ4Wnt7qPbuPG2vctB8C+GLzzmW8j3SLu+Zu+eavWfwj05W2wagvzZwN3egD51h+Huq2eoWtw7LuikDAq3oa9nhlvxDGDI2QozXQzfCWRF2pfbv8AtoDWe/w51hXYC64B4oA890m8+1aezOrKytxWhqGpWWhaVcalqVxHaabax+bPc3DYRABn/Irw2T9pjwf4fhbbqS3W7olnA027+lfOXxu+OWu/GGdoJV/snQIGzbaTHISM/wDPSRv45D78DtQB9CeIPizo3xo0u8fQYbn7Po85hE15jN2HByQgyFHy8E81yHwrmtvEfiD/AIRzUpPsukXUh+1SrH2XkKvIHPrivJvg14oXRPDuoW33S9yHlK9dm3HT2Irpf7e/sbWLXVIJt1qG/wBLVeuCeooA+j7f4f8AgVdWa48M+F9JurhZAhj1CwV1kb+LlgARiuz03w7ok8k1vqPgfwp9nX9zJOtp5JjAx0Ct+v8AtVzvgP4vaJLa6fbvqFldQMpYJwhUkcZYc5r0i18faLql5eIv9n/YnYoXjn8zdKTyee2D/wCPf7NAHlfxK+Evgj7Pb6l4Ihgs3sMy6mkd/I8flLy42O2BxR4X8VXHxh1Zp4riWPQbeTZBC2MKcY4x6CtT4naxo+qeJrfwR4F8i61nXPLt72+tWD2sAbktIRkbvSsuz+Hr/CjUo7Cwvmk06P8AdRDbgtxuYt7/ANKAOq0H4Z3a+IJm/tCXyNvyoshpt9ofijTtSuFtdSuY0DDAaSqtr4k1G1uIZYpm3M235vevXPB/gW58Qx3V/NqHzuo4/umgDzPTbzxkt5HEupTqu0tuZs1HN4k+IqTOq6l8oYgfSrmvf2r4D1Zc3C3SvIVWqL+LL93ZjDyTk9KAPzx2j92393+Go5rNHXcv8VTQ5dWb+Hdtp393/Z/vUAWfCOlvFfXG35UbGR/dBOM1d8RWuoeEpt06+ZZSfMC2fl/CtT4a+TL4ysbOeTbBe/6Kf+uj/d5/3q+pNP8AhfpWs+H7ptbktrWysYy895eMqRwxjjcxOABQB8cx3H2xY3h/d7/mEkLEdK6bwX4B1XXrpf3l35G75lW5KD357GtXxRN8MrjxE2l+HGvlVG/e6xbqUjYg9FX7z57E49q9X8IyeA/hD4y8N6d461K91Cy1WBLoX8f/AB6wFjhRMFwWHHzfMcUAa1np8nwb8FXnjqzWKS+sI43t3VSI5Bu2Sbc9QV43dM13Frq1t4v1iPWbCTzNOvFE0Q3btoYZwf8AaGcVvftcWMEHwH1qWBo5POW18tocGPyzMjJtI4KleRivhfw34y1/wXeLcaNqUtrKFAMf342B7FTxQB9uahCUjX5dvzcdq9W+E8lxFpupP5jbVj4+bheK+MdF/asluIYbXxLoO5x8pu9Lk5YepR+Pyr6q+CPxg8DeN7O4tdG8QWkmo+XzYXTeRddOmyQjd/wGgDl/HF9cXF1C0rNJiR+GrHNxya6zx1puy+hZo23bj/DXHl3BICtgdKAPg2OSS3+SX95EW4kXqp9CKuKw8v8A2aiRVKtkfxCpkQkkE8DpQA9bp7KRbiL78MiSr9VOa++rXwFpvxV037fqs081patFcx6NHP8A6NMHjEsM8hHMp2unB+4a+AW+/X33+zJqD6v8N/CMkxYtdaBcWUjZ5ItLkpE/+95cuP8AgK8nAwAcN+1r8IfD6Wej+MoJF0u9hkt7eV7eMxmaMsdwAQHG1D1xn5a7e/8Ah14S+I/hLUvCl/dNcQ3mmxXuhzySbp4JIiYmwflY/Md2CKtftAt/aEX2GVjE0QQx7QWQnc4OQCndF/Bmq/ptncabr3wvumk3W97DPObQv8qxyfumwQqndvjJ5zwEGchiwB89eMY/F3w0+A3iH4beNXgkksFtrvRLiObzBPZteBHQckgJIMrn/npXz00e5f8Aa4r7i/bV0y1k+DUuoSQRy3f9rW8UE7DDxDILrnup6/WviB/u/lQAxlDSL7dah8kS+Xu2sy9H5JX8DjFSKTuoX71AHp3w3/aM8YfDmaGCWT/hJNEi+X+z9Sk+eMf9M5z8y+1ezxfta/DaeNJLiw8RQXDgNJELSJwjHqN3fB4z3r5Mb79QkS5PzLQB/9k="/>
  <p:tag name="MMPROD_77LOGO" val=""/>
  <p:tag name="MMPROD_NEXTUNIQUEID" val="10008"/>
  <p:tag name="MMPROD_THEME_BG_IMAGE" val=""/>
  <p:tag name="MMPROD_10003PHOTO" val="/9j/4AAQSkZJRgABAQAAAQABAAD/2wBDAAMCAgMCAgMDAwMEAwMEBQgFBQQEBQoHBwYIDAoMDAsKCwsNDhIQDQ4RDgsLEBYQERMUFRUVDA8XGBYUGBIUFRT/2wBDAQMEBAUEBQkFBQkUDQsNFBQUFBQUFBQUFBQUFBQUFBQUFBQUFBQUFBQUFBQUFBQUFBQUFBQUFBQUFBQUFBQUFBT/wAARCABuAF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tw9aWsxZnSpluCq7t3yigC7Tcj8qrNckbs/w9fyzXKeNfip4d8A20kusahHGV/5do8PKvGckZ4/GgDtqK+XNZ/bBL2jXum6NBb6SmSbrULlgZFH93YBjPrk1g6H/wAFEPCcutLp2r6XJZlv+W9nOZl+vzIv/oVAH19JIsS5Ztor591a609viV4klWZWzAONua6HxD8WNJ8efDLVNX8H6kupNBEzSxQ/66H5Tw0Z5H1r5a0Xx9eos14lrPNLdLtYyZznOKAPoCO+sn1Dwrt/gn3Z4HavoG1kSWGNkbcpUV8QN4kvIo7Oe6t54Vh+ZTX1B8ENYl1fwdDcTs7M7ceZ6UAej0U3cPWl3UAYqt8tTRs3+eajWOpoY9823+GgDw/9oD462vw5tZNDsJ/s+svbCea7b/lyiYnkn++fmx/wKvj268cWniW4aX7LK1rJKHd2kJMuDncTyWLHqK53x94iu/i58QPGGpQMsktxqkk0SyMSmxP3UWf9lVVeO5/3q9A8C/DGysLWF7+b7dLwxVv9Wp9gKAOd8Uahe+KNPh03SdB86BE2BFz255x2rz1vgDru2Ge90lo97FjHHkvg9sDmvuz4Y6fp8TQ28NvBGv3flUZY+hzXslvpNntZGWBUK/xRgmgD8zbz9mvxB4a8KyeINLa7ulZts9lbt5LqP7wOd3y+uK9Y/Z5/aG8PWc1n4U8b29tJBuMNvrzZLxXK/wDLG43evRX9a+rvFVrFa7olWNh28tcD9K+C/wBqb4e2/hfXo7+wm+x2+tb0ZlY4juc5VvxoA++rfVvh/rOmxwS3FpC3KruwOfbNdN4R1jR4oV0/TriJkTLAKwr8+/F1vcW/w58O3lxIy3gjjSUrlDvK859+KxfAfxK1LwVrVvdWt0zYblWYnvQB+pG7b/FR55ryf4Q/GSz8eafCksirdbRndxur1PaPWgBF6Vm+M9QXRPBevaiW2/ZNNuJj/s7Ynb+lfm23/BT7Wf4dH+9/DWP4s/4KSeL9U8J+IILXR45HmspEZJOPlY+WeoI6GgDy34H+JpbzVmsrO8/4/wCMy3Tbc7lUu3H13Z/4FX1J4PvJLqSRZ5I/Kiwu9uNor4j+Cvhu88M+Mt8GoSw2T+fbxXEinfGFwADjGef9k1ueLvCvjPVPE+qz61qer65oNvdRrbWWmzpaR7XiSRfM6J325Yfwtx81AH6XfD2a32+enl3CoolEkcgbrx2r1hb63WGN/tUe7ujNg1+RGieH7zS7OS/8JeE/Ffh3VLXKSRtqkc0eVG4SRhcbfXkV2Hh345/tBa58F9Y1CwOgTeF7LV7bQZ9TvIpf7VtpJXQK52soOx5o88fhQB+mfiK1Etn5v7q3Vfm3ySAD9a+W/wBrrw6L/wCG+oM27zbC5gmVe/EgUivlnw/q1p4Z8TXlh4rm+IPijVpbuVZHjnYRrL905YgqOOvPSuq8ea14r0nwDoa6Drl9q3hfxhqg0Sez8TRB3007fNWRCvzo0ahmkVi6EdOaAPTviBcCf4X2twq+WPMR9jdVzgf0rx1bpEXNela5eaXdfBT7PpeqT6lbwyBbe6uoDC9ztYKZSjfMN218D05ryG3kd2+bbtoA9o+CPjK4sNSW3gm23Efzx9fmA5xX1hbfHaNbeISM28IA31xzXwD4L1Z7Dxdp8qttywQj2Jr6M/sdJv3mF+f5vzoA+T7X4K3D7d1vHtX+Paa3l+CNz9lm2Rxyb1KhNv3sDdg/UjFeoWMOyxb+92rWtV2Rqzfe7elAHyB8P49X03VPEVxq6tJrbapHlvMHltG2Nu3sAMvu/wCA17b4f1CfS/ES3F1pd3r1rfqlve21vaNN90fJLsUHqp8sjHRVrG+IFrJp3jCR3s1tbCWUPZSqwf7TtXcxZR93BfH13VO3jq90HwTqGs2d9FDPC6JC0eCfMc7QfwNAHqWqfEDwd4L/AOJb4Z8G6vN4mnUeXZ3VlJaWSuwyJJ5Jtg2+oXnHSvUvhP8ABHSF/Z58WaDF4kaS91uV9Qur9W+eS6dhL9oVO2yVUIX0Wvz58YfEa3+Jfg+PRm15YZ7Sf7R9tjnAmmkYbDI5z05xtqL4f+HfFsWmtpDfEbUrPSFxKpsZ8Lyf7xNAH2nJN4d1G4uG8VaPd+F9cWTZeLbqY7SSQY/eW82MFGCrhRyg7KVzXP3Wiv4l8aeG7+zuJ49N07VobLTo7hZEtpJpJQDdeXIAeIlxuPBrn9S/aEv/AAlH4bvfC+oX0OpWkCW+o/apCU1aJRzI+VIEow+Mf7P/AAH0rxJ4gGs33h+4vLjyVvLuObfcNzHtiduScY9qAMXxJpunai2sWsF18glMUax4CfL8vAHbO4153H8K72eFp7e6j27jxtr3LQfAvhi885lvI90i7vmbvnmr1n8I9OVtsGoL82cDd3oA+dYfh7qtnqFrcOy7opAwKt6GvZIv7T8pP3jfdFdJN8JZEXal9u/7aA1UPw01TJ/0qgDzjSbz7Vp7M6srK3FaGoalZaFpVxqWpXEdpptrH5s9zcNhEAGf8ivDZP2mPB/h+FtupLdbuiWcDTbv6V86fG745a78YZ2glX+ydAgbNtpMchIz/wA9JG/jkPvwO1AH0F4g+LOjfGjS7x9Bhufs+jzmETXmM3YcHJCDIUfLwTzXIfCua28R+IP+Ec1KT7LpF1IftUqx9l5CryBz64ryf4NeKF0Tw7qFt90vch5SvXZtx09iK6T+3v7G1i11SCbdahv9LVeuCeooA+j7f4f+BV1Zrjwz4X0m6uFkCGPULBXWRv4uWABGK7PTfDuiTyTW+o+B/Cn2df3Mk62nkmMDHQK36/7Vc74D+L2iS2un276hZXUDKWCcIVJHGWHOa9ItfH2i6peXiL/Z/wBidiheOfzN0pPJ57YP/j3+zQB5X8SvhL4I+z2+peCIYLN7DMuppHfyPH5S8uNjtgcUeF/FVx8YdWaeK4lj0G3k2QQtjCnGOMegrU+J2saPqnia38EeBfIutZ1zy7e9vrVg9rAG5LSEZG70rLs/h6/wo1KOwsL5pNOj/dRDbgtxuYt7/wBKAOq0H4Z3a+IJm/tCXyNvyoshpt9ofijTtSuFtdSuY0DDAaSqtr4k1G1uIZYpm3M235vevXPB/gW58Qx3V/NqHzuo4/umgDzPTbzxkt5HEupTqu0tuZs0S634+Erj+0v4jVjXv7V8B6subhbpXkKrVY+MdTPPk9fpQB+dm0fu2/u/w1HNZo67l/iqaHLqzfw7ttO/u/7P96gCz4R0t4r642/KjYyP7oJxmrviK11DwlNunXzLKT5gWz8v4Vq/DXyZfGVjZzybYL3/AEU/9dH+7z/vV9R6f8L9K1nw/dNrclta2VjGXnvLxlSOGMcbmJwAKAPjmO4+2LG8P7vf8wkhYjpXTeC/AOq69dL+8u/I3fMq3JQe/PY1q+KJ/hlceIm0vw418qo373WLdSkbEHoq/efPYnHtXrHhGTwH8IfGXhvTvHWpXuoWWqwJdC/j/wCPWAscKJguCw4+b5jigDVs9Pk+Dfgq88dWaxSX1hHG9u6qRHIN2yTbnqCvG7pmu4tdWtvF+sR6zYSeZp14omiG7dtDDOD/ALQzit79rixgg+A+tSwNHJ5y2vltDgx+WZkZNpHBUryMV8L+G/GWv+C7xbjRtSltZQoBj+/GwPYqeKAPtzUISka/Lt+bjtXq3wnkuItN1J/MbasfHzcLxXxjov7VktxDDa+JdB3OPlN3pcnLD1KPx+VfVXwR+MHgbxvZ3Fro3iC0k1Hy+bC6byLrp02SEbv+A0Acv44vri4uoWlZpMSPw1ZX2iup8dabsvoWaNt24/w1yWB/dagD4Kjkkt/kl/eRFuJF6qfQirisPL/2aiRVdWyP4hUyIWZlJ4XpQA9bp7KRbiL78MiSr9VOa++rXwFpvxV037fqs081patFcx6NHP8A6NMHjEsM8hHMp2unB+4a+Am/1lffX7Muovqvw58IyTFi114euLWRs8lbS6McT/72yTH/AAFeTgYAOG/a1+EPh9LPR/GUEi6XewyW9vK9vGYzNGWO4AIDjah64z8tdxffDzwl8RfCmpeFL+6a4hvNNivdDnkk3TwSRExNg/Kx+Y7sEVb/AGhh9phexnYwtbrGybMshO6QHIBTvGPwZq0LGxuNI1/4ZXLSbre7hnnNpvyqxyfu2wQqndvjJ5zwEGchiwB87+M4/F3w1+BHiH4beNXgkksFtrvRLiObzBPZteBHQckgJIMrn/npXz00e5f9rivuL9tjS7b/AIU02oSwRy3b6raxwTkYeIZBdc91PX618Qyfd/KgCNlDSL7dah8kS+Xu2sy9H5JX8DjFSKTuoX71AHp3w3/aM8YfDmaGCWT/AISTRIvl/s/UpPnjH/TOc/MvtXs0f7XHw3mjWS4h8QWs7gNJB9mify2PVd3fB4z3r5Ob/WVFul/vCgD/2Q=="/>
  <p:tag name="MMPROD_10003LOGO" val=""/>
  <p:tag name="MMPROD_TAG_VCONFIG" val="PD94bWwgdmVyc2lvbj0iMS4wIiBlbmNvZGluZz0iVVRGLTgiPz4NCjxjb25maWd1cmF0aW9uPg0KCTxjb2xvcnM+DQoJCTx1aWNvbG9yIG5hbWU9InByaW1hcnkiIHZhbHVlPSIweDZGNkY3OSIvPg0KCQk8dWljb2xvciBuYW1lPSJnbG93IiB2YWx1ZT0iMHhGRkZGQTgiLz4NCgkJPHVpY29sb3IgbmFtZT0idGV4dCIgdmFsdWU9IjB4RkZGRkZGIi8+DQoJCTx1aWNvbG9yIG5hbWU9ImxpZ2h0IiB2YWx1ZT0iMHg0ODQ4NDgiLz4NCgkJPHVpY29sb3IgbmFtZT0ic2hhZG93IiB2YWx1ZT0iMHgwMDAwMDAiLz4NCgkJPHVpY29sb3IgbmFtZT0iYmFja2dyb3VuZCIgdmFsdWU9IjB4NUY1RjU4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ZmFsc2UiLz4NCgkJPHVpc2hvdyBuYW1lPSJwcmVzZW50ZXJiaW8iIHZhbHVlPSJmYWxzZSIvPg0KCQk8dWlzaG93IG5hbWU9ImNvbXBhbnlsb2dvIiB2YWx1ZT0iZmFsc2UiLz4NCgkJPHVpc2hvdyBuYW1lPSJzaWRlYmFyIiB2YWx1ZT0idHJ1ZSIvPg0KCQk8dWlzaG93IG5hbWU9Im91dGxpbmUiIHZhbHVlPSJ0cnVlIi8+DQoJCTx1aXNob3cgbmFtZT0idGh1bWJuYWlsIiB2YWx1ZT0iZmFsc2UiLz4NCgkJPHVpc2hvdyBuYW1lPSJub3RlcyIgdmFsdWU9InRydWUiLz4NCgkJPHVpc2hvdyBuYW1lPSJzZWFyY2g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mYWxzZSIvPg0KCQk8dWlzaG93IG5hbWU9InZpZXdjaGFuZ2UiIHZhbHVlPSJ0cnV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+DQoJCTx1aXRleHQgbmFtZT0iRE9DV1JBUF9NU0ciIHZhbHVlPSJTYXZlIHRvIE15IENvbXB1dGVyIi8+DQoJCTx1aXRleHQgbmFtZT0iRE9DV1JBUF9QUk9NUFQiIHZhbHVlPSJDbGljayB0byBEb3dubG9hZ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TE9BRElORyIgdmFsdWU9IkxhZGVuIi8+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+DQoJCTwhLS0gc3Vic3RpdHV0aW9uOiAlcyA9PSBzZWNvbmRzIHJlbWFpbmluZyAtLT4NCgkJPHVpdGV4dCBuYW1lPSJFTEFQU0VEIiB2YWx1ZT0iUmVzdGRhdWVyOiAlbSBNaW51dGVuICVzIFNla3VuZGVuIi8+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+DQoJCTx1aXRleHQgbmFtZT0iRElWSURFUkJUTl9USVRMRSIgdmFsdWU9InwiLz4NCgkJPHVpdGV4dCBuYW1lPSJDT05UQUNUQlROX1RJVExFIiB2YWx1ZT0iS29udGFrdCIvPg0KCQk8dWl0ZXh0IG5hbWU9IlRBQl9PVVRMSU5FIiB2YWx1ZT0iU3RydWt0dXIiLz4NCgkJPHVpdGV4dCBuYW1lPSJUQUJfVEhVTUIiIHZhbHVlPSJNaW5pYXR1ciIvPg0KCQk8dWl0ZXh0IG5hbWU9IlRBQl9OT1RFUyIgdmFsdWU9Ik5vdGl6ZW4iLz4NCgkJPHVpdGV4dCBuYW1lPSJUQUJfU0VBUkNIIiB2YWx1ZT0iU3VjaGVuIi8+DQoJCTx1aXRleHQgbmFtZT0iU0xJREVfSEVBRElORyIgdmFsdWU9IkZvbGllbnRpdGVsIi8+DQoJCTx1aXRleHQgbmFtZT0iRFVSQVRJT05fSEVBRElORyIgdmFsdWU9IkRhdWVyIi8+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+DQoJCTx1aXRleHQgbmFtZT0iU0xJREVfTk9URVMiIHZhbHVlPSJGb2xpZW5ub3RpemV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+DQoJCTx1aXRleHQgbmFtZT0iTVVURSIgdmFsdWU9IlRvbiBh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zogJXAiLz4NCgkJPHVpdGV4dCBuYW1lPSJCSU9CVE5fVElUTEUiIHZhbHVlPSJCaW8gOiIvPg0KCQk8dWl0ZXh0IG5hbWU9IkRJVklERVJCVE5fVElUTEUiIHZhbHVlPSJ8Ii8+DQoJCTx1aXRleHQgbmFtZT0iQ09OVEFDVEJUTl9USVRMRSIgdmFsdWU9IkNvbnRhY3QiLz4NCgkJPHVpdGV4dCBuYW1lPSJUQUJfT1VUTElORSIgdmFsdWU9IlBsYW4iLz4NCgkJPHVpdGV4dCBuYW1lPSJUQUJfVEhVTUIiIHZhbHVlPSIgTWluaWF0dXJlIi8+DQoJCTx1aXRleHQgbmFtZT0iVEFCX05PVEVTIiB2YWx1ZT0iTm90ZXMiLz4NCgkJPHVpdGV4dCBuYW1lPSJUQUJfU0VBUkNIIiB2YWx1ZT0iIENoZXJjaGVy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5vdGVzIGRlcyBkaWFwb3NpdGl2ZXM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ssLjsl6zsnpDsl5Dqsowg7IS466GcIOunieuMgCDrs7TsnbTquLAiLz4NCgkJPHVpdGV4dCBuYW1lPSJNVVRFIiB2YWx1ZT0i7J2M7IaM6rGwIi8+DQoJCTx1aXRleHQgbmFtZT0iRE9DV1JBUF9USVRMRSIgdmFsdWU9IlByZXNlbnRlciDtjIzsnbwg7LKo67aAIi8+DQoJCTx1aXRleHQgbmFtZT0iRE9DV1JBUF9NU0ciIHZhbHVlPSLrgrQg7Lu07ZOo7YSw7JeQIOyggOyepSIvPg0KCQk8dWl0ZXh0IG5hbWU9IkRPQ1dSQVBfUFJPTVBUIiB2YWx1ZT0i7YG066at7ZWY7JesIOuLpOyatOuhnOuTnCIvPg0KCTwvbGFuZ3VhZ2U+DQo8L2NvbmZpZ3VyYXRpb24+DQo="/>
  <p:tag name="MMPROD_UIDATA" val="&lt;database version=&quot;6.0&quot;&gt;&lt;object type=&quot;1&quot; unique_id=&quot;10001&quot;&gt;&lt;property id=&quot;20139&quot; value=&quot;%n. %s&quot;/&gt;&lt;property id=&quot;20141&quot; value=&quot;Section A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91&quot; value=&quot;Breeze&quot;/&gt;&lt;property id=&quot;20192&quot; value=&quot;http://breeze.jhsph.edu/&quot;/&gt;&lt;property id=&quot;20193&quot; value=&quot;0&quot;/&gt;&lt;property id=&quot;20221&quot; value=&quot;C:\&quot;/&gt;&lt;property id=&quot;20224&quot; value=&quot;\\psf\Home\Documents\course development\popHealthInfo\Lecture 1\13253&quot;/&gt;&lt;property id=&quot;20250&quot; value=&quot;0&quot;/&gt;&lt;property id=&quot;20251&quot; value=&quot;0&quot;/&gt;&lt;property id=&quot;20259&quot; value=&quot;0&quot;/&gt;&lt;object type=&quot;4&quot; unique_id=&quot;10002&quot;&gt;&lt;object type=&quot;5&quot; unique_id=&quot;10003&quot;&gt;&lt;property id=&quot;20149&quot; value=&quot;Jonathan P. Weiner, DrPH&quot;/&gt;&lt;property id=&quot;20151&quot; value=&quot;Weiner_breeze.jpg&quot;/&gt;&lt;/object&gt;&lt;/object&gt;&lt;object type=&quot;8&quot; unique_id=&quot;10004&quot;&gt;&lt;/object&gt;&lt;object type=&quot;2&quot; unique_id=&quot;10005&quot;&gt;&lt;object type=&quot;3&quot; unique_id=&quot;10006&quot;&gt;&lt;property id=&quot;20148&quot; value=&quot;5&quot;/&gt;&lt;property id=&quot;20300&quot; value=&quot;Slide 1 - &amp;quot;Introduction to Population Health Informatics and Health IT&amp;quot;&quot;/&gt;&lt;property id=&quot;20302&quot; value=&quot;0&quot;/&gt;&lt;property id=&quot;20303&quot; value=&quot;Jonathan P. Weiner, DrPH&quot;/&gt;&lt;property id=&quot;20307&quot; value=&quot;309&quot;/&gt;&lt;property id=&quot;20309&quot; value=&quot;10003&quot;/&gt;&lt;/object&gt;&lt;object type=&quot;3&quot; unique_id=&quot;10007&quot;&gt;&lt;property id=&quot;20148&quot; value=&quot;5&quot;/&gt;&lt;property id=&quot;20300&quot; value=&quot;Slide 2 - &amp;quot;This Lecture&amp;quot;&quot;/&gt;&lt;property id=&quot;20302&quot; value=&quot;0&quot;/&gt;&lt;property id=&quot;20303&quot; value=&quot;Jonathan P. Weiner, DrPH&quot;/&gt;&lt;property id=&quot;20307&quot; value=&quot;335&quot;/&gt;&lt;property id=&quot;20309&quot; value=&quot;10003&quot;/&gt;&lt;/object&gt;&lt;object type=&quot;3&quot; unique_id=&quot;10008&quot;&gt;&lt;property id=&quot;20148&quot; value=&quot;5&quot;/&gt;&lt;property id=&quot;20300&quot; value=&quot;Slide 3 - &amp;quot;Section A&amp;quot;&quot;/&gt;&lt;property id=&quot;20302&quot; value=&quot;0&quot;/&gt;&lt;property id=&quot;20303&quot; value=&quot;Jonathan P. Weiner, DrPH&quot;/&gt;&lt;property id=&quot;20307&quot; value=&quot;369&quot;/&gt;&lt;property id=&quot;20309&quot; value=&quot;10003&quot;/&gt;&lt;/object&gt;&lt;object type=&quot;3&quot; unique_id=&quot;10009&quot;&gt;&lt;property id=&quot;20148&quot; value=&quot;5&quot;/&gt;&lt;property id=&quot;20300&quot; value=&quot;Slide 4 - &amp;quot;E-Health&amp;quot;&quot;/&gt;&lt;property id=&quot;20302&quot; value=&quot;0&quot;/&gt;&lt;property id=&quot;20303&quot; value=&quot;Jonathan P. Weiner, DrPH&quot;/&gt;&lt;property id=&quot;20307&quot; value=&quot;314&quot;/&gt;&lt;property id=&quot;20309&quot; value=&quot;10003&quot;/&gt;&lt;/object&gt;&lt;object type=&quot;3&quot; unique_id=&quot;10010&quot;&gt;&lt;property id=&quot;20148&quot; value=&quot;5&quot;/&gt;&lt;property id=&quot;20300&quot; value=&quot;Slide 5 - &amp;quot; The Opportunity&amp;quot;&quot;/&gt;&lt;property id=&quot;20302&quot; value=&quot;0&quot;/&gt;&lt;property id=&quot;20303&quot; value=&quot;Jonathan P. Weiner, DrPH&quot;/&gt;&lt;property id=&quot;20307&quot; value=&quot;315&quot;/&gt;&lt;property id=&quot;20309&quot; value=&quot;10003&quot;/&gt;&lt;/object&gt;&lt;object type=&quot;3&quot; unique_id=&quot;10011&quot;&gt;&lt;property id=&quot;20148&quot; value=&quot;5&quot;/&gt;&lt;property id=&quot;20300&quot; value=&quot;Slide 6 - &amp;quot;A Brief Digression for Some Definitions&amp;quot;&quot;/&gt;&lt;property id=&quot;20302&quot; value=&quot;0&quot;/&gt;&lt;property id=&quot;20303&quot; value=&quot;Jonathan P. Weiner, DrPH&quot;/&gt;&lt;property id=&quot;20307&quot; value=&quot;338&quot;/&gt;&lt;property id=&quot;20309&quot; value=&quot;10003&quot;/&gt;&lt;/object&gt;&lt;object type=&quot;3&quot; unique_id=&quot;10012&quot;&gt;&lt;property id=&quot;20148&quot; value=&quot;5&quot;/&gt;&lt;property id=&quot;20300&quot; value=&quot;Slide 7 - &amp;quot;A Brief Digression for Some Definitions&amp;quot;&quot;/&gt;&lt;property id=&quot;20302&quot; value=&quot;0&quot;/&gt;&lt;property id=&quot;20303&quot; value=&quot;Jonathan P. Weiner, DrPH&quot;/&gt;&lt;property id=&quot;20307&quot; value=&quot;370&quot;/&gt;&lt;property id=&quot;20309&quot; value=&quot;10003&quot;/&gt;&lt;/object&gt;&lt;object type=&quot;3&quot; unique_id=&quot;10013&quot;&gt;&lt;property id=&quot;20148&quot; value=&quot;5&quot;/&gt;&lt;property id=&quot;20300&quot; value=&quot;Slide 8 - &amp;quot;Working Definitions&amp;quot;&quot;/&gt;&lt;property id=&quot;20302&quot; value=&quot;0&quot;/&gt;&lt;property id=&quot;20303&quot; value=&quot;Jonathan P. Weiner, DrPH&quot;/&gt;&lt;property id=&quot;20307&quot; value=&quot;339&quot;/&gt;&lt;property id=&quot;20309&quot; value=&quot;10003&quot;/&gt;&lt;/object&gt;&lt;object type=&quot;3&quot; unique_id=&quot;10014&quot;&gt;&lt;property id=&quot;20148&quot; value=&quot;5&quot;/&gt;&lt;property id=&quot;20300&quot; value=&quot;Slide 9 - &amp;quot;Working Definitions (cont.)&amp;quot;&quot;/&gt;&lt;property id=&quot;20302&quot; value=&quot;0&quot;/&gt;&lt;property id=&quot;20303&quot; value=&quot;Jonathan P. Weiner, DrPH&quot;/&gt;&lt;property id=&quot;20307&quot; value=&quot;340&quot;/&gt;&lt;property id=&quot;20309&quot; value=&quot;10003&quot;/&gt;&lt;/object&gt;&lt;object type=&quot;3&quot; unique_id=&quot;10015&quot;&gt;&lt;property id=&quot;20148&quot; value=&quot;5&quot;/&gt;&lt;property id=&quot;20300&quot; value=&quot;Slide 10 - &amp;quot;The “Disciplines” Related to Population Health Informatics&amp;quot;&quot;/&gt;&lt;property id=&quot;20302&quot; value=&quot;0&quot;/&gt;&lt;property id=&quot;20303&quot; value=&quot;Jonathan P. Weiner, DrPH&quot;/&gt;&lt;property id=&quot;20307&quot; value=&quot;374&quot;/&gt;&lt;property id=&quot;20309&quot; value=&quot;10003&quot;/&gt;&lt;/object&gt;&lt;object type=&quot;3&quot; unique_id=&quot;10016&quot;&gt;&lt;property id=&quot;20148&quot; value=&quot;5&quot;/&gt;&lt;property id=&quot;20300&quot; value=&quot;Slide 11 - &amp;quot;Four Key Domains&amp;quot;&quot;/&gt;&lt;property id=&quot;20302&quot; value=&quot;0&quot;/&gt;&lt;property id=&quot;20303&quot; value=&quot;Jonathan P. Weiner, DrPH&quot;/&gt;&lt;property id=&quot;20307&quot; value=&quot;375&quot;/&gt;&lt;property id=&quot;20309&quot; value=&quot;10003&quot;/&gt;&lt;/object&gt;&lt;object type=&quot;3&quot; unique_id=&quot;10017&quot;&gt;&lt;property id=&quot;20148&quot; value=&quot;5&quot;/&gt;&lt;property id=&quot;20300&quot; value=&quot;Slide 12 - &amp;quot;Four Key Domains&amp;quot;&quot;/&gt;&lt;property id=&quot;20302&quot; value=&quot;0&quot;/&gt;&lt;property id=&quot;20303&quot; value=&quot;Jonathan P. Weiner, DrPH&quot;/&gt;&lt;property id=&quot;20307&quot; value=&quot;376&quot;/&gt;&lt;property id=&quot;20309&quot; value=&quot;10003&quot;/&gt;&lt;/object&gt;&lt;object type=&quot;3&quot; unique_id=&quot;10018&quot;&gt;&lt;property id=&quot;20148&quot; value=&quot;5&quot;/&gt;&lt;property id=&quot;20300&quot; value=&quot;Slide 13 - &amp;quot;Four Key Domains&amp;quot;&quot;/&gt;&lt;property id=&quot;20302&quot; value=&quot;0&quot;/&gt;&lt;property id=&quot;20303&quot; value=&quot;Jonathan P. Weiner, DrPH&quot;/&gt;&lt;property id=&quot;20307&quot; value=&quot;377&quot;/&gt;&lt;property id=&quot;20309&quot; value=&quot;10003&quot;/&gt;&lt;/object&gt;&lt;object type=&quot;3&quot; unique_id=&quot;10019&quot;&gt;&lt;property id=&quot;20148&quot; value=&quot;5&quot;/&gt;&lt;property id=&quot;20300&quot; value=&quot;Slide 14 - &amp;quot;Four Key Domains&amp;quot;&quot;/&gt;&lt;property id=&quot;20302&quot; value=&quot;0&quot;/&gt;&lt;property id=&quot;20303&quot; value=&quot;Jonathan P. Weiner, DrPH&quot;/&gt;&lt;property id=&quot;20307&quot; value=&quot;378&quot;/&gt;&lt;property id=&quot;20309&quot; value=&quot;10003&quot;/&gt;&lt;/object&gt;&lt;object type=&quot;3&quot; unique_id=&quot;10020&quot;&gt;&lt;property id=&quot;20148&quot; value=&quot;5&quot;/&gt;&lt;property id=&quot;20300&quot; value=&quot;Slide 15 - &amp;quot;Key Intersections of the Four Domains&amp;quot;&quot;/&gt;&lt;property id=&quot;20302&quot; value=&quot;0&quot;/&gt;&lt;property id=&quot;20303&quot; value=&quot;Jonathan P. Weiner, DrPH&quot;/&gt;&lt;property id=&quot;20307&quot; value=&quot;379&quot;/&gt;&lt;property id=&quot;20309&quot; value=&quot;10003&quot;/&gt;&lt;/object&gt;&lt;object type=&quot;3&quot; unique_id=&quot;10021&quot;&gt;&lt;property id=&quot;20148&quot; value=&quot;5&quot;/&gt;&lt;property id=&quot;20300&quot; value=&quot;Slide 16 - &amp;quot;The Intersections between the Four HIT Domains&amp;quot;&quot;/&gt;&lt;property id=&quot;20302&quot; value=&quot;0&quot;/&gt;&lt;property id=&quot;20303&quot; value=&quot;Jonathan P. Weiner, DrPH&quot;/&gt;&lt;property id=&quot;20307&quot; value=&quot;380&quot;/&gt;&lt;property id=&quot;20309&quot; value=&quot;10003&quot;/&gt;&lt;/object&gt;&lt;object type=&quot;3&quot; unique_id=&quot;10022&quot;&gt;&lt;property id=&quot;20148&quot; value=&quot;5&quot;/&gt;&lt;property id=&quot;20300&quot; value=&quot;Slide 17 - &amp;quot;The Intersections between the Four HIT Domains&amp;quot;&quot;/&gt;&lt;property id=&quot;20302&quot; value=&quot;0&quot;/&gt;&lt;property id=&quot;20303&quot; value=&quot;Jonathan P. Weiner, DrPH&quot;/&gt;&lt;property id=&quot;20307&quot; value=&quot;381&quot;/&gt;&lt;property id=&quot;20309&quot; value=&quot;10003&quot;/&gt;&lt;/object&gt;&lt;object type=&quot;3&quot; unique_id=&quot;10023&quot;&gt;&lt;property id=&quot;20148&quot; value=&quot;5&quot;/&gt;&lt;property id=&quot;20300&quot; value=&quot;Slide 18 - &amp;quot;The Intersections between the Four HIT Domains&amp;quot;&quot;/&gt;&lt;property id=&quot;20302&quot; value=&quot;0&quot;/&gt;&lt;property id=&quot;20303&quot; value=&quot;Jonathan P. Weiner, DrPH&quot;/&gt;&lt;property id=&quot;20307&quot; value=&quot;382&quot;/&gt;&lt;property id=&quot;20309&quot; value=&quot;10003&quot;/&gt;&lt;/object&gt;&lt;object type=&quot;3&quot; unique_id=&quot;10024&quot;&gt;&lt;property id=&quot;20148&quot; value=&quot;5&quot;/&gt;&lt;property id=&quot;20300&quot; value=&quot;Slide 19 - &amp;quot;The Intersections between the Four HIT Domains&amp;quot;&quot;/&gt;&lt;property id=&quot;20302&quot; value=&quot;0&quot;/&gt;&lt;property id=&quot;20303&quot; value=&quot;Jonathan P. Weiner, DrPH&quot;/&gt;&lt;property id=&quot;20307&quot; value=&quot;383&quot;/&gt;&lt;property id=&quot;20309&quot; value=&quot;10003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0,1345292453,D:\Install\Xampp\xampplite\htdocs\www\page\info642\slide\slide_01.pp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2,1345292453,D:\Install\Xampp\xampplite\htdocs\www\page\info642\slide\slide_01.pp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1345292453,D:\Install\Xampp\xampplite\htdocs\www\page\info642\slide\slide_01.pp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1987789316,D:\Install\Xampp\xampplite\htdocs\www\page\info642\slide\slide_14_future.pp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1987789316,D:\Install\Xampp\xampplite\htdocs\www\page\info642\slide\slide_14_future.pp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1987789316,D:\Install\Xampp\xampplite\htdocs\www\page\info642\slide\slide_14_future.pp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7,1320371666,D:\Install\Xampp\xampplite\htdocs\www\page\info642\slide\slide_03.ppc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-690442068,D:\Install\Xampp\xampplite\htdocs\www\page\info642\slide\slide_04_generation.ppc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-690442068,D:\Install\Xampp\xampplite\htdocs\www\page\info642\slide\slide_04_generation.pp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5,-690442068,D:\Install\Xampp\xampplite\htdocs\www\page\info642\slide\slide_04_generation.pp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54CAEEE6-D111-4F5B-98F5-26A4D5ECF4D1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4,-690442068,D:\Install\Xampp\xampplite\htdocs\www\page\info642\slide\slide_04_generation.pp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-690442068,D:\Install\Xampp\xampplite\htdocs\www\page\info642\slide\slide_04_generation.ppc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3,1056806823,D:\Install\Xampp\xampplite\htdocs\www\page\info530\slide\slide_10_dss.ppc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-1114932397,D:\Install\Xampp\xampplite\htdocs\www\page\info590\slide\slide_11_cdss.pp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-1114932397,D:\Install\Xampp\xampplite\htdocs\www\page\info590\slide\slide_11_cdss.ppc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-1114932397,D:\Install\Xampp\xampplite\htdocs\www\page\info590\slide\slide_11_cdss.ppc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2,-690442068,D:\Install\Xampp\xampplite\htdocs\www\page\info642\slide\slide_04_generation.ppc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3,-690442068,D:\Install\Xampp\xampplite\htdocs\www\page\info642\slide\slide_04_generation.ppc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5,-690442068,D:\Install\Xampp\xampplite\htdocs\www\page\info642\slide\slide_04_generation.pp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8,-690442068,D:\Install\Xampp\xampplite\htdocs\www\page\info642\slide\slide_04_generation.pp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023A586-BAE3-481C-BE12-BAD318F2C46D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F12AE82A-7D8C-42B8-BD34-E8FA07F854DB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7,-690442068,D:\Install\Xampp\xampplite\htdocs\www\page\info642\slide\slide_04_generation.ppc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-1114932397,D:\Install\Xampp\xampplite\htdocs\www\page\info590\slide\slide_11_cdss.ppc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-1114932397,D:\Install\Xampp\xampplite\htdocs\www\page\info590\slide\slide_11_cdss.ppc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-1114932397,D:\Install\Xampp\xampplite\htdocs\www\page\info590\slide\slide_11_cdss.ppc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-1114932397,D:\Install\Xampp\xampplite\htdocs\www\page\info590\slide\slide_11_cdss.ppc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0,-1114932397,D:\Install\Xampp\xampplite\htdocs\www\page\info590\slide\slide_11_cdss.ppc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-1114932397,D:\Install\Xampp\xampplite\htdocs\www\page\info590\slide\slide_11_cdss.ppc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5,-1114932397,D:\Install\Xampp\xampplite\htdocs\www\page\info590\slide\slide_11_cdss.ppc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6,-1114932397,D:\Install\Xampp\xampplite\htdocs\www\page\info590\slide\slide_11_cdss.pp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1,387697669,D:\Install\Xampp\xampplite\htdocs\www\page\info530\slide\slide_04_data.ppc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7,-1114932397,D:\Install\Xampp\xampplite\htdocs\www\page\info590\slide\slide_11_cdss.ppc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9,-1114932397,D:\Install\Xampp\xampplite\htdocs\www\page\info590\slide\slide_11_cdss.ppc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-1114932397,D:\Install\Xampp\xampplite\htdocs\www\page\info590\slide\slide_11_cdss.ppc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1,-690442068,D:\Install\Xampp\xampplite\htdocs\www\page\info642\slide\slide_04_generation.ppc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B0BD195-00E1-4D40-AA3B-B62108D3E270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2,-690442068,D:\Install\Xampp\xampplite\htdocs\www\page\info642\slide\slide_04_generation.ppc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3,-690442068,D:\Install\Xampp\xampplite\htdocs\www\page\info642\slide\slide_04_generation.ppc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4,387697669,D:\Install\Xampp\xampplite\htdocs\www\page\info530\slide\slide_04_data.ppc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0,-690442068,D:\Install\Xampp\xampplite\htdocs\www\page\info642\slide\slide_04_generation.ppc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-1114932397,D:\Install\Xampp\xampplite\htdocs\www\page\info590\slide\slide_11_cdss.pp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2,387697669,D:\Install\Xampp\xampplite\htdocs\www\page\info530\slide\slide_04_data.ppc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1056806823,D:\Install\Xampp\xampplite\htdocs\www\page\info530\slide\slide_10_dss.ppc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1,-1114932397,D:\Install\Xampp\xampplite\htdocs\www\page\info590\slide\slide_11_cdss.ppc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6,-690442068,D:\Install\Xampp\xampplite\htdocs\www\page\info642\slide\slide_04_generation.ppc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7,-690442068,D:\Install\Xampp\xampplite\htdocs\www\page\info642\slide\slide_04_generation.ppc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1,-690442068,D:\Install\Xampp\xampplite\htdocs\www\page\info642\slide\slide_04_generation.ppc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9,-260473687,D:\Install\Xampp\xampplite\htdocs\www\page\info642\slide\slide_05.ppc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3,-260473687,D:\Install\Xampp\xampplite\htdocs\www\page\info642\slide\slide_05.ppc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6,-260473687,D:\Install\Xampp\xampplite\htdocs\www\page\info642\slide\slide_05.ppc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8,-260473687,D:\Install\Xampp\xampplite\htdocs\www\page\info642\slide\slide_05.ppc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9,-260473687,D:\Install\Xampp\xampplite\htdocs\www\page\info642\slide\slide_05.pp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3,387697669,D:\Install\Xampp\xampplite\htdocs\www\page\info530\slide\slide_04_data.ppc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-33115796,D:\Install\Xampp\xampplite\htdocs\www\page\info642\slide\slide_11_integration.ppc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246368435,D:\Install\Xampp\xampplite\htdocs\www\page\info642\slide\slide_07_regenstrief.ppc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46368435,D:\Install\Xampp\xampplite\htdocs\www\page\info642\slide\slide_07_regenstrief.ppc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4,246368435,D:\Install\Xampp\xampplite\htdocs\www\page\info642\slide\slide_07_regenstrief.ppc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7,246368435,D:\Install\Xampp\xampplite\htdocs\www\page\info642\slide\slide_07_regenstrief.ppc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8,246368435,D:\Install\Xampp\xampplite\htdocs\www\page\info642\slide\slide_07_regenstrief.ppc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0,246368435,D:\Install\Xampp\xampplite\htdocs\www\page\info642\slide\slide_07_regenstrief.ppc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6,246368435,D:\Install\Xampp\xampplite\htdocs\www\page\info642\slide\slide_07_regenstrief.ppc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7,246368435,D:\Install\Xampp\xampplite\htdocs\www\page\info642\slide\slide_07_regenstrief.ppc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2,-1746558167,D:\Install\Xampp\xampplite\htdocs\www\page\info642\slide\slide_12_pdss.pp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4,387697669,D:\Install\Xampp\xampplite\htdocs\www\page\info530\slide\slide_04_data.ppc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4,-1114932397,D:\Install\Xampp\xampplite\htdocs\www\page\info590\slide\slide_11_cdss.ppc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2,-2086344474,D:\Install\Xampp\xampplite\htdocs\www\page\info530\slide\slide_10_cdss.ppc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2,-250442562,D:\Install\Xampp\xampplite\htdocs\www\page\info642\slide\slide_13_ethics.ppc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5,-1114932397,D:\Install\Xampp\xampplite\htdocs\www\page\info590\slide\slide_11_cdss.pp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1345292453,D:\Install\Xampp\xampplite\htdocs\www\page\info642\slide\slide_01.pp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1345292453,D:\Install\Xampp\xampplite\htdocs\www\page\info642\slide\slide_01.ppc"/>
</p:tagLst>
</file>

<file path=ppt/theme/theme1.xml><?xml version="1.0" encoding="utf-8"?>
<a:theme xmlns:a="http://schemas.openxmlformats.org/drawingml/2006/main" name="JHSP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  <a:txDef>
      <a:spPr/>
      <a:bodyPr/>
      <a:lstStyle>
        <a:defPPr>
          <a:defRPr sz="1600" dirty="0" smtClean="0"/>
        </a:defPPr>
      </a:lstStyle>
    </a:txDef>
  </a:objectDefaults>
  <a:extraClrSchemeLst>
    <a:extraClrScheme>
      <a:clrScheme name="cip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h 13">
        <a:dk1>
          <a:srgbClr val="000000"/>
        </a:dk1>
        <a:lt1>
          <a:srgbClr val="FFFFFF"/>
        </a:lt1>
        <a:dk2>
          <a:srgbClr val="1B4882"/>
        </a:dk2>
        <a:lt2>
          <a:srgbClr val="808080"/>
        </a:lt2>
        <a:accent1>
          <a:srgbClr val="847A15"/>
        </a:accent1>
        <a:accent2>
          <a:srgbClr val="7B3D89"/>
        </a:accent2>
        <a:accent3>
          <a:srgbClr val="FFFFFF"/>
        </a:accent3>
        <a:accent4>
          <a:srgbClr val="000000"/>
        </a:accent4>
        <a:accent5>
          <a:srgbClr val="C2BEAA"/>
        </a:accent5>
        <a:accent6>
          <a:srgbClr val="6F367C"/>
        </a:accent6>
        <a:hlink>
          <a:srgbClr val="A2A5C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h 14">
        <a:dk1>
          <a:srgbClr val="000000"/>
        </a:dk1>
        <a:lt1>
          <a:srgbClr val="FFFFFF"/>
        </a:lt1>
        <a:dk2>
          <a:srgbClr val="3C2672"/>
        </a:dk2>
        <a:lt2>
          <a:srgbClr val="969696"/>
        </a:lt2>
        <a:accent1>
          <a:srgbClr val="906104"/>
        </a:accent1>
        <a:accent2>
          <a:srgbClr val="1F7B37"/>
        </a:accent2>
        <a:accent3>
          <a:srgbClr val="FFFFFF"/>
        </a:accent3>
        <a:accent4>
          <a:srgbClr val="000000"/>
        </a:accent4>
        <a:accent5>
          <a:srgbClr val="C6B7AA"/>
        </a:accent5>
        <a:accent6>
          <a:srgbClr val="1B6F31"/>
        </a:accent6>
        <a:hlink>
          <a:srgbClr val="CC3300"/>
        </a:hlink>
        <a:folHlink>
          <a:srgbClr val="E08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h 15">
        <a:dk1>
          <a:srgbClr val="000000"/>
        </a:dk1>
        <a:lt1>
          <a:srgbClr val="FFFFFF"/>
        </a:lt1>
        <a:dk2>
          <a:srgbClr val="3C2672"/>
        </a:dk2>
        <a:lt2>
          <a:srgbClr val="969696"/>
        </a:lt2>
        <a:accent1>
          <a:srgbClr val="908B2A"/>
        </a:accent1>
        <a:accent2>
          <a:srgbClr val="136987"/>
        </a:accent2>
        <a:accent3>
          <a:srgbClr val="FFFFFF"/>
        </a:accent3>
        <a:accent4>
          <a:srgbClr val="000000"/>
        </a:accent4>
        <a:accent5>
          <a:srgbClr val="C6C4AC"/>
        </a:accent5>
        <a:accent6>
          <a:srgbClr val="105E7A"/>
        </a:accent6>
        <a:hlink>
          <a:srgbClr val="430086"/>
        </a:hlink>
        <a:folHlink>
          <a:srgbClr val="E08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h 16">
        <a:dk1>
          <a:srgbClr val="000000"/>
        </a:dk1>
        <a:lt1>
          <a:srgbClr val="FFFFFF"/>
        </a:lt1>
        <a:dk2>
          <a:srgbClr val="3C2672"/>
        </a:dk2>
        <a:lt2>
          <a:srgbClr val="969696"/>
        </a:lt2>
        <a:accent1>
          <a:srgbClr val="908B2A"/>
        </a:accent1>
        <a:accent2>
          <a:srgbClr val="136987"/>
        </a:accent2>
        <a:accent3>
          <a:srgbClr val="FFFFFF"/>
        </a:accent3>
        <a:accent4>
          <a:srgbClr val="000000"/>
        </a:accent4>
        <a:accent5>
          <a:srgbClr val="C6C4AC"/>
        </a:accent5>
        <a:accent6>
          <a:srgbClr val="105E7A"/>
        </a:accent6>
        <a:hlink>
          <a:srgbClr val="241F5F"/>
        </a:hlink>
        <a:folHlink>
          <a:srgbClr val="E08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popHealthInfo</Template>
  <TotalTime>4792</TotalTime>
  <Words>4672</Words>
  <Application>Microsoft Office PowerPoint</Application>
  <PresentationFormat>On-screen Show (4:3)</PresentationFormat>
  <Paragraphs>891</Paragraphs>
  <Slides>94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5" baseType="lpstr">
      <vt:lpstr>JHSPH</vt:lpstr>
      <vt:lpstr>Clinical Decision Support Systems &amp; Population Health Analytic</vt:lpstr>
      <vt:lpstr>PowerPoint Presentation</vt:lpstr>
      <vt:lpstr>CDSS Overview</vt:lpstr>
      <vt:lpstr>CDSS Overview  Reasoning</vt:lpstr>
      <vt:lpstr>CDSS Overview  Reasoning (cont.)</vt:lpstr>
      <vt:lpstr>CDSS Overview  Steps in Medical Decision</vt:lpstr>
      <vt:lpstr>CDSS Overview  Steps in Medical Decision (cont.)</vt:lpstr>
      <vt:lpstr>CDSS Overview  History of CDSS</vt:lpstr>
      <vt:lpstr>CDSS Overview  History of CDSS (cont.)</vt:lpstr>
      <vt:lpstr>CDSS Overview  History of CDSS (cont.)</vt:lpstr>
      <vt:lpstr>CDSS Overview  Components of CDSS</vt:lpstr>
      <vt:lpstr>CDSS Overview  Types of CDSS</vt:lpstr>
      <vt:lpstr>CDSS Design to Implementation</vt:lpstr>
      <vt:lpstr>CDSS Design to Implementation</vt:lpstr>
      <vt:lpstr>CDSS Design to Implementation (cont.)</vt:lpstr>
      <vt:lpstr>CDSS Design to Implementation (cont.)</vt:lpstr>
      <vt:lpstr>CDSS Design to Implementation (cont.)</vt:lpstr>
      <vt:lpstr>Knowledge Management (Acquisition, Generation, Representation, Integration)</vt:lpstr>
      <vt:lpstr>Knowledge Acquisition (KA)</vt:lpstr>
      <vt:lpstr>KM  Knowledge Acquisition</vt:lpstr>
      <vt:lpstr>KM  Knowledge Acquisition   Computer Based KA (cont.)</vt:lpstr>
      <vt:lpstr>KM  Knowledge Acquisition   Computer Based KA (cont.)</vt:lpstr>
      <vt:lpstr>Knowledge Generation (KG)</vt:lpstr>
      <vt:lpstr>KM  Knowledge Generation  Methods for DSS</vt:lpstr>
      <vt:lpstr>KM  Knowledge Generation  Methods for DSS (cont.)</vt:lpstr>
      <vt:lpstr>KM  Knowledge Generation  Methods for DSS (cont.)</vt:lpstr>
      <vt:lpstr>KM  Knowledge Generation  Quantitative Methods for DSS (cont.)</vt:lpstr>
      <vt:lpstr>KM  Knowledge Generation  Supervised Learning Models (cont.)</vt:lpstr>
      <vt:lpstr>KM  Knowledge Generation  Supervised Learning Models (cont.)</vt:lpstr>
      <vt:lpstr>KM  Knowledge Generation  Supervised Learning Models (cont.)</vt:lpstr>
      <vt:lpstr>KM  Knowledge Generation  Supervised Learning Models (cont.)</vt:lpstr>
      <vt:lpstr>KM  Knowledge Generation  Supervised Learning Models Evaluation (cont.)</vt:lpstr>
      <vt:lpstr>KM  Knowledge Generation  Supervised Learning Models Evaluation (cont.)</vt:lpstr>
      <vt:lpstr>KM  Knowledge Generation  Supervised Learning Models Evaluation (cont.)</vt:lpstr>
      <vt:lpstr>KM  Knowledge Generation  Supervised Learning Models Evaluation (cont.)</vt:lpstr>
      <vt:lpstr>KM  Knowledge Generation  Supervised Learning Models Evaluation (cont.)</vt:lpstr>
      <vt:lpstr>KM  Knowledge Generation  Supervised Learning Models Evaluation (cont.)</vt:lpstr>
      <vt:lpstr>KM  Knowledge Generation  Supervised Learning Models Evaluation (cont.)</vt:lpstr>
      <vt:lpstr>KM  Knowledge Generation  Supervised Learning Models Evaluation (cont.)</vt:lpstr>
      <vt:lpstr>KM  Knowledge Generation  Supervised Learning Models Evaluation (cont.)</vt:lpstr>
      <vt:lpstr>KM  Knowledge Generation  Supervised Learning Models Evaluation (cont.)</vt:lpstr>
      <vt:lpstr>KM  Knowledge Generation  Supervised Learning Models Evaluation (cont.)</vt:lpstr>
      <vt:lpstr>KM  Knowledge Generation  Supervised Learning Models Evaluation (cont.)</vt:lpstr>
      <vt:lpstr>KM  Knowledge Generation  Supervised Learning Models Evaluation (cont.)</vt:lpstr>
      <vt:lpstr>KM  Knowledge Generation  Supervised Learning Models Evaluation (cont.)</vt:lpstr>
      <vt:lpstr>KM  Knowledge Generation  Supervised Learning Models Evaluation (cont.)</vt:lpstr>
      <vt:lpstr>KM  Knowledge Generation  Supervised Learning Models Evaluation (cont.)</vt:lpstr>
      <vt:lpstr>KM  Knowledge Generation  Unsupervised Learning Models (cont.)</vt:lpstr>
      <vt:lpstr>KM  Knowledge Generation  Unsupervised Learning Models (cont.)</vt:lpstr>
      <vt:lpstr>KM  Knowledge Generation  Expert Systems</vt:lpstr>
      <vt:lpstr>KM  Knowledge Generation  Expert Systems (cont.)</vt:lpstr>
      <vt:lpstr>KM  Knowledge Generation  Systematic Review and Meta-Analysis</vt:lpstr>
      <vt:lpstr>KM  Knowledge Generation  Systematic Review and Meta-Analysis (cont.)</vt:lpstr>
      <vt:lpstr>KM  Knowledge Generation  Systematic Review and Meta-Analysis (cont.)</vt:lpstr>
      <vt:lpstr>Knowledge Representation (KR)</vt:lpstr>
      <vt:lpstr>KM  Knowledge Representation</vt:lpstr>
      <vt:lpstr>KM  Knowledge Representation</vt:lpstr>
      <vt:lpstr>KM  Knowledge Representation (cont.)</vt:lpstr>
      <vt:lpstr>Knowledge Integration (KI)</vt:lpstr>
      <vt:lpstr>KM  Knowledge Integration </vt:lpstr>
      <vt:lpstr>Case Studies (Indiana, Vanderbilt, Harvard, Utah)</vt:lpstr>
      <vt:lpstr>Regenstrief Institute</vt:lpstr>
      <vt:lpstr>Case Studies  Indiana (cont.)</vt:lpstr>
      <vt:lpstr>Case Studies  Indiana (cont.)</vt:lpstr>
      <vt:lpstr>Case Studies  Indiana (cont.)</vt:lpstr>
      <vt:lpstr>Case Studies  Indiana (cont.)</vt:lpstr>
      <vt:lpstr>Case Studies  Indiana (cont.)</vt:lpstr>
      <vt:lpstr>Case Studies  Indiana (cont.)</vt:lpstr>
      <vt:lpstr>Case Studies  Indiana (cont.)</vt:lpstr>
      <vt:lpstr>CDSS in Practice (Diagnostic DSS, Patient DSS, Population DSS)</vt:lpstr>
      <vt:lpstr>Population DSS (Pop-DSS)</vt:lpstr>
      <vt:lpstr>Population DSS  Introduction </vt:lpstr>
      <vt:lpstr>Population DSS  HIE and Population HIT  Clinical Informatics</vt:lpstr>
      <vt:lpstr>Population DSS  HIE and Population HIT  Public Health Informatics</vt:lpstr>
      <vt:lpstr>Population DSS  HIE and Population HIT  HIE Role</vt:lpstr>
      <vt:lpstr>Population DSS  HIE and Population HIT  Population Health Informatics</vt:lpstr>
      <vt:lpstr>Population DSS  HIE and Population HIT  CDS Continuum</vt:lpstr>
      <vt:lpstr>Population DSS  Groupers  Johns Hopkins ACG</vt:lpstr>
      <vt:lpstr>Population DSS  Groupers  eACG (EHR-based ACG)</vt:lpstr>
      <vt:lpstr>Population DSS  Groupers  eACG (EHR-based ACG) (cont.)</vt:lpstr>
      <vt:lpstr>Population DSS  Groupers  ACG History (1975 – 2015)</vt:lpstr>
      <vt:lpstr>Population DSS  Groupers  ACG Global Footprint</vt:lpstr>
      <vt:lpstr>Population DSS  VHA Population Health Framework and BMI Trajectory</vt:lpstr>
      <vt:lpstr>Population DSS  VHA Population Health Framework and BMI Trajectory (cont.)</vt:lpstr>
      <vt:lpstr>Population DSS  VHA Population Health Framework and BMI Trajectory (cont.)</vt:lpstr>
      <vt:lpstr>CDSS Legal</vt:lpstr>
      <vt:lpstr>CDSS Legal</vt:lpstr>
      <vt:lpstr>CDSS Legal (cont.)</vt:lpstr>
      <vt:lpstr>CDSS Legal (cont.)</vt:lpstr>
      <vt:lpstr>CDSS Legal (cont.)</vt:lpstr>
      <vt:lpstr>Additional Resources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Population Health Informatics and Health IT</dc:title>
  <dc:creator>Hadi Kharrazi</dc:creator>
  <cp:lastModifiedBy>Hadi Kharrazi</cp:lastModifiedBy>
  <cp:revision>315</cp:revision>
  <cp:lastPrinted>2015-06-10T23:25:47Z</cp:lastPrinted>
  <dcterms:created xsi:type="dcterms:W3CDTF">2012-10-15T19:05:02Z</dcterms:created>
  <dcterms:modified xsi:type="dcterms:W3CDTF">2015-06-10T23:26:34Z</dcterms:modified>
</cp:coreProperties>
</file>