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9" r:id="rId1"/>
  </p:sldMasterIdLst>
  <p:notesMasterIdLst>
    <p:notesMasterId r:id="rId93"/>
  </p:notesMasterIdLst>
  <p:handoutMasterIdLst>
    <p:handoutMasterId r:id="rId94"/>
  </p:handoutMasterIdLst>
  <p:sldIdLst>
    <p:sldId id="371" r:id="rId2"/>
    <p:sldId id="644" r:id="rId3"/>
    <p:sldId id="559" r:id="rId4"/>
    <p:sldId id="560" r:id="rId5"/>
    <p:sldId id="561" r:id="rId6"/>
    <p:sldId id="562" r:id="rId7"/>
    <p:sldId id="563" r:id="rId8"/>
    <p:sldId id="564" r:id="rId9"/>
    <p:sldId id="565" r:id="rId10"/>
    <p:sldId id="650" r:id="rId11"/>
    <p:sldId id="567" r:id="rId12"/>
    <p:sldId id="568" r:id="rId13"/>
    <p:sldId id="569" r:id="rId14"/>
    <p:sldId id="570" r:id="rId15"/>
    <p:sldId id="571" r:id="rId16"/>
    <p:sldId id="572" r:id="rId17"/>
    <p:sldId id="573" r:id="rId18"/>
    <p:sldId id="574" r:id="rId19"/>
    <p:sldId id="576" r:id="rId20"/>
    <p:sldId id="577" r:id="rId21"/>
    <p:sldId id="651" r:id="rId22"/>
    <p:sldId id="578" r:id="rId23"/>
    <p:sldId id="575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589" r:id="rId35"/>
    <p:sldId id="590" r:id="rId36"/>
    <p:sldId id="591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602" r:id="rId48"/>
    <p:sldId id="603" r:id="rId49"/>
    <p:sldId id="604" r:id="rId50"/>
    <p:sldId id="605" r:id="rId51"/>
    <p:sldId id="606" r:id="rId52"/>
    <p:sldId id="607" r:id="rId53"/>
    <p:sldId id="608" r:id="rId54"/>
    <p:sldId id="609" r:id="rId55"/>
    <p:sldId id="610" r:id="rId56"/>
    <p:sldId id="611" r:id="rId57"/>
    <p:sldId id="612" r:id="rId58"/>
    <p:sldId id="613" r:id="rId59"/>
    <p:sldId id="614" r:id="rId60"/>
    <p:sldId id="615" r:id="rId61"/>
    <p:sldId id="616" r:id="rId62"/>
    <p:sldId id="617" r:id="rId63"/>
    <p:sldId id="618" r:id="rId64"/>
    <p:sldId id="619" r:id="rId65"/>
    <p:sldId id="620" r:id="rId66"/>
    <p:sldId id="621" r:id="rId67"/>
    <p:sldId id="622" r:id="rId68"/>
    <p:sldId id="623" r:id="rId69"/>
    <p:sldId id="624" r:id="rId70"/>
    <p:sldId id="625" r:id="rId71"/>
    <p:sldId id="626" r:id="rId72"/>
    <p:sldId id="627" r:id="rId73"/>
    <p:sldId id="628" r:id="rId74"/>
    <p:sldId id="629" r:id="rId75"/>
    <p:sldId id="630" r:id="rId76"/>
    <p:sldId id="631" r:id="rId77"/>
    <p:sldId id="652" r:id="rId78"/>
    <p:sldId id="653" r:id="rId79"/>
    <p:sldId id="654" r:id="rId80"/>
    <p:sldId id="655" r:id="rId81"/>
    <p:sldId id="656" r:id="rId82"/>
    <p:sldId id="637" r:id="rId83"/>
    <p:sldId id="638" r:id="rId84"/>
    <p:sldId id="639" r:id="rId85"/>
    <p:sldId id="640" r:id="rId86"/>
    <p:sldId id="641" r:id="rId87"/>
    <p:sldId id="642" r:id="rId88"/>
    <p:sldId id="645" r:id="rId89"/>
    <p:sldId id="646" r:id="rId90"/>
    <p:sldId id="647" r:id="rId91"/>
    <p:sldId id="649" r:id="rId92"/>
  </p:sldIdLst>
  <p:sldSz cx="9144000" cy="6858000" type="screen4x3"/>
  <p:notesSz cx="7010400" cy="9296400"/>
  <p:custDataLst>
    <p:tags r:id="rId9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521415D9-36F7-43E2-AB2F-B90AF26B5E84}">
      <p14:sectionLst xmlns:p14="http://schemas.microsoft.com/office/powerpoint/2010/main">
        <p14:section name="Title" id="{FDCA70CB-F953-4C41-A2F7-0E319EFA0E0D}">
          <p14:sldIdLst>
            <p14:sldId id="371"/>
            <p14:sldId id="644"/>
          </p14:sldIdLst>
        </p14:section>
        <p14:section name="HIE History" id="{BD6B79BA-ED7F-4F37-8AFE-26171AAC5339}">
          <p14:sldIdLst>
            <p14:sldId id="559"/>
            <p14:sldId id="560"/>
            <p14:sldId id="561"/>
            <p14:sldId id="562"/>
            <p14:sldId id="563"/>
            <p14:sldId id="564"/>
            <p14:sldId id="565"/>
            <p14:sldId id="650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6"/>
            <p14:sldId id="577"/>
            <p14:sldId id="651"/>
            <p14:sldId id="578"/>
            <p14:sldId id="575"/>
          </p14:sldIdLst>
        </p14:section>
        <p14:section name="HIE Architecture" id="{4245DB9B-8D89-4D0C-8E68-EB2EB4148968}">
          <p14:sldIdLst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</p14:sldIdLst>
        </p14:section>
        <p14:section name="HIE Services" id="{E9A242D1-049A-44BD-B39C-747C22A3B475}">
          <p14:sldIdLst>
            <p14:sldId id="595"/>
            <p14:sldId id="596"/>
            <p14:sldId id="597"/>
            <p14:sldId id="598"/>
            <p14:sldId id="599"/>
            <p14:sldId id="600"/>
          </p14:sldIdLst>
        </p14:section>
        <p14:section name="HIE Sustainability" id="{8C99F286-1CC3-4B89-A38A-E4FE29795BE8}">
          <p14:sldIdLst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</p14:sldIdLst>
        </p14:section>
        <p14:section name="HIE Examples" id="{7453F51D-5943-46BE-9E6A-ACE54035A4F5}">
          <p14:sldIdLst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</p14:sldIdLst>
        </p14:section>
        <p14:section name="HIE Pop Health" id="{16DB4763-881B-42E7-8036-59073D977DB3}">
          <p14:sldIdLst>
            <p14:sldId id="631"/>
            <p14:sldId id="652"/>
            <p14:sldId id="653"/>
            <p14:sldId id="654"/>
            <p14:sldId id="655"/>
            <p14:sldId id="656"/>
            <p14:sldId id="637"/>
            <p14:sldId id="638"/>
          </p14:sldIdLst>
        </p14:section>
        <p14:section name="HIE Future" id="{98C13B42-0AF0-435B-B91F-40B93D8DFF29}">
          <p14:sldIdLst>
            <p14:sldId id="639"/>
            <p14:sldId id="640"/>
            <p14:sldId id="641"/>
            <p14:sldId id="642"/>
          </p14:sldIdLst>
        </p14:section>
        <p14:section name="Resources" id="{3FC1FD68-363A-4861-AE7C-F32E3CEFBDE1}">
          <p14:sldIdLst>
            <p14:sldId id="645"/>
            <p14:sldId id="646"/>
            <p14:sldId id="647"/>
            <p14:sldId id="64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 frameSlides="1"/>
  <p:clrMru>
    <a:srgbClr val="FAE866"/>
    <a:srgbClr val="214C69"/>
    <a:srgbClr val="927AAE"/>
    <a:srgbClr val="604A7B"/>
    <a:srgbClr val="0782A9"/>
    <a:srgbClr val="0099CC"/>
    <a:srgbClr val="006699"/>
    <a:srgbClr val="C00000"/>
    <a:srgbClr val="E8E8E8"/>
    <a:srgbClr val="204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14" autoAdjust="0"/>
    <p:restoredTop sz="94660"/>
  </p:normalViewPr>
  <p:slideViewPr>
    <p:cSldViewPr snapToGrid="0">
      <p:cViewPr>
        <p:scale>
          <a:sx n="75" d="100"/>
          <a:sy n="75" d="100"/>
        </p:scale>
        <p:origin x="-462" y="-2592"/>
      </p:cViewPr>
      <p:guideLst>
        <p:guide orient="horz" pos="2160"/>
        <p:guide orient="horz" pos="4200"/>
        <p:guide orient="horz" pos="4008"/>
        <p:guide pos="2880"/>
        <p:guide pos="320"/>
        <p:guide pos="5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gs" Target="tags/tag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286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1">
                <a:latin typeface="Trebuchet MS"/>
                <a:ea typeface="ＭＳ Ｐゴシック" charset="-128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Introduction to Population Health Informatics and Health IT: Jonathan P. Weiner, </a:t>
            </a:r>
            <a:r>
              <a:rPr lang="en-US" err="1"/>
              <a:t>DrPH</a:t>
            </a: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rebuchet MS" pitchFamily="-84" charset="0"/>
              </a:defRPr>
            </a:lvl1pPr>
          </a:lstStyle>
          <a:p>
            <a:fld id="{5306E4AD-CC06-6949-8372-EAE412EE4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2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045296-505D-2543-BD0A-56002446BC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8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community program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that helps physicians identify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and prioritize necessary health screenings and other testing for their patients.  The goal of the program is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to ensure patients receive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recommended preventive care and that their chronic diseases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are being appropriately monitored and managed.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9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community program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that helps physicians identify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and prioritize necessary health screenings and other testing for their patients.  The goal of the program is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to ensure patients receive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recommended preventive care and that their chronic diseases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are being appropriately monitored and managed.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9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community program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that helps physicians identify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and prioritize necessary health screenings and other testing for their patients.  The goal of the program is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to ensure patients receive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recommended preventive care and that their chronic diseases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are being appropriately monitored and managed.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community program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that helps physicians identify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and prioritize necessary health screenings and other testing for their patients.  The goal of the program is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to ensure patients receive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recommended preventive care and that their chronic diseases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are being appropriately monitored and managed.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9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oriented</a:t>
            </a:r>
          </a:p>
          <a:p>
            <a:r>
              <a:rPr lang="en-US" dirty="0" smtClean="0"/>
              <a:t>Very</a:t>
            </a:r>
            <a:r>
              <a:rPr lang="en-US" baseline="0" dirty="0" smtClean="0"/>
              <a:t> personalized</a:t>
            </a:r>
            <a:endParaRPr lang="en-US" dirty="0" smtClean="0"/>
          </a:p>
          <a:p>
            <a:r>
              <a:rPr lang="en-US" dirty="0" smtClean="0"/>
              <a:t>No</a:t>
            </a:r>
            <a:r>
              <a:rPr lang="en-US" baseline="0" dirty="0" smtClean="0"/>
              <a:t> population health embedded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BA0E-DFBC-49FA-98BB-8877654C09F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8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Manual</a:t>
            </a:r>
            <a:r>
              <a:rPr lang="en-US" baseline="0" dirty="0" smtClean="0"/>
              <a:t> process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time consuming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increased latency</a:t>
            </a:r>
          </a:p>
          <a:p>
            <a:r>
              <a:rPr lang="en-US" baseline="0" dirty="0" smtClean="0"/>
              <a:t>Manual process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higher risk of errors</a:t>
            </a:r>
          </a:p>
          <a:p>
            <a:r>
              <a:rPr lang="en-US" baseline="0" dirty="0" smtClean="0"/>
              <a:t>Too many abstraction layers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too public 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n-US" baseline="0" dirty="0" smtClean="0"/>
              <a:t> can’t reverse back to the individual patient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BA0E-DFBC-49FA-98BB-8877654C09F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3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Helps standardize data </a:t>
            </a:r>
            <a:r>
              <a:rPr lang="en-US" dirty="0" smtClean="0">
                <a:sym typeface="Wingdings" pitchFamily="2" charset="2"/>
              </a:rPr>
              <a:t> e.g. consistent federated IHIE</a:t>
            </a:r>
          </a:p>
          <a:p>
            <a:r>
              <a:rPr lang="en-US" dirty="0" smtClean="0">
                <a:sym typeface="Wingdings" pitchFamily="2" charset="2"/>
              </a:rPr>
              <a:t>Almost</a:t>
            </a:r>
            <a:r>
              <a:rPr lang="en-US" baseline="0" dirty="0" smtClean="0">
                <a:sym typeface="Wingdings" pitchFamily="2" charset="2"/>
              </a:rPr>
              <a:t> real time with much less manual effort</a:t>
            </a:r>
          </a:p>
          <a:p>
            <a:r>
              <a:rPr lang="en-US" baseline="0" dirty="0" smtClean="0">
                <a:sym typeface="Wingdings" pitchFamily="2" charset="2"/>
              </a:rPr>
              <a:t>Can get back to the individual patient (e.g., communicable diseases) but not focused on the DSS that needs to provide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BA0E-DFBC-49FA-98BB-8877654C09F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0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Helps standardize data </a:t>
            </a:r>
            <a:r>
              <a:rPr lang="en-US" dirty="0" smtClean="0">
                <a:sym typeface="Wingdings" pitchFamily="2" charset="2"/>
              </a:rPr>
              <a:t> e.g. consistent federated IHIE</a:t>
            </a:r>
          </a:p>
          <a:p>
            <a:r>
              <a:rPr lang="en-US" dirty="0" smtClean="0">
                <a:sym typeface="Wingdings" pitchFamily="2" charset="2"/>
              </a:rPr>
              <a:t>Almost</a:t>
            </a:r>
            <a:r>
              <a:rPr lang="en-US" baseline="0" dirty="0" smtClean="0">
                <a:sym typeface="Wingdings" pitchFamily="2" charset="2"/>
              </a:rPr>
              <a:t> real time with much less manual effort</a:t>
            </a:r>
          </a:p>
          <a:p>
            <a:r>
              <a:rPr lang="en-US" baseline="0" dirty="0" smtClean="0">
                <a:sym typeface="Wingdings" pitchFamily="2" charset="2"/>
              </a:rPr>
              <a:t>Can get back to the individual patient (e.g., communicable diseases) but not focused on the DSS that needs to provide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BA0E-DFBC-49FA-98BB-8877654C09F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0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Helps standardize data </a:t>
            </a:r>
            <a:r>
              <a:rPr lang="en-US" dirty="0" smtClean="0">
                <a:sym typeface="Wingdings" pitchFamily="2" charset="2"/>
              </a:rPr>
              <a:t> e.g. consistent federated IHIE</a:t>
            </a:r>
          </a:p>
          <a:p>
            <a:r>
              <a:rPr lang="en-US" dirty="0" smtClean="0">
                <a:sym typeface="Wingdings" pitchFamily="2" charset="2"/>
              </a:rPr>
              <a:t>Almost</a:t>
            </a:r>
            <a:r>
              <a:rPr lang="en-US" baseline="0" dirty="0" smtClean="0">
                <a:sym typeface="Wingdings" pitchFamily="2" charset="2"/>
              </a:rPr>
              <a:t> real time with much less manual effort</a:t>
            </a:r>
          </a:p>
          <a:p>
            <a:r>
              <a:rPr lang="en-US" baseline="0" dirty="0" smtClean="0">
                <a:sym typeface="Wingdings" pitchFamily="2" charset="2"/>
              </a:rPr>
              <a:t>Can get back to the individual patient (e.g., communicable diseases) but not focused on the DSS that needs to provide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7ABA0E-DFBC-49FA-98BB-8877654C09F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7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community program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that helps physicians identify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and prioritize necessary health screenings and other testing for their patients.  The goal of the program is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to ensure patients receive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recommended preventive care and that their chronic diseases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are being appropriately monitored and managed.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community program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that helps physicians identify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and prioritize necessary health screenings and other testing for their patients.  The goal of the program is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to ensure patients receive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recommended preventive care and that their chronic diseases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are being appropriately monitored and managed.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9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community program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that helps physicians identify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and prioritize necessary health screenings and other testing for their patients.  The goal of the program is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to ensure patients receive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recommended preventive care and that their chronic diseases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are being appropriately monitored and managed.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45296-505D-2543-BD0A-56002446BCD9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26F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jhsph_Logo_Whit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" y="158750"/>
            <a:ext cx="39687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jhsph_Logo_Whit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0500" y="158750"/>
            <a:ext cx="39687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flipV="1">
            <a:off x="474663" y="4271963"/>
            <a:ext cx="8669337" cy="18288"/>
          </a:xfrm>
          <a:prstGeom prst="rect">
            <a:avLst/>
          </a:prstGeom>
          <a:solidFill>
            <a:srgbClr val="FFFAD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663" y="4521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ct val="0"/>
              </a:spcBef>
              <a:buFont typeface="Wingdings" pitchFamily="-111" charset="2"/>
              <a:buNone/>
              <a:defRPr sz="2400">
                <a:solidFill>
                  <a:srgbClr val="FFFAD5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74663" y="2921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24363" y="158750"/>
            <a:ext cx="4613275" cy="461665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lang="en-US" sz="1200" b="1" i="1" kern="12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>
              <a:defRPr lang="en-US" sz="2400" kern="1200" smtClean="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>
              <a:defRPr lang="en-US" sz="2400" kern="1200" smtClean="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>
              <a:defRPr lang="en-US" sz="2400" kern="1200" smtClean="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>
              <a:defRPr lang="en-US" sz="2400" kern="1200">
                <a:latin typeface="Times" pitchFamily="-84" charset="0"/>
                <a:ea typeface="ＭＳ Ｐゴシック" pitchFamily="-84" charset="-128"/>
                <a:cs typeface="ＭＳ Ｐゴシック" pitchFamily="-8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en-US" dirty="0" smtClean="0"/>
              <a:t>Location of the Presentation</a:t>
            </a:r>
          </a:p>
          <a:p>
            <a:pPr lvl="0" algn="r">
              <a:spcBef>
                <a:spcPct val="0"/>
              </a:spcBef>
            </a:pPr>
            <a:r>
              <a:rPr lang="en-US" dirty="0" smtClean="0"/>
              <a:t>MMM DD YYYY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605928"/>
            <a:ext cx="8534400" cy="36613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  <a:sym typeface="Wingdings" panose="05000000000000000000" pitchFamily="2" charset="2"/>
              </a:defRPr>
            </a:lvl1pPr>
          </a:lstStyle>
          <a:p>
            <a:r>
              <a:rPr lang="fr-FR" dirty="0" smtClean="0"/>
              <a:t>Section 1  Section 1-1  Section 1-1-1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9730"/>
            <a:ext cx="8534400" cy="509643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j-lt"/>
              </a:defRPr>
            </a:lvl1pPr>
            <a:lvl2pPr marL="857250" indent="-393700">
              <a:buSzPct val="90000"/>
              <a:buFont typeface="Courier New" panose="02070309020205020404" pitchFamily="49" charset="0"/>
              <a:buChar char="o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3175" y="0"/>
            <a:ext cx="9151938" cy="413657"/>
          </a:xfrm>
          <a:prstGeom prst="rect">
            <a:avLst/>
          </a:prstGeom>
          <a:solidFill>
            <a:srgbClr val="126F9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>
              <a:defRPr/>
            </a:pPr>
            <a:endParaRPr lang="en-US" sz="1900" b="1">
              <a:solidFill>
                <a:schemeClr val="bg1"/>
              </a:solidFill>
              <a:latin typeface="Myriad Pro SemiC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3175" y="6444343"/>
            <a:ext cx="9151938" cy="413657"/>
          </a:xfrm>
          <a:prstGeom prst="rect">
            <a:avLst/>
          </a:prstGeom>
          <a:solidFill>
            <a:srgbClr val="126F9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9" tIns="45715" rIns="91429" bIns="45715" anchor="ctr"/>
          <a:lstStyle/>
          <a:p>
            <a:pPr algn="ctr">
              <a:defRPr/>
            </a:pPr>
            <a:endParaRPr lang="en-US" sz="1900" b="1">
              <a:solidFill>
                <a:schemeClr val="bg1"/>
              </a:solidFill>
              <a:latin typeface="Myriad Pro SemiC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7970" y="6542882"/>
            <a:ext cx="56823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1200" dirty="0" smtClean="0">
                <a:solidFill>
                  <a:srgbClr val="B2B2B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© Hadi Kharrazi @ JHSPH</a:t>
            </a:r>
            <a:r>
              <a:rPr lang="en-US" sz="900" kern="1200" baseline="0" dirty="0" smtClean="0">
                <a:solidFill>
                  <a:srgbClr val="B2B2B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rPr>
              <a:t>-HPM</a:t>
            </a:r>
            <a:endParaRPr lang="en-US" sz="900" kern="1200" dirty="0">
              <a:solidFill>
                <a:srgbClr val="B2B2B2"/>
              </a:solidFill>
              <a:latin typeface="+mj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7296301" y="152400"/>
            <a:ext cx="17572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aseline="0" dirty="0" smtClean="0">
                <a:solidFill>
                  <a:srgbClr val="B2B2B2"/>
                </a:solidFill>
                <a:latin typeface="+mj-lt"/>
                <a:cs typeface="Arial" charset="0"/>
              </a:rPr>
              <a:t>Health Information Exchanges</a:t>
            </a:r>
            <a:endParaRPr lang="en-US" sz="900" dirty="0">
              <a:solidFill>
                <a:srgbClr val="B2B2B2"/>
              </a:solidFill>
              <a:latin typeface="+mj-lt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8513" y="6542882"/>
            <a:ext cx="596900" cy="2308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en-US" sz="900" smtClean="0">
                <a:solidFill>
                  <a:schemeClr val="bg1"/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38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4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Trebuchet MS" pitchFamily="-108" charset="0"/>
        </a:defRPr>
      </a:lvl9pPr>
    </p:titleStyle>
    <p:bodyStyle>
      <a:lvl1pPr marL="349250" indent="-349250" algn="l" rtl="0" eaLnBrk="1" fontAlgn="base" hangingPunct="1">
        <a:spcBef>
          <a:spcPct val="155000"/>
        </a:spcBef>
        <a:spcAft>
          <a:spcPct val="0"/>
        </a:spcAft>
        <a:buClr>
          <a:srgbClr val="126F90"/>
        </a:buClr>
        <a:buSzPct val="70000"/>
        <a:buFont typeface="Wingdings" pitchFamily="-84" charset="2"/>
        <a:buChar char="n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857250" indent="-39370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140000"/>
        <a:buFont typeface="Symbol" pitchFamily="-84" charset="2"/>
        <a:buChar char="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428750" indent="-34925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70000"/>
        <a:buFont typeface="Wingdings 3" pitchFamily="-84" charset="2"/>
        <a:buChar char="u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2063750" indent="-34925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125000"/>
        <a:buFont typeface="Symbol" pitchFamily="-84" charset="2"/>
        <a:buChar char="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571750" indent="-285750" algn="l" rtl="0" eaLnBrk="1" fontAlgn="base" hangingPunct="1">
        <a:spcBef>
          <a:spcPct val="25000"/>
        </a:spcBef>
        <a:spcAft>
          <a:spcPct val="0"/>
        </a:spcAft>
        <a:buClr>
          <a:srgbClr val="126F90"/>
        </a:buClr>
        <a:buSzPct val="70000"/>
        <a:buFont typeface="Wingdings" pitchFamily="-84" charset="2"/>
        <a:buChar char="l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0289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34861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9433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4400550" indent="-285750" algn="l" rtl="0" eaLnBrk="1" fontAlgn="base" hangingPunct="1">
        <a:spcBef>
          <a:spcPct val="25000"/>
        </a:spcBef>
        <a:spcAft>
          <a:spcPct val="0"/>
        </a:spcAft>
        <a:buClr>
          <a:schemeClr val="accent1"/>
        </a:buClr>
        <a:buSzPct val="70000"/>
        <a:buFont typeface="Wingdings" pitchFamily="-108" charset="2"/>
        <a:buChar char="l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ationalehealth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framework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onnectopensource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irthcorp.com/community/download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hin.org/" TargetMode="External"/><Relationship Id="rId2" Type="http://schemas.openxmlformats.org/officeDocument/2006/relationships/hyperlink" Target="http://www.wishin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tatehieresources.org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himss.org/statedashboard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iforniahealthline.org/Features/2007/What-Killed-the-Santa-Barbara-County-Care-Data-Exchange.aspx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healthit.hhs.gov/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Hadi </a:t>
            </a:r>
            <a:r>
              <a:rPr lang="en-US" sz="200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Kharrazi </a:t>
            </a:r>
            <a:r>
              <a:rPr lang="en-US" sz="1200" i="1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MHI MD </a:t>
            </a:r>
            <a:r>
              <a:rPr lang="en-US" sz="1200" i="1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PhD</a:t>
            </a:r>
            <a:br>
              <a:rPr lang="en-US" sz="1200" i="1" dirty="0">
                <a:latin typeface="+mj-lt"/>
                <a:ea typeface="ＭＳ Ｐゴシック" pitchFamily="-84" charset="-128"/>
                <a:cs typeface="ＭＳ Ｐゴシック" pitchFamily="-84" charset="-128"/>
              </a:rPr>
            </a:br>
            <a:endParaRPr lang="en-US" sz="200" i="1" dirty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800" i="1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kharrazi@jhu.edu</a:t>
            </a:r>
          </a:p>
          <a:p>
            <a:endParaRPr lang="en-US" sz="1200" dirty="0" smtClean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180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Johns </a:t>
            </a:r>
            <a:r>
              <a:rPr lang="en-US" sz="1800" dirty="0">
                <a:latin typeface="+mj-lt"/>
                <a:ea typeface="ＭＳ Ｐゴシック" pitchFamily="-84" charset="-128"/>
                <a:cs typeface="ＭＳ Ｐゴシック" pitchFamily="-84" charset="-128"/>
              </a:rPr>
              <a:t>Hopkins </a:t>
            </a:r>
            <a:r>
              <a:rPr lang="en-US" sz="180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University</a:t>
            </a:r>
          </a:p>
          <a:p>
            <a:r>
              <a:rPr lang="en-US" sz="1600" i="1" dirty="0" smtClean="0">
                <a:latin typeface="+mj-lt"/>
                <a:ea typeface="ＭＳ Ｐゴシック" pitchFamily="-84" charset="-128"/>
                <a:cs typeface="ＭＳ Ｐゴシック" pitchFamily="-84" charset="-128"/>
                <a:sym typeface="Wingdings"/>
              </a:rPr>
              <a:t> </a:t>
            </a:r>
            <a:r>
              <a:rPr lang="en-US" sz="1600" i="1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School of Public Health</a:t>
            </a:r>
          </a:p>
          <a:p>
            <a:r>
              <a:rPr lang="en-US" sz="1600" i="1" dirty="0">
                <a:latin typeface="+mj-lt"/>
                <a:ea typeface="ＭＳ Ｐゴシック" pitchFamily="-84" charset="-128"/>
                <a:cs typeface="ＭＳ Ｐゴシック" pitchFamily="-84" charset="-128"/>
                <a:sym typeface="Wingdings"/>
              </a:rPr>
              <a:t> </a:t>
            </a:r>
            <a:r>
              <a:rPr lang="en-US" sz="1600" i="1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School of Medicine</a:t>
            </a:r>
            <a:endParaRPr lang="en-US" sz="1600" i="1" dirty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z="100" i="1" dirty="0">
              <a:latin typeface="+mj-lt"/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396343"/>
            <a:ext cx="7772400" cy="667656"/>
          </a:xfrm>
        </p:spPr>
        <p:txBody>
          <a:bodyPr/>
          <a:lstStyle/>
          <a:p>
            <a:r>
              <a:rPr lang="en-US" sz="2800" dirty="0"/>
              <a:t>Health Information Exchange </a:t>
            </a:r>
            <a:endParaRPr lang="en-US" sz="28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24363" y="158750"/>
            <a:ext cx="4613275" cy="46166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>
                <a:latin typeface="+mj-lt"/>
              </a:rPr>
              <a:t>Summer Institute / HIT Series</a:t>
            </a:r>
            <a:endParaRPr lang="en-US" dirty="0">
              <a:latin typeface="+mj-lt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7165731" y="6323623"/>
            <a:ext cx="1846385" cy="402492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111" charset="2"/>
              <a:buNone/>
              <a:defRPr sz="2400">
                <a:solidFill>
                  <a:srgbClr val="FFFAD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r"/>
            <a:r>
              <a:rPr lang="en-US" sz="1200" i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sz="1200" i="1" kern="0" dirty="0" err="1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hrs</a:t>
            </a:r>
            <a:r>
              <a:rPr lang="en-US" sz="1200" i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 / </a:t>
            </a:r>
            <a:r>
              <a:rPr lang="en-US" sz="1200" i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~90 </a:t>
            </a:r>
            <a:r>
              <a:rPr lang="en-US" sz="1200" i="1" kern="0" dirty="0" smtClean="0">
                <a:latin typeface="+mj-lt"/>
                <a:ea typeface="ＭＳ Ｐゴシック" pitchFamily="-84" charset="-128"/>
                <a:cs typeface="ＭＳ Ｐゴシック" pitchFamily="-84" charset="-128"/>
              </a:rPr>
              <a:t>slides</a:t>
            </a:r>
            <a:endParaRPr lang="en-US" sz="1200" i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6384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 ONC </a:t>
            </a:r>
            <a:r>
              <a:rPr lang="en-US" sz="1200" b="0" i="1" dirty="0" smtClean="0"/>
              <a:t>(cont.)</a:t>
            </a:r>
            <a:endParaRPr lang="en-US" b="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ONC National </a:t>
            </a:r>
            <a:r>
              <a:rPr lang="en-US" dirty="0" smtClean="0"/>
              <a:t>Coordinators: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David </a:t>
            </a:r>
            <a:r>
              <a:rPr lang="en-US" dirty="0"/>
              <a:t>J. </a:t>
            </a:r>
            <a:r>
              <a:rPr lang="en-US" dirty="0" err="1"/>
              <a:t>Brailer</a:t>
            </a:r>
            <a:r>
              <a:rPr lang="en-US" dirty="0"/>
              <a:t>, </a:t>
            </a:r>
            <a:r>
              <a:rPr lang="en-US" dirty="0" smtClean="0"/>
              <a:t>MD </a:t>
            </a:r>
            <a:r>
              <a:rPr lang="en-US" dirty="0"/>
              <a:t>PhD </a:t>
            </a:r>
            <a:r>
              <a:rPr lang="en-US" dirty="0" smtClean="0"/>
              <a:t>(May </a:t>
            </a:r>
            <a:r>
              <a:rPr lang="en-US" dirty="0"/>
              <a:t>2004)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Robert M. </a:t>
            </a:r>
            <a:r>
              <a:rPr lang="en-US" dirty="0" err="1"/>
              <a:t>Kolodner</a:t>
            </a:r>
            <a:r>
              <a:rPr lang="en-US" dirty="0"/>
              <a:t>, MD </a:t>
            </a:r>
            <a:r>
              <a:rPr lang="en-US" dirty="0" smtClean="0"/>
              <a:t>(Sep 2006)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David </a:t>
            </a:r>
            <a:r>
              <a:rPr lang="en-US" dirty="0"/>
              <a:t>Blumenthal, MD </a:t>
            </a:r>
            <a:r>
              <a:rPr lang="en-US" dirty="0" smtClean="0"/>
              <a:t>(Mar </a:t>
            </a:r>
            <a:r>
              <a:rPr lang="en-US" dirty="0"/>
              <a:t>2009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err="1"/>
              <a:t>Farzad</a:t>
            </a:r>
            <a:r>
              <a:rPr lang="en-US" dirty="0"/>
              <a:t> </a:t>
            </a:r>
            <a:r>
              <a:rPr lang="en-US" dirty="0" err="1"/>
              <a:t>Mostashari</a:t>
            </a:r>
            <a:r>
              <a:rPr lang="en-US" dirty="0"/>
              <a:t>, </a:t>
            </a:r>
            <a:r>
              <a:rPr lang="en-US" dirty="0" smtClean="0"/>
              <a:t>MD </a:t>
            </a:r>
            <a:r>
              <a:rPr lang="en-US" dirty="0"/>
              <a:t>MSc </a:t>
            </a:r>
            <a:r>
              <a:rPr lang="en-US" dirty="0" smtClean="0"/>
              <a:t>(Apr </a:t>
            </a:r>
            <a:r>
              <a:rPr lang="en-US" dirty="0"/>
              <a:t>2011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Karen </a:t>
            </a:r>
            <a:r>
              <a:rPr lang="en-US" dirty="0" err="1" smtClean="0"/>
              <a:t>DeSalvo</a:t>
            </a:r>
            <a:r>
              <a:rPr lang="en-US" dirty="0" smtClean="0"/>
              <a:t>, MD MPH MSc (Jan 2014)</a:t>
            </a:r>
            <a:endParaRPr lang="en-US" dirty="0"/>
          </a:p>
          <a:p>
            <a:pPr>
              <a:buSzPct val="100000"/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1338" y="3578508"/>
            <a:ext cx="1438108" cy="2139372"/>
            <a:chOff x="951277" y="3578508"/>
            <a:chExt cx="1438108" cy="213937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277" y="3578508"/>
              <a:ext cx="1438108" cy="1797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79010" y="5468939"/>
              <a:ext cx="819948" cy="24894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D. </a:t>
              </a:r>
              <a:r>
                <a:rPr lang="en-US" sz="12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Brailer</a:t>
              </a:r>
              <a:endPara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43269" y="3570763"/>
            <a:ext cx="1359845" cy="2147117"/>
            <a:chOff x="2633208" y="3570763"/>
            <a:chExt cx="1359845" cy="214711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208" y="3570763"/>
              <a:ext cx="1359845" cy="1813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77181" y="5468939"/>
              <a:ext cx="973749" cy="24894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R. </a:t>
              </a:r>
              <a:r>
                <a:rPr lang="en-US" sz="1200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Kolodner</a:t>
              </a:r>
              <a:endPara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46936" y="3578508"/>
            <a:ext cx="1267334" cy="2139372"/>
            <a:chOff x="4236875" y="3578508"/>
            <a:chExt cx="1267334" cy="2139372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875" y="3578508"/>
              <a:ext cx="1267334" cy="179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269250" y="5468939"/>
              <a:ext cx="1156593" cy="24894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. Blumenthal</a:t>
              </a:r>
              <a:endPara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58092" y="3578509"/>
            <a:ext cx="1218656" cy="2139371"/>
            <a:chOff x="5748031" y="3578509"/>
            <a:chExt cx="1218656" cy="2139371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031" y="3578509"/>
              <a:ext cx="1218656" cy="1797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816695" y="5468939"/>
              <a:ext cx="1074881" cy="24894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F. </a:t>
              </a:r>
              <a:r>
                <a:rPr lang="en-US" sz="1200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Mostashari</a:t>
              </a:r>
              <a:endPara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49061" y="3578509"/>
            <a:ext cx="1438108" cy="2167429"/>
            <a:chOff x="7239000" y="3578509"/>
            <a:chExt cx="1438108" cy="2167429"/>
          </a:xfrm>
        </p:grpSpPr>
        <p:pic>
          <p:nvPicPr>
            <p:cNvPr id="22530" name="Picture 2" descr="Dr. Karen B. DeSalv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578509"/>
              <a:ext cx="1438108" cy="1797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410782" y="5468939"/>
              <a:ext cx="1036117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K. </a:t>
              </a:r>
              <a:r>
                <a:rPr lang="en-US" sz="1200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DeSalvo</a:t>
              </a:r>
              <a:endPara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243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 ONC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752600" y="59621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ONC relationship with DHHS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788" y="592866"/>
            <a:ext cx="959304" cy="94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100" y="2374992"/>
            <a:ext cx="8400435" cy="303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22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 ONC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5286" y="1534885"/>
            <a:ext cx="7239000" cy="423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52600" y="59621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ONC Organizational Structure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788" y="592866"/>
            <a:ext cx="959304" cy="94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6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 ONC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52600" y="59621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Eight Major ONC Initiatives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788" y="592866"/>
            <a:ext cx="959304" cy="94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059" y="1317772"/>
            <a:ext cx="6475694" cy="448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49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</a:t>
            </a:r>
            <a:r>
              <a:rPr lang="en-US" dirty="0" smtClean="0"/>
              <a:t> </a:t>
            </a:r>
            <a:r>
              <a:rPr lang="en-US" dirty="0"/>
              <a:t>National </a:t>
            </a:r>
            <a:r>
              <a:rPr lang="en-US" dirty="0" err="1"/>
              <a:t>eHealth</a:t>
            </a:r>
            <a:r>
              <a:rPr lang="en-US" dirty="0"/>
              <a:t> Collaborative (</a:t>
            </a:r>
            <a:r>
              <a:rPr lang="en-US" dirty="0" err="1"/>
              <a:t>NeHC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public-private partnership</a:t>
            </a:r>
            <a:r>
              <a:rPr lang="en-US" dirty="0"/>
              <a:t> that enables secure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interoperable nationwide health information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exchange </a:t>
            </a:r>
            <a:r>
              <a:rPr lang="en-US" dirty="0"/>
              <a:t>to advance health and improve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healthcare. (~2012)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Mission: </a:t>
            </a:r>
            <a:endParaRPr lang="en-US" dirty="0" smtClean="0"/>
          </a:p>
          <a:p>
            <a:pPr lvl="1">
              <a:spcBef>
                <a:spcPts val="12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Address barriers </a:t>
            </a:r>
            <a:r>
              <a:rPr lang="en-US" dirty="0"/>
              <a:t>that might thwart the nation's progress toward interoperability.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Work to </a:t>
            </a:r>
            <a:r>
              <a:rPr lang="en-US" dirty="0">
                <a:solidFill>
                  <a:srgbClr val="FF0000"/>
                </a:solidFill>
              </a:rPr>
              <a:t>educate, connect and encourage healthcare stakeholders </a:t>
            </a:r>
            <a:r>
              <a:rPr lang="en-US" dirty="0"/>
              <a:t>who are critical to the successful deployment of health information technology and health information exchange nationwide.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NeHC </a:t>
            </a:r>
            <a:r>
              <a:rPr lang="en-US" dirty="0">
                <a:solidFill>
                  <a:srgbClr val="FF0000"/>
                </a:solidFill>
              </a:rPr>
              <a:t>University</a:t>
            </a:r>
            <a:r>
              <a:rPr lang="en-US" dirty="0"/>
              <a:t> is a web-based education program designed to provide stakeholders with timely and relevant information on health information technology and health information exchange in the </a:t>
            </a:r>
            <a:r>
              <a:rPr lang="en-US" dirty="0" smtClean="0"/>
              <a:t>US.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More: </a:t>
            </a:r>
            <a:r>
              <a:rPr lang="en-US" dirty="0" smtClean="0">
                <a:hlinkClick r:id="rId2"/>
              </a:rPr>
              <a:t>www.nationalehealth.org</a:t>
            </a:r>
            <a:r>
              <a:rPr lang="en-US" dirty="0" smtClean="0"/>
              <a:t> 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 descr="http://www.nationalehealth.org/sites/default/files/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676" y="1103066"/>
            <a:ext cx="2344058" cy="60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20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…HIE  </a:t>
            </a:r>
            <a:r>
              <a:rPr lang="en-US" dirty="0"/>
              <a:t>The Standards &amp; Interoperability Framework (S&amp;I Framework)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Standards and Interoperability (S&amp;I) Framework is a </a:t>
            </a:r>
            <a:r>
              <a:rPr lang="en-US" dirty="0">
                <a:solidFill>
                  <a:srgbClr val="FF0000"/>
                </a:solidFill>
              </a:rPr>
              <a:t>set of integrated functions, processes, and tools</a:t>
            </a:r>
            <a:r>
              <a:rPr lang="en-US" dirty="0"/>
              <a:t> being guided by the healthcare and technology industry to </a:t>
            </a:r>
            <a:r>
              <a:rPr lang="en-US" dirty="0">
                <a:solidFill>
                  <a:srgbClr val="FF0000"/>
                </a:solidFill>
              </a:rPr>
              <a:t>achieve harmonized interoperability </a:t>
            </a:r>
            <a:r>
              <a:rPr lang="en-US" dirty="0"/>
              <a:t>for healthcare information exchange</a:t>
            </a:r>
            <a:r>
              <a:rPr lang="en-US" dirty="0" smtClean="0"/>
              <a:t>. (~2012)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Mission/Goals: 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Linkage</a:t>
            </a:r>
            <a:r>
              <a:rPr lang="en-US" dirty="0" smtClean="0"/>
              <a:t> </a:t>
            </a:r>
            <a:r>
              <a:rPr lang="en-US" dirty="0"/>
              <a:t>of objectives, challenges, use cases, requirements, and standards across the solution development lifecycle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Repeatable </a:t>
            </a:r>
            <a:r>
              <a:rPr lang="en-US" dirty="0">
                <a:solidFill>
                  <a:srgbClr val="FF0000"/>
                </a:solidFill>
              </a:rPr>
              <a:t>mechanisms</a:t>
            </a:r>
            <a:r>
              <a:rPr lang="en-US" dirty="0"/>
              <a:t> for harmonization and integration of existing standards, as well as identification of new standards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Development </a:t>
            </a:r>
            <a:r>
              <a:rPr lang="en-US" dirty="0">
                <a:solidFill>
                  <a:srgbClr val="FF0000"/>
                </a:solidFill>
              </a:rPr>
              <a:t>of tools </a:t>
            </a:r>
            <a:r>
              <a:rPr lang="en-US" dirty="0"/>
              <a:t>that enable consistent, robust, and testable solutions </a:t>
            </a:r>
            <a:r>
              <a:rPr lang="en-US" sz="1400" i="1" dirty="0"/>
              <a:t>(e.g., test suite to validate an implementation against a specification)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Integration </a:t>
            </a:r>
            <a:r>
              <a:rPr lang="en-US" dirty="0">
                <a:solidFill>
                  <a:srgbClr val="FF0000"/>
                </a:solidFill>
              </a:rPr>
              <a:t>of multiple Standard Development Organizations </a:t>
            </a:r>
            <a:r>
              <a:rPr lang="en-US" dirty="0"/>
              <a:t>(SDOs) with different expertise across the solution development lifecycle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Leveraging </a:t>
            </a:r>
            <a:r>
              <a:rPr lang="en-US" dirty="0">
                <a:solidFill>
                  <a:srgbClr val="FF0000"/>
                </a:solidFill>
              </a:rPr>
              <a:t>of federal guidance </a:t>
            </a:r>
            <a:r>
              <a:rPr lang="en-US" dirty="0"/>
              <a:t>and best </a:t>
            </a:r>
            <a:r>
              <a:rPr lang="en-US" dirty="0" smtClean="0"/>
              <a:t>practices.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More</a:t>
            </a:r>
            <a:r>
              <a:rPr lang="en-US" dirty="0"/>
              <a:t>: </a:t>
            </a:r>
            <a:r>
              <a:rPr lang="en-US" dirty="0" smtClean="0">
                <a:hlinkClick r:id="rId2"/>
              </a:rPr>
              <a:t>www.siframework.org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77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…HIE </a:t>
            </a:r>
            <a:r>
              <a:rPr lang="en-US" dirty="0"/>
              <a:t>&gt; Health Information Security and Privacy Collaboration (HISPC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Address the </a:t>
            </a:r>
            <a:r>
              <a:rPr lang="en-US" dirty="0">
                <a:solidFill>
                  <a:srgbClr val="FF0000"/>
                </a:solidFill>
              </a:rPr>
              <a:t>privacy and security challenges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presented </a:t>
            </a:r>
            <a:r>
              <a:rPr lang="en-US" dirty="0"/>
              <a:t>by electronic health information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exchange </a:t>
            </a:r>
            <a:r>
              <a:rPr lang="en-US" dirty="0"/>
              <a:t>through multi-state collaboration.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Harmonize </a:t>
            </a:r>
            <a:r>
              <a:rPr lang="en-US" dirty="0">
                <a:solidFill>
                  <a:srgbClr val="FF0000"/>
                </a:solidFill>
              </a:rPr>
              <a:t>state privacy law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(award ~2006 – 2009 then membership).</a:t>
            </a:r>
          </a:p>
          <a:p>
            <a:pPr>
              <a:spcBef>
                <a:spcPts val="1200"/>
              </a:spcBef>
            </a:pPr>
            <a:r>
              <a:rPr lang="en-US" dirty="0"/>
              <a:t>Two tools </a:t>
            </a:r>
            <a:r>
              <a:rPr lang="en-US" dirty="0" smtClean="0"/>
              <a:t>were developed:</a:t>
            </a:r>
            <a:endParaRPr lang="en-US" dirty="0"/>
          </a:p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en-US" b="1" dirty="0" smtClean="0"/>
              <a:t>Comparative </a:t>
            </a:r>
            <a:r>
              <a:rPr lang="en-US" b="1" dirty="0"/>
              <a:t>Analysis Matrix (CAM)</a:t>
            </a:r>
            <a:r>
              <a:rPr lang="en-US" dirty="0"/>
              <a:t>: collection of almost 150 </a:t>
            </a:r>
            <a:r>
              <a:rPr lang="en-US" dirty="0">
                <a:solidFill>
                  <a:srgbClr val="FF0000"/>
                </a:solidFill>
              </a:rPr>
              <a:t>subject matter areas typically addressed by state law</a:t>
            </a:r>
            <a:r>
              <a:rPr lang="en-US" dirty="0"/>
              <a:t> that involve or may impact the use and disclosure of health </a:t>
            </a:r>
            <a:r>
              <a:rPr lang="en-US" dirty="0" smtClean="0"/>
              <a:t>information.</a:t>
            </a:r>
            <a:endParaRPr lang="en-US" dirty="0"/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b="1" dirty="0" smtClean="0"/>
              <a:t>Assessment </a:t>
            </a:r>
            <a:r>
              <a:rPr lang="en-US" b="1" dirty="0"/>
              <a:t>Tool</a:t>
            </a:r>
            <a:r>
              <a:rPr lang="en-US" dirty="0"/>
              <a:t>: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assist stakeholders to </a:t>
            </a:r>
            <a:r>
              <a:rPr lang="en-US" dirty="0">
                <a:solidFill>
                  <a:srgbClr val="FF0000"/>
                </a:solidFill>
              </a:rPr>
              <a:t>identify and obtain consensus </a:t>
            </a:r>
            <a:r>
              <a:rPr lang="en-US" dirty="0"/>
              <a:t>on priority recommendations for legislation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enable a state to identify and </a:t>
            </a:r>
            <a:r>
              <a:rPr lang="en-US" dirty="0">
                <a:solidFill>
                  <a:srgbClr val="FF0000"/>
                </a:solidFill>
              </a:rPr>
              <a:t>analyze relevant state statutes </a:t>
            </a:r>
            <a:r>
              <a:rPr lang="en-US" dirty="0"/>
              <a:t>and establish a priority order for potential statute modernization efforts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allow states to </a:t>
            </a:r>
            <a:r>
              <a:rPr lang="en-US" dirty="0">
                <a:solidFill>
                  <a:srgbClr val="FF0000"/>
                </a:solidFill>
              </a:rPr>
              <a:t>identify non-legislative solutions </a:t>
            </a:r>
            <a:r>
              <a:rPr lang="en-US" dirty="0"/>
              <a:t>to address identified issues.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699" y="870304"/>
            <a:ext cx="2811003" cy="212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21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</a:t>
            </a:r>
            <a:r>
              <a:rPr lang="en-US" dirty="0" smtClean="0"/>
              <a:t> </a:t>
            </a:r>
            <a:r>
              <a:rPr lang="en-US" dirty="0"/>
              <a:t>National Health Information Infrastructure (NHII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healthcare standardization initiative </a:t>
            </a:r>
            <a:r>
              <a:rPr lang="en-US" dirty="0"/>
              <a:t>for the development of an interoperable health information technology system. </a:t>
            </a:r>
            <a:r>
              <a:rPr lang="en-US" dirty="0" smtClean="0"/>
              <a:t>(~2004)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 smtClean="0"/>
              <a:t>Mission: Build an </a:t>
            </a:r>
            <a:r>
              <a:rPr lang="en-US" dirty="0" smtClean="0">
                <a:solidFill>
                  <a:srgbClr val="FF0000"/>
                </a:solidFill>
              </a:rPr>
              <a:t>interoperable system</a:t>
            </a:r>
            <a:r>
              <a:rPr lang="en-US" dirty="0" smtClean="0"/>
              <a:t> of clinical, public health and health information technology </a:t>
            </a:r>
            <a:r>
              <a:rPr lang="en-US" dirty="0"/>
              <a:t>+ </a:t>
            </a:r>
            <a:r>
              <a:rPr lang="en-US" dirty="0" smtClean="0">
                <a:solidFill>
                  <a:srgbClr val="FF0000"/>
                </a:solidFill>
              </a:rPr>
              <a:t>encourage </a:t>
            </a:r>
            <a:r>
              <a:rPr lang="en-US" dirty="0">
                <a:solidFill>
                  <a:srgbClr val="FF0000"/>
                </a:solidFill>
              </a:rPr>
              <a:t>public-private partnership</a:t>
            </a:r>
            <a:r>
              <a:rPr lang="en-US" dirty="0"/>
              <a:t> with a Federal leadership role. 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The NHII evolved into the Nationwide Health Information Network (</a:t>
            </a:r>
            <a:r>
              <a:rPr lang="en-US" dirty="0" err="1"/>
              <a:t>NwHIN</a:t>
            </a:r>
            <a:r>
              <a:rPr lang="en-US" dirty="0" smtClean="0"/>
              <a:t>):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i="1" dirty="0" smtClean="0"/>
              <a:t>NHII (2004) </a:t>
            </a:r>
            <a:r>
              <a:rPr lang="en-US" i="1" dirty="0" smtClean="0">
                <a:sym typeface="Wingdings" pitchFamily="2" charset="2"/>
              </a:rPr>
              <a:t> NHIN (2010)  </a:t>
            </a:r>
            <a:r>
              <a:rPr lang="en-US" i="1" dirty="0" err="1" smtClean="0">
                <a:sym typeface="Wingdings" pitchFamily="2" charset="2"/>
              </a:rPr>
              <a:t>NwHIN</a:t>
            </a:r>
            <a:r>
              <a:rPr lang="en-US" i="1" dirty="0" smtClean="0">
                <a:sym typeface="Wingdings" pitchFamily="2" charset="2"/>
              </a:rPr>
              <a:t> (2011)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NHII Projects: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Phase I </a:t>
            </a:r>
            <a:r>
              <a:rPr lang="en-US" sz="1400" dirty="0" smtClean="0">
                <a:solidFill>
                  <a:srgbClr val="FF0000"/>
                </a:solidFill>
              </a:rPr>
              <a:t>(May 2007)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build prototype and show determination of need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Accenture, CSC, IBM, Northrup Grumman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Phase </a:t>
            </a:r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en-US" sz="1400" dirty="0" smtClean="0">
                <a:solidFill>
                  <a:srgbClr val="FF0000"/>
                </a:solidFill>
              </a:rPr>
              <a:t>(Oct 2007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specification of factory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9HIEs (TN, DL, IN, CA, NM, VA, Y, NC, WV)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Phase </a:t>
            </a:r>
            <a:r>
              <a:rPr lang="en-US" dirty="0" smtClean="0">
                <a:solidFill>
                  <a:srgbClr val="FF0000"/>
                </a:solidFill>
              </a:rPr>
              <a:t>III </a:t>
            </a:r>
            <a:r>
              <a:rPr lang="en-US" sz="1400" dirty="0">
                <a:solidFill>
                  <a:srgbClr val="FF0000"/>
                </a:solidFill>
              </a:rPr>
              <a:t>(</a:t>
            </a:r>
            <a:r>
              <a:rPr lang="en-US" sz="1400" dirty="0" smtClean="0">
                <a:solidFill>
                  <a:srgbClr val="FF0000"/>
                </a:solidFill>
              </a:rPr>
              <a:t>2011)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production phase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~35 participants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35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</a:t>
            </a:r>
            <a:r>
              <a:rPr lang="en-US" dirty="0" smtClean="0"/>
              <a:t> </a:t>
            </a:r>
            <a:r>
              <a:rPr lang="en-US" dirty="0"/>
              <a:t>Nationwide Health Information Network (</a:t>
            </a:r>
            <a:r>
              <a:rPr lang="en-US" dirty="0" err="1"/>
              <a:t>NwHIN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 set of standards, services and policies that </a:t>
            </a:r>
            <a:r>
              <a:rPr lang="en-US" dirty="0">
                <a:solidFill>
                  <a:srgbClr val="FF0000"/>
                </a:solidFill>
              </a:rPr>
              <a:t>enable secure health information exchange over the Internet</a:t>
            </a:r>
            <a:r>
              <a:rPr lang="en-US" dirty="0" smtClean="0"/>
              <a:t>. (~current)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dirty="0" smtClean="0"/>
              <a:t>Mission</a:t>
            </a:r>
            <a:r>
              <a:rPr lang="en-US" dirty="0"/>
              <a:t>: Facilitate exchange of healthcare information being developed </a:t>
            </a:r>
            <a:r>
              <a:rPr lang="en-US" dirty="0">
                <a:solidFill>
                  <a:srgbClr val="FF0000"/>
                </a:solidFill>
              </a:rPr>
              <a:t>under governance of </a:t>
            </a:r>
            <a:r>
              <a:rPr lang="en-US" dirty="0" smtClean="0">
                <a:solidFill>
                  <a:srgbClr val="FF0000"/>
                </a:solidFill>
              </a:rPr>
              <a:t>ONC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Stakeholders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Care </a:t>
            </a:r>
            <a:r>
              <a:rPr lang="en-US" dirty="0">
                <a:solidFill>
                  <a:srgbClr val="FF0000"/>
                </a:solidFill>
              </a:rPr>
              <a:t>delivery organizations </a:t>
            </a:r>
            <a:r>
              <a:rPr lang="en-US" dirty="0"/>
              <a:t>(CDOs) using EHRs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Consumer </a:t>
            </a:r>
            <a:r>
              <a:rPr lang="en-US" dirty="0">
                <a:solidFill>
                  <a:srgbClr val="FF0000"/>
                </a:solidFill>
              </a:rPr>
              <a:t>organizations </a:t>
            </a:r>
            <a:r>
              <a:rPr lang="en-US" dirty="0"/>
              <a:t>operating personal health records (PHRs)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HIEs</a:t>
            </a:r>
            <a:r>
              <a:rPr lang="en-US" dirty="0" smtClean="0"/>
              <a:t> </a:t>
            </a:r>
            <a:r>
              <a:rPr lang="en-US" dirty="0"/>
              <a:t>with multi-stakeholder entities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Specialized </a:t>
            </a:r>
            <a:r>
              <a:rPr lang="en-US" dirty="0">
                <a:solidFill>
                  <a:srgbClr val="FF0000"/>
                </a:solidFill>
              </a:rPr>
              <a:t>participants</a:t>
            </a:r>
            <a:r>
              <a:rPr lang="en-US" dirty="0"/>
              <a:t> (data for secondary uses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Exchange participants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err="1" smtClean="0"/>
              <a:t>DoD</a:t>
            </a:r>
            <a:r>
              <a:rPr lang="en-US" dirty="0" smtClean="0"/>
              <a:t>, VA, SSA, CDC, </a:t>
            </a:r>
            <a:r>
              <a:rPr lang="en-US" dirty="0" err="1" smtClean="0"/>
              <a:t>MedVirginia</a:t>
            </a:r>
            <a:r>
              <a:rPr lang="en-US" dirty="0" smtClean="0"/>
              <a:t>, KP, </a:t>
            </a:r>
            <a:r>
              <a:rPr lang="en-US" dirty="0" err="1" smtClean="0"/>
              <a:t>Regenstrief</a:t>
            </a:r>
            <a:r>
              <a:rPr lang="en-US" dirty="0" smtClean="0"/>
              <a:t> Institute, </a:t>
            </a:r>
            <a:r>
              <a:rPr lang="en-US" dirty="0" err="1" smtClean="0"/>
              <a:t>HealthBridge</a:t>
            </a:r>
            <a:r>
              <a:rPr lang="en-US" dirty="0" smtClean="0"/>
              <a:t>, NC-HIE, Inland NWHS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Granted funding for multiple Beacon Communities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73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</a:t>
            </a:r>
            <a:r>
              <a:rPr lang="en-US" dirty="0" smtClean="0"/>
              <a:t> </a:t>
            </a:r>
            <a:r>
              <a:rPr lang="en-US" dirty="0"/>
              <a:t>Health Information Organization (HIO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HIE </a:t>
            </a:r>
            <a:r>
              <a:rPr lang="en-US" dirty="0"/>
              <a:t>(verb): </a:t>
            </a:r>
            <a:r>
              <a:rPr lang="en-US" dirty="0">
                <a:solidFill>
                  <a:srgbClr val="FF0000"/>
                </a:solidFill>
              </a:rPr>
              <a:t>The electronic movement of health-related information</a:t>
            </a:r>
            <a:r>
              <a:rPr lang="en-US" dirty="0"/>
              <a:t> among disparate organizations according to nationally recognized standards in an authorized and secure manner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HIO (noun): </a:t>
            </a:r>
            <a:r>
              <a:rPr lang="en-US" dirty="0">
                <a:solidFill>
                  <a:srgbClr val="FF0000"/>
                </a:solidFill>
              </a:rPr>
              <a:t>An organization that oversees and governs the exchange activities</a:t>
            </a:r>
            <a:r>
              <a:rPr lang="en-US" dirty="0"/>
              <a:t> of health-related information among independent stakeholders and disparate organizations according to nationally recognized standards in an authorized and secure manner. </a:t>
            </a:r>
            <a:endParaRPr lang="en-US" dirty="0" smtClean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sym typeface="Wingdings" pitchFamily="2" charset="2"/>
              </a:rPr>
              <a:t>An HIO can be described by many acronyms, including:</a:t>
            </a:r>
            <a:endParaRPr lang="en-US" dirty="0" smtClean="0">
              <a:sym typeface="Wingdings" pitchFamily="2" charset="2"/>
            </a:endParaRP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State </a:t>
            </a:r>
            <a:r>
              <a:rPr lang="en-US" dirty="0"/>
              <a:t>Level Health Information Exchange (</a:t>
            </a:r>
            <a:r>
              <a:rPr lang="en-US" dirty="0">
                <a:solidFill>
                  <a:srgbClr val="FF0000"/>
                </a:solidFill>
              </a:rPr>
              <a:t>SLHIE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Regional </a:t>
            </a:r>
            <a:r>
              <a:rPr lang="en-US" dirty="0"/>
              <a:t>Health Information Exchange (</a:t>
            </a:r>
            <a:r>
              <a:rPr lang="en-US" dirty="0">
                <a:solidFill>
                  <a:srgbClr val="FF0000"/>
                </a:solidFill>
              </a:rPr>
              <a:t>RHIO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Regional </a:t>
            </a:r>
            <a:r>
              <a:rPr lang="en-US" dirty="0"/>
              <a:t>Health Information Network (</a:t>
            </a:r>
            <a:r>
              <a:rPr lang="en-US" dirty="0">
                <a:solidFill>
                  <a:srgbClr val="FF0000"/>
                </a:solidFill>
              </a:rPr>
              <a:t>RHIN</a:t>
            </a:r>
            <a:r>
              <a:rPr lang="en-US" dirty="0"/>
              <a:t>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Health </a:t>
            </a:r>
            <a:r>
              <a:rPr lang="en-US" dirty="0"/>
              <a:t>Information Exchange </a:t>
            </a:r>
            <a:r>
              <a:rPr lang="en-US" dirty="0" smtClean="0"/>
              <a:t>Networks (</a:t>
            </a:r>
            <a:r>
              <a:rPr lang="en-US" dirty="0" smtClean="0">
                <a:solidFill>
                  <a:srgbClr val="FF0000"/>
                </a:solidFill>
              </a:rPr>
              <a:t>HIE[N]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Others: Integrated Delivery Systems (IDNs</a:t>
            </a:r>
            <a:r>
              <a:rPr lang="en-US" dirty="0" smtClean="0"/>
              <a:t>); Physician practices HIEs; Payer-led HIEs; and, Disease-specific HIEs.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18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Introduction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History </a:t>
            </a:r>
            <a:r>
              <a:rPr lang="en-US" dirty="0"/>
              <a:t>of </a:t>
            </a:r>
            <a:r>
              <a:rPr lang="en-US" dirty="0" smtClean="0"/>
              <a:t>HIE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200" i="1" dirty="0" smtClean="0"/>
              <a:t>CHIN, CHMIS, SBCCDE, EDI, ONC, NeHC, </a:t>
            </a:r>
            <a:r>
              <a:rPr lang="en-US" sz="1200" i="1" dirty="0" err="1" smtClean="0"/>
              <a:t>SI.Framework</a:t>
            </a:r>
            <a:r>
              <a:rPr lang="en-US" sz="1200" i="1" dirty="0" smtClean="0"/>
              <a:t>, HISPC, NHII/</a:t>
            </a:r>
            <a:r>
              <a:rPr lang="en-US" sz="1200" i="1" dirty="0" err="1" smtClean="0"/>
              <a:t>NwHIN</a:t>
            </a:r>
            <a:r>
              <a:rPr lang="en-US" sz="1200" i="1" dirty="0" smtClean="0"/>
              <a:t>, HIO</a:t>
            </a:r>
            <a:endParaRPr lang="en-US" sz="1400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HIE Architecture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HIE Services</a:t>
            </a:r>
            <a:endParaRPr lang="en-US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HIE Sustainability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200" i="1" dirty="0" smtClean="0"/>
              <a:t>Federal (</a:t>
            </a:r>
            <a:r>
              <a:rPr lang="en-US" sz="1200" i="1" dirty="0"/>
              <a:t>HITECH</a:t>
            </a:r>
            <a:r>
              <a:rPr lang="en-US" sz="1200" i="1" dirty="0" smtClean="0"/>
              <a:t>) Impact</a:t>
            </a:r>
            <a:endParaRPr lang="en-US" sz="1200" i="1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200" i="1" dirty="0" smtClean="0"/>
              <a:t>States Impact</a:t>
            </a:r>
            <a:endParaRPr lang="en-US" sz="1200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HIE Examples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200" i="1" dirty="0" smtClean="0"/>
              <a:t>Indiana HIE</a:t>
            </a:r>
            <a:endParaRPr lang="en-US" sz="1200" i="1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200" i="1" dirty="0" smtClean="0"/>
              <a:t>CRISP</a:t>
            </a:r>
            <a:endParaRPr lang="en-US" sz="1200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HIE and Population Health IT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HIE Future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Summary</a:t>
            </a:r>
            <a:endParaRPr lang="en-US" dirty="0"/>
          </a:p>
          <a:p>
            <a:pPr>
              <a:spcBef>
                <a:spcPts val="4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47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&gt; HIO </a:t>
            </a:r>
            <a:r>
              <a:rPr lang="en-US" sz="1400" b="0" i="1" dirty="0" smtClean="0"/>
              <a:t>(cont.)</a:t>
            </a:r>
            <a:endParaRPr lang="en-US" sz="14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dirty="0"/>
          </a:p>
        </p:txBody>
      </p:sp>
      <p:pic>
        <p:nvPicPr>
          <p:cNvPr id="81" name="Picture 2" descr="http://4.bp.blogspot.com/-cqrnHSY9eiI/TWSfBx7htNI/AAAAAAAAAHw/7aq_OCqrluY/s1600/hie_i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"/>
          <a:stretch/>
        </p:blipFill>
        <p:spPr bwMode="auto">
          <a:xfrm>
            <a:off x="2378275" y="995393"/>
            <a:ext cx="4505059" cy="488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Health Information </a:t>
            </a:r>
            <a:r>
              <a:rPr lang="en-US" sz="1400" dirty="0" smtClean="0">
                <a:latin typeface="+mj-lt"/>
              </a:rPr>
              <a:t>Organizations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3982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&gt; HIO </a:t>
            </a:r>
            <a:r>
              <a:rPr lang="en-US" sz="1400" b="0" i="1" dirty="0" smtClean="0"/>
              <a:t>(cont.)</a:t>
            </a:r>
            <a:endParaRPr lang="en-US" sz="1400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220170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Regenstrief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Health Information </a:t>
            </a:r>
            <a:r>
              <a:rPr lang="en-US" sz="1400" dirty="0" smtClean="0">
                <a:latin typeface="+mj-lt"/>
              </a:rPr>
              <a:t>Organizations</a:t>
            </a:r>
            <a:endParaRPr lang="en-US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-US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170" y="1140585"/>
            <a:ext cx="5439124" cy="47670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1" name="Oval 40"/>
          <p:cNvSpPr/>
          <p:nvPr/>
        </p:nvSpPr>
        <p:spPr bwMode="auto">
          <a:xfrm>
            <a:off x="2042552" y="1140585"/>
            <a:ext cx="5453742" cy="4767007"/>
          </a:xfrm>
          <a:prstGeom prst="ellipse">
            <a:avLst/>
          </a:prstGeom>
          <a:solidFill>
            <a:srgbClr val="FF0000">
              <a:alpha val="30196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3952875" y="3343279"/>
            <a:ext cx="847726" cy="847718"/>
          </a:xfrm>
          <a:prstGeom prst="ellipse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569028" y="1710097"/>
            <a:ext cx="4060124" cy="3884586"/>
            <a:chOff x="2569028" y="1710097"/>
            <a:chExt cx="4060124" cy="3884586"/>
          </a:xfrm>
        </p:grpSpPr>
        <p:sp>
          <p:nvSpPr>
            <p:cNvPr id="47" name="Oval 46"/>
            <p:cNvSpPr/>
            <p:nvPr/>
          </p:nvSpPr>
          <p:spPr bwMode="auto">
            <a:xfrm>
              <a:off x="3143250" y="2171700"/>
              <a:ext cx="219075" cy="219075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267200" y="1981200"/>
              <a:ext cx="219075" cy="219075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257800" y="2514600"/>
              <a:ext cx="219075" cy="219075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724400" y="5334000"/>
              <a:ext cx="219075" cy="219075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111167" y="5375608"/>
              <a:ext cx="219075" cy="219075"/>
            </a:xfrm>
            <a:prstGeom prst="ellipse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cxnSp>
          <p:nvCxnSpPr>
            <p:cNvPr id="57" name="Straight Connector 56"/>
            <p:cNvCxnSpPr>
              <a:stCxn id="47" idx="5"/>
            </p:cNvCxnSpPr>
            <p:nvPr/>
          </p:nvCxnSpPr>
          <p:spPr bwMode="auto">
            <a:xfrm>
              <a:off x="3330242" y="2358692"/>
              <a:ext cx="746780" cy="11087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Connector 57"/>
            <p:cNvCxnSpPr>
              <a:stCxn id="49" idx="4"/>
            </p:cNvCxnSpPr>
            <p:nvPr/>
          </p:nvCxnSpPr>
          <p:spPr bwMode="auto">
            <a:xfrm>
              <a:off x="4376738" y="2200275"/>
              <a:ext cx="0" cy="114300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Straight Connector 58"/>
            <p:cNvCxnSpPr>
              <a:stCxn id="43" idx="6"/>
              <a:endCxn id="51" idx="3"/>
            </p:cNvCxnSpPr>
            <p:nvPr/>
          </p:nvCxnSpPr>
          <p:spPr bwMode="auto">
            <a:xfrm flipV="1">
              <a:off x="4800601" y="2701592"/>
              <a:ext cx="489282" cy="106554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/>
            <p:cNvCxnSpPr>
              <a:stCxn id="43" idx="5"/>
              <a:endCxn id="53" idx="0"/>
            </p:cNvCxnSpPr>
            <p:nvPr/>
          </p:nvCxnSpPr>
          <p:spPr bwMode="auto">
            <a:xfrm>
              <a:off x="4676454" y="4066852"/>
              <a:ext cx="157484" cy="12671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/>
            <p:cNvCxnSpPr>
              <a:stCxn id="43" idx="3"/>
              <a:endCxn id="55" idx="7"/>
            </p:cNvCxnSpPr>
            <p:nvPr/>
          </p:nvCxnSpPr>
          <p:spPr bwMode="auto">
            <a:xfrm flipH="1">
              <a:off x="3298159" y="4066852"/>
              <a:ext cx="778863" cy="13408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/>
            <p:cNvCxnSpPr>
              <a:stCxn id="47" idx="4"/>
              <a:endCxn id="55" idx="0"/>
            </p:cNvCxnSpPr>
            <p:nvPr/>
          </p:nvCxnSpPr>
          <p:spPr bwMode="auto">
            <a:xfrm flipH="1">
              <a:off x="3220705" y="2390775"/>
              <a:ext cx="32083" cy="29848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/>
            <p:cNvCxnSpPr>
              <a:stCxn id="47" idx="6"/>
              <a:endCxn id="49" idx="2"/>
            </p:cNvCxnSpPr>
            <p:nvPr/>
          </p:nvCxnSpPr>
          <p:spPr bwMode="auto">
            <a:xfrm flipV="1">
              <a:off x="3362325" y="2090738"/>
              <a:ext cx="904875" cy="1905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8" name="Straight Connector 67"/>
            <p:cNvCxnSpPr>
              <a:stCxn id="49" idx="5"/>
              <a:endCxn id="51" idx="1"/>
            </p:cNvCxnSpPr>
            <p:nvPr/>
          </p:nvCxnSpPr>
          <p:spPr bwMode="auto">
            <a:xfrm>
              <a:off x="4454192" y="2168192"/>
              <a:ext cx="835691" cy="3784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9" name="Straight Connector 68"/>
            <p:cNvCxnSpPr>
              <a:stCxn id="51" idx="4"/>
              <a:endCxn id="53" idx="7"/>
            </p:cNvCxnSpPr>
            <p:nvPr/>
          </p:nvCxnSpPr>
          <p:spPr bwMode="auto">
            <a:xfrm flipH="1">
              <a:off x="4911392" y="2733675"/>
              <a:ext cx="455946" cy="26324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Straight Connector 70"/>
            <p:cNvCxnSpPr>
              <a:stCxn id="53" idx="2"/>
              <a:endCxn id="55" idx="6"/>
            </p:cNvCxnSpPr>
            <p:nvPr/>
          </p:nvCxnSpPr>
          <p:spPr bwMode="auto">
            <a:xfrm flipH="1">
              <a:off x="3330242" y="5443538"/>
              <a:ext cx="1394158" cy="416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2" name="Oval 71"/>
            <p:cNvSpPr/>
            <p:nvPr/>
          </p:nvSpPr>
          <p:spPr bwMode="auto">
            <a:xfrm>
              <a:off x="5878285" y="4370221"/>
              <a:ext cx="219075" cy="219075"/>
            </a:xfrm>
            <a:prstGeom prst="ellipse">
              <a:avLst/>
            </a:prstGeom>
            <a:solidFill>
              <a:srgbClr val="92D05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569028" y="1762125"/>
              <a:ext cx="219075" cy="219075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410077" y="1710097"/>
              <a:ext cx="219075" cy="219075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cxnSp>
          <p:nvCxnSpPr>
            <p:cNvPr id="77" name="Straight Connector 76"/>
            <p:cNvCxnSpPr>
              <a:stCxn id="72" idx="1"/>
            </p:cNvCxnSpPr>
            <p:nvPr/>
          </p:nvCxnSpPr>
          <p:spPr bwMode="auto">
            <a:xfrm flipH="1" flipV="1">
              <a:off x="4800601" y="3767138"/>
              <a:ext cx="1109767" cy="6351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8" name="Straight Connector 77"/>
            <p:cNvCxnSpPr>
              <a:stCxn id="74" idx="5"/>
              <a:endCxn id="47" idx="1"/>
            </p:cNvCxnSpPr>
            <p:nvPr/>
          </p:nvCxnSpPr>
          <p:spPr bwMode="auto">
            <a:xfrm>
              <a:off x="2756020" y="1949117"/>
              <a:ext cx="419313" cy="2546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9" name="Straight Connector 78"/>
            <p:cNvCxnSpPr>
              <a:stCxn id="72" idx="3"/>
              <a:endCxn id="53" idx="6"/>
            </p:cNvCxnSpPr>
            <p:nvPr/>
          </p:nvCxnSpPr>
          <p:spPr bwMode="auto">
            <a:xfrm flipH="1">
              <a:off x="4943475" y="4557213"/>
              <a:ext cx="966893" cy="8863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0" name="Straight Connector 79"/>
            <p:cNvCxnSpPr>
              <a:stCxn id="75" idx="3"/>
              <a:endCxn id="51" idx="7"/>
            </p:cNvCxnSpPr>
            <p:nvPr/>
          </p:nvCxnSpPr>
          <p:spPr bwMode="auto">
            <a:xfrm flipH="1">
              <a:off x="5444792" y="1897089"/>
              <a:ext cx="997368" cy="6495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0511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&gt; HIO </a:t>
            </a:r>
            <a:r>
              <a:rPr lang="en-US" sz="1400" b="0" i="1" dirty="0"/>
              <a:t>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0170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Regenstrief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 dirty="0"/>
          </a:p>
        </p:txBody>
      </p:sp>
      <p:pic>
        <p:nvPicPr>
          <p:cNvPr id="29" name="Picture 2" descr="comm_ed_visi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07" y="1169988"/>
            <a:ext cx="7472136" cy="47013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Georgia" panose="02040502050405020303" pitchFamily="18" charset="0"/>
              </a:rPr>
              <a:t>Nationwide Health Information Network (</a:t>
            </a:r>
            <a:r>
              <a:rPr lang="en-US" sz="1400" dirty="0" err="1">
                <a:latin typeface="Georgia" panose="02040502050405020303" pitchFamily="18" charset="0"/>
              </a:rPr>
              <a:t>NwHIN</a:t>
            </a:r>
            <a:r>
              <a:rPr lang="en-US" sz="14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5686426" y="2858127"/>
            <a:ext cx="485148" cy="485148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27370" y="1392004"/>
            <a:ext cx="6510344" cy="3856271"/>
            <a:chOff x="1327370" y="1392004"/>
            <a:chExt cx="6510344" cy="3856271"/>
          </a:xfrm>
        </p:grpSpPr>
        <p:sp>
          <p:nvSpPr>
            <p:cNvPr id="35" name="Oval 34"/>
            <p:cNvSpPr/>
            <p:nvPr/>
          </p:nvSpPr>
          <p:spPr bwMode="auto">
            <a:xfrm>
              <a:off x="4267200" y="4343400"/>
              <a:ext cx="337457" cy="337457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200400" y="3124200"/>
              <a:ext cx="219075" cy="219075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371600" y="3886200"/>
              <a:ext cx="219075" cy="219075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327370" y="1392004"/>
              <a:ext cx="381000" cy="3810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477000" y="5029200"/>
              <a:ext cx="219075" cy="219075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467600" y="2211162"/>
              <a:ext cx="370114" cy="370114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</a:endParaRPr>
            </a:p>
          </p:txBody>
        </p:sp>
        <p:cxnSp>
          <p:nvCxnSpPr>
            <p:cNvPr id="44" name="Straight Connector 43"/>
            <p:cNvCxnSpPr>
              <a:stCxn id="33" idx="2"/>
              <a:endCxn id="36" idx="6"/>
            </p:cNvCxnSpPr>
            <p:nvPr/>
          </p:nvCxnSpPr>
          <p:spPr bwMode="auto">
            <a:xfrm flipH="1">
              <a:off x="3419475" y="3100701"/>
              <a:ext cx="2266951" cy="13303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>
              <a:stCxn id="36" idx="2"/>
              <a:endCxn id="37" idx="7"/>
            </p:cNvCxnSpPr>
            <p:nvPr/>
          </p:nvCxnSpPr>
          <p:spPr bwMode="auto">
            <a:xfrm flipH="1">
              <a:off x="1558592" y="3233738"/>
              <a:ext cx="1641808" cy="6845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>
              <a:stCxn id="38" idx="5"/>
              <a:endCxn id="36" idx="1"/>
            </p:cNvCxnSpPr>
            <p:nvPr/>
          </p:nvCxnSpPr>
          <p:spPr bwMode="auto">
            <a:xfrm>
              <a:off x="1652574" y="1717208"/>
              <a:ext cx="1579909" cy="143907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Straight Connector 47"/>
            <p:cNvCxnSpPr>
              <a:stCxn id="38" idx="4"/>
              <a:endCxn id="37" idx="0"/>
            </p:cNvCxnSpPr>
            <p:nvPr/>
          </p:nvCxnSpPr>
          <p:spPr bwMode="auto">
            <a:xfrm flipH="1">
              <a:off x="1481138" y="1773004"/>
              <a:ext cx="36732" cy="21131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9" name="Straight Connector 48"/>
            <p:cNvCxnSpPr>
              <a:stCxn id="38" idx="6"/>
              <a:endCxn id="33" idx="1"/>
            </p:cNvCxnSpPr>
            <p:nvPr/>
          </p:nvCxnSpPr>
          <p:spPr bwMode="auto">
            <a:xfrm>
              <a:off x="1708370" y="1582504"/>
              <a:ext cx="4049104" cy="13466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0" name="Straight Connector 49"/>
            <p:cNvCxnSpPr>
              <a:stCxn id="42" idx="1"/>
              <a:endCxn id="38" idx="7"/>
            </p:cNvCxnSpPr>
            <p:nvPr/>
          </p:nvCxnSpPr>
          <p:spPr bwMode="auto">
            <a:xfrm flipH="1" flipV="1">
              <a:off x="1652574" y="1447800"/>
              <a:ext cx="5869228" cy="8175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Straight Connector 51"/>
            <p:cNvCxnSpPr>
              <a:stCxn id="42" idx="3"/>
              <a:endCxn id="33" idx="6"/>
            </p:cNvCxnSpPr>
            <p:nvPr/>
          </p:nvCxnSpPr>
          <p:spPr bwMode="auto">
            <a:xfrm flipH="1">
              <a:off x="6171574" y="2527074"/>
              <a:ext cx="1350228" cy="57362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Straight Connector 53"/>
            <p:cNvCxnSpPr>
              <a:stCxn id="33" idx="3"/>
              <a:endCxn id="35" idx="7"/>
            </p:cNvCxnSpPr>
            <p:nvPr/>
          </p:nvCxnSpPr>
          <p:spPr bwMode="auto">
            <a:xfrm flipH="1">
              <a:off x="4555238" y="3272227"/>
              <a:ext cx="1202236" cy="112059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Straight Connector 55"/>
            <p:cNvCxnSpPr>
              <a:stCxn id="35" idx="1"/>
              <a:endCxn id="36" idx="5"/>
            </p:cNvCxnSpPr>
            <p:nvPr/>
          </p:nvCxnSpPr>
          <p:spPr bwMode="auto">
            <a:xfrm flipH="1" flipV="1">
              <a:off x="3387392" y="3311192"/>
              <a:ext cx="929227" cy="108162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/>
            <p:cNvCxnSpPr>
              <a:stCxn id="35" idx="2"/>
              <a:endCxn id="37" idx="6"/>
            </p:cNvCxnSpPr>
            <p:nvPr/>
          </p:nvCxnSpPr>
          <p:spPr bwMode="auto">
            <a:xfrm flipH="1" flipV="1">
              <a:off x="1590675" y="3995738"/>
              <a:ext cx="2676525" cy="5163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/>
            <p:cNvCxnSpPr>
              <a:stCxn id="40" idx="1"/>
              <a:endCxn id="35" idx="6"/>
            </p:cNvCxnSpPr>
            <p:nvPr/>
          </p:nvCxnSpPr>
          <p:spPr bwMode="auto">
            <a:xfrm flipH="1" flipV="1">
              <a:off x="4604657" y="4512129"/>
              <a:ext cx="1904426" cy="54915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Straight Connector 64"/>
            <p:cNvCxnSpPr>
              <a:stCxn id="40" idx="0"/>
              <a:endCxn id="33" idx="5"/>
            </p:cNvCxnSpPr>
            <p:nvPr/>
          </p:nvCxnSpPr>
          <p:spPr bwMode="auto">
            <a:xfrm flipH="1" flipV="1">
              <a:off x="6100526" y="3272227"/>
              <a:ext cx="486012" cy="175697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6" name="Straight Connector 65"/>
            <p:cNvCxnSpPr>
              <a:stCxn id="40" idx="7"/>
              <a:endCxn id="42" idx="4"/>
            </p:cNvCxnSpPr>
            <p:nvPr/>
          </p:nvCxnSpPr>
          <p:spPr bwMode="auto">
            <a:xfrm flipV="1">
              <a:off x="6663992" y="2581276"/>
              <a:ext cx="988665" cy="248000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70761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</a:t>
            </a:r>
            <a:r>
              <a:rPr lang="en-US" dirty="0" smtClean="0"/>
              <a:t> HIO to </a:t>
            </a:r>
            <a:r>
              <a:rPr lang="en-US" dirty="0" err="1" smtClean="0"/>
              <a:t>NwHIN</a:t>
            </a:r>
            <a:endParaRPr lang="en-US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8" name="Picture 4" descr="http://www.tatrc.org/ports/healthInfo/img/healthIT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050" y="1291347"/>
            <a:ext cx="6750050" cy="42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9621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Nationwide Health Information Network (</a:t>
            </a:r>
            <a:r>
              <a:rPr lang="en-US" sz="1400" dirty="0" err="1" smtClean="0">
                <a:latin typeface="+mj-lt"/>
              </a:rPr>
              <a:t>NwHIN</a:t>
            </a:r>
            <a:r>
              <a:rPr lang="en-US" sz="1400" dirty="0" smtClean="0">
                <a:latin typeface="+mj-lt"/>
              </a:rPr>
              <a:t>)</a:t>
            </a:r>
            <a:endParaRPr lang="en-US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9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/>
              <a:t>HIE Architecture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9163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Architecture is a formal description of a system or a </a:t>
            </a:r>
            <a:r>
              <a:rPr lang="en-US" dirty="0">
                <a:solidFill>
                  <a:srgbClr val="FF0000"/>
                </a:solidFill>
              </a:rPr>
              <a:t>detailed plan of the system at component level</a:t>
            </a:r>
            <a:r>
              <a:rPr lang="en-US" dirty="0"/>
              <a:t>, used to guide its implementation.</a:t>
            </a:r>
          </a:p>
          <a:p>
            <a:pPr>
              <a:spcBef>
                <a:spcPts val="1800"/>
              </a:spcBef>
            </a:pPr>
            <a:r>
              <a:rPr lang="en-US" dirty="0"/>
              <a:t>It includes the </a:t>
            </a:r>
            <a:r>
              <a:rPr lang="en-US" dirty="0">
                <a:solidFill>
                  <a:srgbClr val="FF0000"/>
                </a:solidFill>
              </a:rPr>
              <a:t>structure of components, their interrelationships </a:t>
            </a:r>
            <a:r>
              <a:rPr lang="en-US" dirty="0"/>
              <a:t>and the principles and guidelines governing their design and evolution over time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dirty="0"/>
              <a:t>Four commonly used subsets of an overall enterprise architecture</a:t>
            </a:r>
            <a:r>
              <a:rPr lang="en-US" dirty="0" smtClean="0"/>
              <a:t>: Business </a:t>
            </a:r>
            <a:r>
              <a:rPr lang="en-US" dirty="0"/>
              <a:t>(or business process) </a:t>
            </a:r>
            <a:r>
              <a:rPr lang="en-US" dirty="0" smtClean="0"/>
              <a:t>architecture; Application architecture; Data architecture; and, </a:t>
            </a:r>
            <a:r>
              <a:rPr lang="en-US" dirty="0" smtClean="0">
                <a:solidFill>
                  <a:srgbClr val="FF0000"/>
                </a:solidFill>
              </a:rPr>
              <a:t>Technical architecture</a:t>
            </a:r>
            <a:r>
              <a:rPr lang="en-US" dirty="0" smtClean="0"/>
              <a:t>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HIE technical architectures: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Centralized (Monolithic data repository)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Federated (Consistent &amp; Inconsistent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Hybrid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Switch (Service Oriented / Web Services)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Patient </a:t>
            </a:r>
            <a:r>
              <a:rPr lang="en-US" dirty="0"/>
              <a:t>Centric (PHR oriented)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35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</a:t>
            </a:r>
            <a:r>
              <a:rPr lang="en-US" dirty="0" smtClean="0"/>
              <a:t> Centralized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Data is accumulated and managed in a </a:t>
            </a:r>
            <a:r>
              <a:rPr lang="en-US" dirty="0" smtClean="0">
                <a:solidFill>
                  <a:srgbClr val="FF0000"/>
                </a:solidFill>
              </a:rPr>
              <a:t>single and </a:t>
            </a:r>
            <a:r>
              <a:rPr lang="en-US" dirty="0">
                <a:solidFill>
                  <a:srgbClr val="FF0000"/>
                </a:solidFill>
              </a:rPr>
              <a:t>centralized </a:t>
            </a:r>
            <a:r>
              <a:rPr lang="en-US" dirty="0" smtClean="0">
                <a:solidFill>
                  <a:srgbClr val="FF0000"/>
                </a:solidFill>
              </a:rPr>
              <a:t>repository</a:t>
            </a:r>
          </a:p>
          <a:p>
            <a:pPr>
              <a:spcBef>
                <a:spcPts val="1200"/>
              </a:spcBef>
            </a:pPr>
            <a:r>
              <a:rPr lang="en-US" dirty="0"/>
              <a:t>The state </a:t>
            </a:r>
            <a:r>
              <a:rPr lang="en-US" dirty="0">
                <a:solidFill>
                  <a:srgbClr val="FF0000"/>
                </a:solidFill>
              </a:rPr>
              <a:t>HIO has full control </a:t>
            </a:r>
            <a:r>
              <a:rPr lang="en-US" dirty="0"/>
              <a:t>over the data and the ability to </a:t>
            </a:r>
            <a:r>
              <a:rPr lang="en-US" dirty="0" smtClean="0"/>
              <a:t>authenticate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FF0000"/>
                </a:solidFill>
              </a:rPr>
              <a:t>HIO </a:t>
            </a:r>
            <a:r>
              <a:rPr lang="en-US" dirty="0">
                <a:solidFill>
                  <a:srgbClr val="FF0000"/>
                </a:solidFill>
              </a:rPr>
              <a:t>is responsible </a:t>
            </a:r>
            <a:r>
              <a:rPr lang="en-US" dirty="0"/>
              <a:t>for </a:t>
            </a:r>
            <a:r>
              <a:rPr lang="en-US" dirty="0" smtClean="0"/>
              <a:t>patient </a:t>
            </a:r>
            <a:r>
              <a:rPr lang="en-US" dirty="0"/>
              <a:t>ID, data storage and </a:t>
            </a:r>
            <a:r>
              <a:rPr lang="en-US" dirty="0" smtClean="0"/>
              <a:t>privacy</a:t>
            </a:r>
          </a:p>
          <a:p>
            <a:pPr>
              <a:spcBef>
                <a:spcPts val="1200"/>
              </a:spcBef>
            </a:pPr>
            <a:r>
              <a:rPr lang="en-US" dirty="0"/>
              <a:t>Users interact with centrally </a:t>
            </a:r>
            <a:r>
              <a:rPr lang="en-US" dirty="0" smtClean="0"/>
              <a:t>located and </a:t>
            </a:r>
            <a:r>
              <a:rPr lang="en-US" dirty="0">
                <a:solidFill>
                  <a:srgbClr val="FF0000"/>
                </a:solidFill>
              </a:rPr>
              <a:t>standardized </a:t>
            </a:r>
            <a:r>
              <a:rPr lang="en-US" dirty="0" smtClean="0">
                <a:solidFill>
                  <a:srgbClr val="FF0000"/>
                </a:solidFill>
              </a:rPr>
              <a:t>content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Example: UK NHS planned HIE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Advantages</a:t>
            </a:r>
            <a:r>
              <a:rPr lang="en-US" dirty="0" smtClean="0"/>
              <a:t>: 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Simplicity</a:t>
            </a:r>
            <a:r>
              <a:rPr lang="en-US" dirty="0" smtClean="0"/>
              <a:t> / efficiency</a:t>
            </a:r>
            <a:endParaRPr lang="en-US" dirty="0"/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Data </a:t>
            </a:r>
            <a:r>
              <a:rPr lang="en-US" dirty="0"/>
              <a:t>are </a:t>
            </a:r>
            <a:r>
              <a:rPr lang="en-US" dirty="0" smtClean="0">
                <a:solidFill>
                  <a:srgbClr val="FF0000"/>
                </a:solidFill>
              </a:rPr>
              <a:t>consistent</a:t>
            </a:r>
            <a:r>
              <a:rPr lang="en-US" dirty="0" smtClean="0"/>
              <a:t> + no </a:t>
            </a:r>
            <a:r>
              <a:rPr lang="en-US" dirty="0"/>
              <a:t>patient linkage </a:t>
            </a:r>
            <a:r>
              <a:rPr lang="en-US" dirty="0" smtClean="0"/>
              <a:t>issues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Disadvantages</a:t>
            </a:r>
            <a:r>
              <a:rPr lang="en-US" dirty="0"/>
              <a:t>: </a:t>
            </a:r>
            <a:endParaRPr lang="en-US" dirty="0" smtClean="0"/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Doesn’t scale well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Single point of control – must </a:t>
            </a:r>
            <a:r>
              <a:rPr lang="en-US" dirty="0">
                <a:solidFill>
                  <a:srgbClr val="FF0000"/>
                </a:solidFill>
              </a:rPr>
              <a:t>trust</a:t>
            </a:r>
            <a:r>
              <a:rPr lang="en-US" dirty="0"/>
              <a:t> the custodian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Requires exceptional </a:t>
            </a:r>
            <a:r>
              <a:rPr lang="en-US" dirty="0">
                <a:solidFill>
                  <a:srgbClr val="FF0000"/>
                </a:solidFill>
              </a:rPr>
              <a:t>leadership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Everyone has to </a:t>
            </a:r>
            <a:r>
              <a:rPr lang="en-US" dirty="0">
                <a:solidFill>
                  <a:srgbClr val="FF0000"/>
                </a:solidFill>
              </a:rPr>
              <a:t>accept the same identifier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Needs robust communication </a:t>
            </a:r>
            <a:r>
              <a:rPr lang="en-US" dirty="0" smtClean="0">
                <a:solidFill>
                  <a:srgbClr val="FF0000"/>
                </a:solidFill>
              </a:rPr>
              <a:t>infrastructures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50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 </a:t>
            </a:r>
            <a:r>
              <a:rPr lang="en-US" dirty="0" smtClean="0"/>
              <a:t>Centralized </a:t>
            </a:r>
            <a:r>
              <a:rPr lang="en-US" sz="1200" b="0" i="1" dirty="0" smtClean="0"/>
              <a:t>(cont.)</a:t>
            </a:r>
            <a:endParaRPr lang="en-US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220170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Regenstrief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j-lt"/>
              </a:rPr>
              <a:t>Centralized HIE</a:t>
            </a:r>
            <a:endParaRPr lang="en-US" sz="1400" dirty="0">
              <a:latin typeface="+mj-lt"/>
            </a:endParaRPr>
          </a:p>
        </p:txBody>
      </p:sp>
      <p:sp>
        <p:nvSpPr>
          <p:cNvPr id="81" name="Can 80"/>
          <p:cNvSpPr/>
          <p:nvPr/>
        </p:nvSpPr>
        <p:spPr bwMode="auto">
          <a:xfrm>
            <a:off x="3226814" y="1784372"/>
            <a:ext cx="2468158" cy="3384264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Data Repository</a:t>
            </a: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6" name="Down Arrow 105"/>
          <p:cNvSpPr/>
          <p:nvPr/>
        </p:nvSpPr>
        <p:spPr bwMode="auto">
          <a:xfrm rot="17518015">
            <a:off x="1909327" y="1486025"/>
            <a:ext cx="768280" cy="1387512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7" name="Down Arrow 106"/>
          <p:cNvSpPr/>
          <p:nvPr/>
        </p:nvSpPr>
        <p:spPr bwMode="auto">
          <a:xfrm rot="16200000">
            <a:off x="1822882" y="2741517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8" name="Down Arrow 107"/>
          <p:cNvSpPr/>
          <p:nvPr/>
        </p:nvSpPr>
        <p:spPr bwMode="auto">
          <a:xfrm rot="14933394">
            <a:off x="1988700" y="4263308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9" name="Down Arrow 108"/>
          <p:cNvSpPr/>
          <p:nvPr/>
        </p:nvSpPr>
        <p:spPr bwMode="auto">
          <a:xfrm rot="7061799">
            <a:off x="6069520" y="4026375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0" name="Down Arrow 109"/>
          <p:cNvSpPr/>
          <p:nvPr/>
        </p:nvSpPr>
        <p:spPr bwMode="auto">
          <a:xfrm rot="5400000">
            <a:off x="6309485" y="2741517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1" name="Down Arrow 110"/>
          <p:cNvSpPr/>
          <p:nvPr/>
        </p:nvSpPr>
        <p:spPr bwMode="auto">
          <a:xfrm rot="4255865">
            <a:off x="6064267" y="1200228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47405" y="1521619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EHRs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925916" y="3060964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Claims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46951" y="4678528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PACS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781800" y="4578614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LABs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781800" y="3083717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Registries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667498" y="1269005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PHRs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57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</a:t>
            </a:r>
            <a:r>
              <a:rPr lang="en-US" dirty="0" smtClean="0"/>
              <a:t> </a:t>
            </a:r>
            <a:r>
              <a:rPr lang="en-US" dirty="0"/>
              <a:t>Federated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Peer-to-peer architecture.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Network </a:t>
            </a:r>
            <a:r>
              <a:rPr lang="en-US" dirty="0"/>
              <a:t>permits </a:t>
            </a:r>
            <a:r>
              <a:rPr lang="en-US" dirty="0">
                <a:solidFill>
                  <a:srgbClr val="FF0000"/>
                </a:solidFill>
              </a:rPr>
              <a:t>users access only when needed</a:t>
            </a:r>
            <a:r>
              <a:rPr lang="en-US" dirty="0"/>
              <a:t>.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Multiple </a:t>
            </a:r>
            <a:r>
              <a:rPr lang="en-US" dirty="0">
                <a:solidFill>
                  <a:srgbClr val="FF0000"/>
                </a:solidFill>
              </a:rPr>
              <a:t>patient id technologies</a:t>
            </a:r>
            <a:r>
              <a:rPr lang="en-US" dirty="0"/>
              <a:t>: Master Patient Indices (MPI) and Record Locator Service (RLS</a:t>
            </a:r>
            <a:r>
              <a:rPr lang="en-US" dirty="0" smtClean="0"/>
              <a:t>).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Inconsistent</a:t>
            </a:r>
            <a:r>
              <a:rPr lang="en-US" dirty="0" smtClean="0"/>
              <a:t>: includes </a:t>
            </a:r>
            <a:r>
              <a:rPr lang="en-US" dirty="0" smtClean="0">
                <a:solidFill>
                  <a:srgbClr val="FF0000"/>
                </a:solidFill>
              </a:rPr>
              <a:t>non-standardized data </a:t>
            </a:r>
            <a:r>
              <a:rPr lang="en-US" dirty="0" smtClean="0"/>
              <a:t>such as different </a:t>
            </a:r>
            <a:r>
              <a:rPr lang="en-US" dirty="0"/>
              <a:t>patient </a:t>
            </a:r>
            <a:r>
              <a:rPr lang="en-US" dirty="0" smtClean="0"/>
              <a:t>identifiers; different </a:t>
            </a:r>
            <a:r>
              <a:rPr lang="en-US" dirty="0"/>
              <a:t>data models (basic way to organize the data</a:t>
            </a:r>
            <a:r>
              <a:rPr lang="en-US" dirty="0" smtClean="0"/>
              <a:t>); different </a:t>
            </a:r>
            <a:r>
              <a:rPr lang="en-US" dirty="0"/>
              <a:t>identifiers for observations (e.g. hemoglobin, </a:t>
            </a:r>
            <a:r>
              <a:rPr lang="en-US" dirty="0" err="1"/>
              <a:t>Hgb</a:t>
            </a:r>
            <a:r>
              <a:rPr lang="en-US" dirty="0"/>
              <a:t> or WB Hemoglobin</a:t>
            </a:r>
            <a:r>
              <a:rPr lang="en-US" dirty="0" smtClean="0"/>
              <a:t>); and, different </a:t>
            </a:r>
            <a:r>
              <a:rPr lang="en-US" dirty="0"/>
              <a:t>units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Consistent</a:t>
            </a:r>
            <a:r>
              <a:rPr lang="en-US" dirty="0" smtClean="0"/>
              <a:t>: data </a:t>
            </a:r>
            <a:r>
              <a:rPr lang="en-US" dirty="0"/>
              <a:t>gathered centrally in separate physical files, “mirrors” of remote </a:t>
            </a:r>
            <a:r>
              <a:rPr lang="en-US" dirty="0" smtClean="0"/>
              <a:t>sites; and, </a:t>
            </a:r>
            <a:r>
              <a:rPr lang="en-US" dirty="0" smtClean="0">
                <a:solidFill>
                  <a:srgbClr val="FF0000"/>
                </a:solidFill>
              </a:rPr>
              <a:t>standardized </a:t>
            </a:r>
            <a:r>
              <a:rPr lang="en-US" dirty="0">
                <a:solidFill>
                  <a:srgbClr val="FF0000"/>
                </a:solidFill>
              </a:rPr>
              <a:t>at the time it comes in</a:t>
            </a:r>
            <a:r>
              <a:rPr lang="en-US" dirty="0"/>
              <a:t>.</a:t>
            </a:r>
            <a:endParaRPr lang="en-US" dirty="0" smtClean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Examples: 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Inconsistent: Santa Barbara County Care Data Exchange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Consistent: Indiana HIE</a:t>
            </a:r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75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 </a:t>
            </a:r>
            <a:r>
              <a:rPr lang="en-US" dirty="0" smtClean="0"/>
              <a:t>Federated </a:t>
            </a:r>
            <a:r>
              <a:rPr lang="en-US" sz="1200" b="0" i="1" dirty="0" smtClean="0"/>
              <a:t>(cont.)</a:t>
            </a:r>
            <a:endParaRPr lang="en-US" sz="1200" b="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/>
              <a:t>Advantages</a:t>
            </a:r>
            <a:r>
              <a:rPr lang="en-US" dirty="0"/>
              <a:t>: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Data ownership can be managed by defining </a:t>
            </a:r>
            <a:r>
              <a:rPr lang="en-US" dirty="0">
                <a:solidFill>
                  <a:srgbClr val="FF0000"/>
                </a:solidFill>
              </a:rPr>
              <a:t>business </a:t>
            </a:r>
            <a:r>
              <a:rPr lang="en-US" dirty="0" smtClean="0">
                <a:solidFill>
                  <a:srgbClr val="FF0000"/>
                </a:solidFill>
              </a:rPr>
              <a:t>policies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Individual organizations able to </a:t>
            </a:r>
            <a:r>
              <a:rPr lang="en-US" dirty="0">
                <a:solidFill>
                  <a:srgbClr val="FF0000"/>
                </a:solidFill>
              </a:rPr>
              <a:t>control their own </a:t>
            </a:r>
            <a:r>
              <a:rPr lang="en-US" dirty="0" smtClean="0">
                <a:solidFill>
                  <a:srgbClr val="FF0000"/>
                </a:solidFill>
              </a:rPr>
              <a:t>data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Benefits of </a:t>
            </a:r>
            <a:r>
              <a:rPr lang="en-US" dirty="0">
                <a:solidFill>
                  <a:srgbClr val="FF0000"/>
                </a:solidFill>
              </a:rPr>
              <a:t>scale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Builds </a:t>
            </a:r>
            <a:r>
              <a:rPr lang="en-US" dirty="0">
                <a:solidFill>
                  <a:srgbClr val="FF0000"/>
                </a:solidFill>
              </a:rPr>
              <a:t>on existing infrastructure </a:t>
            </a:r>
            <a:r>
              <a:rPr lang="en-US" dirty="0"/>
              <a:t>– </a:t>
            </a:r>
            <a:r>
              <a:rPr lang="en-US" dirty="0" smtClean="0"/>
              <a:t>no need for </a:t>
            </a:r>
            <a:r>
              <a:rPr lang="en-US" dirty="0"/>
              <a:t>new </a:t>
            </a:r>
            <a:r>
              <a:rPr lang="en-US" dirty="0" smtClean="0"/>
              <a:t>computers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More opportunities for </a:t>
            </a:r>
            <a:r>
              <a:rPr lang="en-US" dirty="0">
                <a:solidFill>
                  <a:srgbClr val="FF0000"/>
                </a:solidFill>
              </a:rPr>
              <a:t>creativity</a:t>
            </a:r>
            <a:r>
              <a:rPr lang="en-US" dirty="0"/>
              <a:t> (within the specified architecture)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only examples of </a:t>
            </a:r>
            <a:r>
              <a:rPr lang="en-US" dirty="0">
                <a:solidFill>
                  <a:srgbClr val="FF0000"/>
                </a:solidFill>
              </a:rPr>
              <a:t>working interoperable </a:t>
            </a:r>
            <a:r>
              <a:rPr lang="en-US" dirty="0"/>
              <a:t>healthcare </a:t>
            </a:r>
            <a:r>
              <a:rPr lang="en-US" dirty="0" smtClean="0"/>
              <a:t>systems</a:t>
            </a:r>
            <a:endParaRPr lang="en-US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Disadvantages</a:t>
            </a:r>
            <a:r>
              <a:rPr lang="en-US" dirty="0" smtClean="0"/>
              <a:t>: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Requires </a:t>
            </a:r>
            <a:r>
              <a:rPr lang="en-US" dirty="0">
                <a:solidFill>
                  <a:srgbClr val="FF0000"/>
                </a:solidFill>
              </a:rPr>
              <a:t>more coordination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May be </a:t>
            </a:r>
            <a:r>
              <a:rPr lang="en-US" dirty="0">
                <a:solidFill>
                  <a:srgbClr val="FF0000"/>
                </a:solidFill>
              </a:rPr>
              <a:t>slower</a:t>
            </a:r>
            <a:r>
              <a:rPr lang="en-US" dirty="0"/>
              <a:t> than monolithic database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Have to solve the </a:t>
            </a:r>
            <a:r>
              <a:rPr lang="en-US" dirty="0">
                <a:solidFill>
                  <a:srgbClr val="FF0000"/>
                </a:solidFill>
              </a:rPr>
              <a:t>patient identifier </a:t>
            </a:r>
            <a:r>
              <a:rPr lang="en-US" dirty="0"/>
              <a:t>problem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Also needs </a:t>
            </a:r>
            <a:r>
              <a:rPr lang="en-US" dirty="0">
                <a:solidFill>
                  <a:srgbClr val="FF0000"/>
                </a:solidFill>
              </a:rPr>
              <a:t>robust communication infrastructure</a:t>
            </a:r>
            <a:r>
              <a:rPr lang="en-US" dirty="0"/>
              <a:t> in place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51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/>
              <a:t>History of HIE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902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 Federated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0170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Regenstrief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j-lt"/>
              </a:rPr>
              <a:t>Federated Inconsistent HIE</a:t>
            </a:r>
            <a:endParaRPr lang="en-US" sz="1400" dirty="0">
              <a:latin typeface="+mj-lt"/>
            </a:endParaRPr>
          </a:p>
        </p:txBody>
      </p:sp>
      <p:sp>
        <p:nvSpPr>
          <p:cNvPr id="81" name="Can 80"/>
          <p:cNvSpPr/>
          <p:nvPr/>
        </p:nvSpPr>
        <p:spPr bwMode="auto">
          <a:xfrm>
            <a:off x="4580494" y="1752600"/>
            <a:ext cx="1107141" cy="1418122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" name="Can 81"/>
          <p:cNvSpPr/>
          <p:nvPr/>
        </p:nvSpPr>
        <p:spPr bwMode="auto">
          <a:xfrm>
            <a:off x="3441077" y="1752600"/>
            <a:ext cx="1107141" cy="1418122"/>
          </a:xfrm>
          <a:prstGeom prst="can">
            <a:avLst>
              <a:gd name="adj" fmla="val 34605"/>
            </a:avLst>
          </a:prstGeom>
          <a:solidFill>
            <a:srgbClr val="FF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Can 86"/>
          <p:cNvSpPr/>
          <p:nvPr/>
        </p:nvSpPr>
        <p:spPr bwMode="auto">
          <a:xfrm>
            <a:off x="5536576" y="2164977"/>
            <a:ext cx="1107141" cy="1418122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Can 87"/>
          <p:cNvSpPr/>
          <p:nvPr/>
        </p:nvSpPr>
        <p:spPr bwMode="auto">
          <a:xfrm>
            <a:off x="2632014" y="2164977"/>
            <a:ext cx="1107141" cy="1418122"/>
          </a:xfrm>
          <a:prstGeom prst="can">
            <a:avLst>
              <a:gd name="adj" fmla="val 34605"/>
            </a:avLst>
          </a:prstGeom>
          <a:solidFill>
            <a:srgbClr val="FFBDDE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Can 88"/>
          <p:cNvSpPr/>
          <p:nvPr/>
        </p:nvSpPr>
        <p:spPr bwMode="auto">
          <a:xfrm>
            <a:off x="5971301" y="2788024"/>
            <a:ext cx="1107141" cy="1418122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Can 89"/>
          <p:cNvSpPr/>
          <p:nvPr/>
        </p:nvSpPr>
        <p:spPr bwMode="auto">
          <a:xfrm>
            <a:off x="2065559" y="2788024"/>
            <a:ext cx="1107141" cy="1418122"/>
          </a:xfrm>
          <a:prstGeom prst="can">
            <a:avLst>
              <a:gd name="adj" fmla="val 34605"/>
            </a:avLst>
          </a:prstGeom>
          <a:solidFill>
            <a:srgbClr val="C1FFEA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Can 90"/>
          <p:cNvSpPr/>
          <p:nvPr/>
        </p:nvSpPr>
        <p:spPr bwMode="auto">
          <a:xfrm>
            <a:off x="5536576" y="3352800"/>
            <a:ext cx="1107141" cy="1418122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Can 91"/>
          <p:cNvSpPr/>
          <p:nvPr/>
        </p:nvSpPr>
        <p:spPr bwMode="auto">
          <a:xfrm>
            <a:off x="2632014" y="3352800"/>
            <a:ext cx="1107141" cy="1418122"/>
          </a:xfrm>
          <a:prstGeom prst="can">
            <a:avLst>
              <a:gd name="adj" fmla="val 34605"/>
            </a:avLst>
          </a:prstGeom>
          <a:solidFill>
            <a:srgbClr val="FFD96D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Can 92"/>
          <p:cNvSpPr/>
          <p:nvPr/>
        </p:nvSpPr>
        <p:spPr bwMode="auto">
          <a:xfrm>
            <a:off x="4580494" y="3810000"/>
            <a:ext cx="1107141" cy="1418122"/>
          </a:xfrm>
          <a:prstGeom prst="can">
            <a:avLst>
              <a:gd name="adj" fmla="val 34605"/>
            </a:avLst>
          </a:prstGeom>
          <a:solidFill>
            <a:srgbClr val="FFFF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4" name="Can 93"/>
          <p:cNvSpPr/>
          <p:nvPr/>
        </p:nvSpPr>
        <p:spPr bwMode="auto">
          <a:xfrm>
            <a:off x="3441077" y="3810000"/>
            <a:ext cx="1107141" cy="1418122"/>
          </a:xfrm>
          <a:prstGeom prst="can">
            <a:avLst>
              <a:gd name="adj" fmla="val 34605"/>
            </a:avLst>
          </a:prstGeom>
          <a:solidFill>
            <a:srgbClr val="CCC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6" name="Down Arrow 105"/>
          <p:cNvSpPr/>
          <p:nvPr/>
        </p:nvSpPr>
        <p:spPr bwMode="auto">
          <a:xfrm rot="17518015">
            <a:off x="1442922" y="1345795"/>
            <a:ext cx="768280" cy="1387512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7" name="Down Arrow 106"/>
          <p:cNvSpPr/>
          <p:nvPr/>
        </p:nvSpPr>
        <p:spPr bwMode="auto">
          <a:xfrm rot="16200000">
            <a:off x="1167301" y="2741517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8" name="Down Arrow 107"/>
          <p:cNvSpPr/>
          <p:nvPr/>
        </p:nvSpPr>
        <p:spPr bwMode="auto">
          <a:xfrm rot="14933394">
            <a:off x="1988700" y="4263308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09" name="Down Arrow 108"/>
          <p:cNvSpPr/>
          <p:nvPr/>
        </p:nvSpPr>
        <p:spPr bwMode="auto">
          <a:xfrm rot="7061799">
            <a:off x="6069520" y="4026375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0" name="Down Arrow 109"/>
          <p:cNvSpPr/>
          <p:nvPr/>
        </p:nvSpPr>
        <p:spPr bwMode="auto">
          <a:xfrm rot="5400000">
            <a:off x="7203449" y="2741517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1" name="Down Arrow 110"/>
          <p:cNvSpPr/>
          <p:nvPr/>
        </p:nvSpPr>
        <p:spPr bwMode="auto">
          <a:xfrm rot="4255865">
            <a:off x="6694303" y="1200228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81000" y="1381389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EHRs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70335" y="3060964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Claims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46951" y="4678528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PACS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781800" y="4578614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LABs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675764" y="3083717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Registries</a:t>
            </a:r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297534" y="1269005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PHRs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441077" y="2655317"/>
            <a:ext cx="2293651" cy="1357580"/>
            <a:chOff x="3441077" y="2655317"/>
            <a:chExt cx="2293651" cy="1357580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5029200" y="2967694"/>
              <a:ext cx="705528" cy="3841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 flipH="1">
              <a:off x="4680857" y="2655317"/>
              <a:ext cx="217714" cy="61039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4103914" y="2655317"/>
              <a:ext cx="304800" cy="61039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3441077" y="3060964"/>
              <a:ext cx="662837" cy="31776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3537857" y="3650986"/>
              <a:ext cx="642257" cy="2275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4256314" y="3673739"/>
              <a:ext cx="152400" cy="33915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 flipV="1">
              <a:off x="4680857" y="3650986"/>
              <a:ext cx="348343" cy="36191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4898571" y="3497085"/>
              <a:ext cx="789064" cy="1766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26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 Federated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0170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Regenstrief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j-lt"/>
              </a:rPr>
              <a:t>Federated Consistent HIE</a:t>
            </a:r>
            <a:endParaRPr lang="en-US" sz="1400" dirty="0">
              <a:latin typeface="+mj-lt"/>
            </a:endParaRPr>
          </a:p>
        </p:txBody>
      </p:sp>
      <p:sp>
        <p:nvSpPr>
          <p:cNvPr id="81" name="Can 80"/>
          <p:cNvSpPr/>
          <p:nvPr/>
        </p:nvSpPr>
        <p:spPr bwMode="auto">
          <a:xfrm>
            <a:off x="4580494" y="1752600"/>
            <a:ext cx="1107141" cy="1418122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" name="Can 81"/>
          <p:cNvSpPr/>
          <p:nvPr/>
        </p:nvSpPr>
        <p:spPr bwMode="auto">
          <a:xfrm>
            <a:off x="3441077" y="1752600"/>
            <a:ext cx="1107141" cy="1418122"/>
          </a:xfrm>
          <a:prstGeom prst="can">
            <a:avLst>
              <a:gd name="adj" fmla="val 34605"/>
            </a:avLst>
          </a:prstGeom>
          <a:solidFill>
            <a:srgbClr val="FF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959254" y="2544335"/>
            <a:ext cx="1340262" cy="1376655"/>
            <a:chOff x="5853012" y="685799"/>
            <a:chExt cx="1081188" cy="1110546"/>
          </a:xfrm>
          <a:solidFill>
            <a:srgbClr val="FFC000"/>
          </a:solidFill>
        </p:grpSpPr>
        <p:sp>
          <p:nvSpPr>
            <p:cNvPr id="84" name="Rectangle 83"/>
            <p:cNvSpPr/>
            <p:nvPr/>
          </p:nvSpPr>
          <p:spPr bwMode="auto">
            <a:xfrm>
              <a:off x="5857781" y="965053"/>
              <a:ext cx="846741" cy="831292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dk1"/>
                  </a:solidFill>
                  <a:latin typeface="+mj-lt"/>
                  <a:ea typeface="Verdana" pitchFamily="34" charset="0"/>
                  <a:cs typeface="Verdana" pitchFamily="34" charset="0"/>
                </a:rPr>
                <a:t>MPI</a:t>
              </a:r>
              <a:endParaRPr lang="en-US" sz="1600" dirty="0">
                <a:solidFill>
                  <a:schemeClr val="dk1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5" name="Parallelogram 84"/>
            <p:cNvSpPr/>
            <p:nvPr/>
          </p:nvSpPr>
          <p:spPr bwMode="auto">
            <a:xfrm>
              <a:off x="5853012" y="685800"/>
              <a:ext cx="1081188" cy="279252"/>
            </a:xfrm>
            <a:prstGeom prst="parallelogram">
              <a:avLst>
                <a:gd name="adj" fmla="val 807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dk1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6" name="Parallelogram 85"/>
            <p:cNvSpPr/>
            <p:nvPr/>
          </p:nvSpPr>
          <p:spPr bwMode="auto">
            <a:xfrm rot="16200000" flipV="1">
              <a:off x="6262928" y="1125071"/>
              <a:ext cx="1110544" cy="231999"/>
            </a:xfrm>
            <a:prstGeom prst="parallelogram">
              <a:avLst>
                <a:gd name="adj" fmla="val 125148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dk1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87" name="Can 86"/>
          <p:cNvSpPr/>
          <p:nvPr/>
        </p:nvSpPr>
        <p:spPr bwMode="auto">
          <a:xfrm>
            <a:off x="5536576" y="2164977"/>
            <a:ext cx="1107141" cy="1418122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Can 87"/>
          <p:cNvSpPr/>
          <p:nvPr/>
        </p:nvSpPr>
        <p:spPr bwMode="auto">
          <a:xfrm>
            <a:off x="2632014" y="2164977"/>
            <a:ext cx="1107141" cy="1418122"/>
          </a:xfrm>
          <a:prstGeom prst="can">
            <a:avLst>
              <a:gd name="adj" fmla="val 34605"/>
            </a:avLst>
          </a:prstGeom>
          <a:solidFill>
            <a:srgbClr val="FFBDDE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Can 88"/>
          <p:cNvSpPr/>
          <p:nvPr/>
        </p:nvSpPr>
        <p:spPr bwMode="auto">
          <a:xfrm>
            <a:off x="5971301" y="2788024"/>
            <a:ext cx="1107141" cy="1418122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Can 89"/>
          <p:cNvSpPr/>
          <p:nvPr/>
        </p:nvSpPr>
        <p:spPr bwMode="auto">
          <a:xfrm>
            <a:off x="2065559" y="2788024"/>
            <a:ext cx="1107141" cy="1418122"/>
          </a:xfrm>
          <a:prstGeom prst="can">
            <a:avLst>
              <a:gd name="adj" fmla="val 34605"/>
            </a:avLst>
          </a:prstGeom>
          <a:solidFill>
            <a:srgbClr val="C1FFEA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Can 90"/>
          <p:cNvSpPr/>
          <p:nvPr/>
        </p:nvSpPr>
        <p:spPr bwMode="auto">
          <a:xfrm>
            <a:off x="5536576" y="3352800"/>
            <a:ext cx="1107141" cy="1418122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Can 91"/>
          <p:cNvSpPr/>
          <p:nvPr/>
        </p:nvSpPr>
        <p:spPr bwMode="auto">
          <a:xfrm>
            <a:off x="2632014" y="3352800"/>
            <a:ext cx="1107141" cy="1418122"/>
          </a:xfrm>
          <a:prstGeom prst="can">
            <a:avLst>
              <a:gd name="adj" fmla="val 34605"/>
            </a:avLst>
          </a:prstGeom>
          <a:solidFill>
            <a:srgbClr val="FFD96D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Can 92"/>
          <p:cNvSpPr/>
          <p:nvPr/>
        </p:nvSpPr>
        <p:spPr bwMode="auto">
          <a:xfrm>
            <a:off x="4580494" y="3810000"/>
            <a:ext cx="1107141" cy="1418122"/>
          </a:xfrm>
          <a:prstGeom prst="can">
            <a:avLst>
              <a:gd name="adj" fmla="val 34605"/>
            </a:avLst>
          </a:prstGeom>
          <a:solidFill>
            <a:srgbClr val="FFFF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4" name="Can 93"/>
          <p:cNvSpPr/>
          <p:nvPr/>
        </p:nvSpPr>
        <p:spPr bwMode="auto">
          <a:xfrm>
            <a:off x="3441077" y="3810000"/>
            <a:ext cx="1107141" cy="1418122"/>
          </a:xfrm>
          <a:prstGeom prst="can">
            <a:avLst>
              <a:gd name="adj" fmla="val 34605"/>
            </a:avLst>
          </a:prstGeom>
          <a:solidFill>
            <a:srgbClr val="CCC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6" name="Down Arrow 105"/>
          <p:cNvSpPr/>
          <p:nvPr/>
        </p:nvSpPr>
        <p:spPr bwMode="auto">
          <a:xfrm rot="17518015">
            <a:off x="1442922" y="1345795"/>
            <a:ext cx="768280" cy="1387512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7" name="Down Arrow 106"/>
          <p:cNvSpPr/>
          <p:nvPr/>
        </p:nvSpPr>
        <p:spPr bwMode="auto">
          <a:xfrm rot="16200000">
            <a:off x="1167301" y="2741517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8" name="Down Arrow 107"/>
          <p:cNvSpPr/>
          <p:nvPr/>
        </p:nvSpPr>
        <p:spPr bwMode="auto">
          <a:xfrm rot="14933394">
            <a:off x="1988700" y="4263308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9" name="Down Arrow 108"/>
          <p:cNvSpPr/>
          <p:nvPr/>
        </p:nvSpPr>
        <p:spPr bwMode="auto">
          <a:xfrm rot="7061799">
            <a:off x="6069520" y="4026375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0" name="Down Arrow 109"/>
          <p:cNvSpPr/>
          <p:nvPr/>
        </p:nvSpPr>
        <p:spPr bwMode="auto">
          <a:xfrm rot="5400000">
            <a:off x="7203449" y="2741517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1" name="Down Arrow 110"/>
          <p:cNvSpPr/>
          <p:nvPr/>
        </p:nvSpPr>
        <p:spPr bwMode="auto">
          <a:xfrm rot="4255865">
            <a:off x="6694303" y="1200228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81000" y="1381389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EHRs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70335" y="3060964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Claims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46951" y="4678528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PACS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781800" y="4578614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LABs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675764" y="3083717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Registries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297534" y="1269005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PHRs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132944" y="2346496"/>
            <a:ext cx="2917446" cy="168886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dash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17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 </a:t>
            </a:r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mix of Centralized and Federated </a:t>
            </a:r>
            <a:r>
              <a:rPr lang="en-US" dirty="0" smtClean="0"/>
              <a:t>models</a:t>
            </a:r>
          </a:p>
          <a:p>
            <a:pPr>
              <a:spcBef>
                <a:spcPts val="1800"/>
              </a:spcBef>
            </a:pPr>
            <a:r>
              <a:rPr lang="en-US" dirty="0"/>
              <a:t>Centralization or distribution is dependent on specific </a:t>
            </a:r>
            <a:r>
              <a:rPr lang="en-US" dirty="0" smtClean="0"/>
              <a:t>requirements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MPI </a:t>
            </a:r>
            <a:r>
              <a:rPr lang="en-US" dirty="0">
                <a:solidFill>
                  <a:srgbClr val="FF0000"/>
                </a:solidFill>
              </a:rPr>
              <a:t>is used</a:t>
            </a:r>
            <a:r>
              <a:rPr lang="en-US" dirty="0"/>
              <a:t> to link patient records across </a:t>
            </a:r>
            <a:r>
              <a:rPr lang="en-US" dirty="0" smtClean="0"/>
              <a:t>databases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User </a:t>
            </a:r>
            <a:r>
              <a:rPr lang="en-US" dirty="0"/>
              <a:t>interface brings together patient information from </a:t>
            </a:r>
            <a:r>
              <a:rPr lang="en-US" dirty="0">
                <a:solidFill>
                  <a:srgbClr val="FF0000"/>
                </a:solidFill>
              </a:rPr>
              <a:t>various </a:t>
            </a:r>
            <a:r>
              <a:rPr lang="en-US" dirty="0" smtClean="0">
                <a:solidFill>
                  <a:srgbClr val="FF0000"/>
                </a:solidFill>
              </a:rPr>
              <a:t>sources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Advantages and disadvantages depend on the centralized and federated components of the hybrid model</a:t>
            </a:r>
            <a:endParaRPr lang="en-US" dirty="0"/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99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 Hybrid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0170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Regenstrief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j-lt"/>
              </a:rPr>
              <a:t>Hybrid HIE</a:t>
            </a:r>
            <a:endParaRPr lang="en-US" sz="1400" dirty="0">
              <a:latin typeface="+mj-lt"/>
            </a:endParaRPr>
          </a:p>
        </p:txBody>
      </p:sp>
      <p:sp>
        <p:nvSpPr>
          <p:cNvPr id="111" name="Down Arrow 110"/>
          <p:cNvSpPr/>
          <p:nvPr/>
        </p:nvSpPr>
        <p:spPr bwMode="auto">
          <a:xfrm rot="4255865">
            <a:off x="5011746" y="2555789"/>
            <a:ext cx="515982" cy="1441691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3475" y="3090001"/>
            <a:ext cx="6103342" cy="2610645"/>
            <a:chOff x="403475" y="3090001"/>
            <a:chExt cx="6103342" cy="2610645"/>
          </a:xfrm>
        </p:grpSpPr>
        <p:sp>
          <p:nvSpPr>
            <p:cNvPr id="81" name="Can 80"/>
            <p:cNvSpPr/>
            <p:nvPr/>
          </p:nvSpPr>
          <p:spPr bwMode="auto">
            <a:xfrm>
              <a:off x="3298208" y="3339309"/>
              <a:ext cx="743564" cy="952421"/>
            </a:xfrm>
            <a:prstGeom prst="can">
              <a:avLst>
                <a:gd name="adj" fmla="val 34605"/>
              </a:avLst>
            </a:prstGeom>
            <a:solidFill>
              <a:srgbClr val="FFCC99"/>
            </a:solidFill>
            <a:ln>
              <a:solidFill>
                <a:srgbClr val="000000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2" name="Can 81"/>
            <p:cNvSpPr/>
            <p:nvPr/>
          </p:nvSpPr>
          <p:spPr bwMode="auto">
            <a:xfrm>
              <a:off x="2532968" y="3339309"/>
              <a:ext cx="743564" cy="952421"/>
            </a:xfrm>
            <a:prstGeom prst="can">
              <a:avLst>
                <a:gd name="adj" fmla="val 34605"/>
              </a:avLst>
            </a:prstGeom>
            <a:solidFill>
              <a:srgbClr val="FFFFCC"/>
            </a:solidFill>
            <a:ln>
              <a:solidFill>
                <a:srgbClr val="000000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880979" y="3871044"/>
              <a:ext cx="900129" cy="924571"/>
              <a:chOff x="5853012" y="685799"/>
              <a:chExt cx="1081188" cy="1110546"/>
            </a:xfrm>
            <a:solidFill>
              <a:srgbClr val="FFC000"/>
            </a:solidFill>
          </p:grpSpPr>
          <p:sp>
            <p:nvSpPr>
              <p:cNvPr id="84" name="Rectangle 83"/>
              <p:cNvSpPr/>
              <p:nvPr/>
            </p:nvSpPr>
            <p:spPr bwMode="auto">
              <a:xfrm>
                <a:off x="5857781" y="965053"/>
                <a:ext cx="846741" cy="831292"/>
              </a:xfrm>
              <a:prstGeom prst="rect">
                <a:avLst/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dk1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MPI</a:t>
                </a:r>
                <a:endParaRPr lang="en-US" sz="1600" dirty="0">
                  <a:solidFill>
                    <a:schemeClr val="dk1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5" name="Parallelogram 84"/>
              <p:cNvSpPr/>
              <p:nvPr/>
            </p:nvSpPr>
            <p:spPr bwMode="auto">
              <a:xfrm>
                <a:off x="5853012" y="685800"/>
                <a:ext cx="1081188" cy="279252"/>
              </a:xfrm>
              <a:prstGeom prst="parallelogram">
                <a:avLst>
                  <a:gd name="adj" fmla="val 80771"/>
                </a:avLst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solidFill>
                    <a:schemeClr val="dk1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6" name="Parallelogram 85"/>
              <p:cNvSpPr/>
              <p:nvPr/>
            </p:nvSpPr>
            <p:spPr bwMode="auto">
              <a:xfrm rot="16200000" flipV="1">
                <a:off x="6262928" y="1125071"/>
                <a:ext cx="1110544" cy="231999"/>
              </a:xfrm>
              <a:prstGeom prst="parallelogram">
                <a:avLst>
                  <a:gd name="adj" fmla="val 125148"/>
                </a:avLst>
              </a:prstGeom>
              <a:grpFill/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>
                  <a:solidFill>
                    <a:schemeClr val="dk1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87" name="Can 86"/>
            <p:cNvSpPr/>
            <p:nvPr/>
          </p:nvSpPr>
          <p:spPr bwMode="auto">
            <a:xfrm>
              <a:off x="3940320" y="3616264"/>
              <a:ext cx="743564" cy="952421"/>
            </a:xfrm>
            <a:prstGeom prst="can">
              <a:avLst>
                <a:gd name="adj" fmla="val 34605"/>
              </a:avLst>
            </a:prstGeom>
            <a:solidFill>
              <a:srgbClr val="CCFFCC"/>
            </a:solidFill>
            <a:ln>
              <a:solidFill>
                <a:srgbClr val="000000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8" name="Can 87"/>
            <p:cNvSpPr/>
            <p:nvPr/>
          </p:nvSpPr>
          <p:spPr bwMode="auto">
            <a:xfrm>
              <a:off x="1989595" y="3616264"/>
              <a:ext cx="743564" cy="952421"/>
            </a:xfrm>
            <a:prstGeom prst="can">
              <a:avLst>
                <a:gd name="adj" fmla="val 34605"/>
              </a:avLst>
            </a:prstGeom>
            <a:solidFill>
              <a:srgbClr val="FFBDDE"/>
            </a:solidFill>
            <a:ln>
              <a:solidFill>
                <a:srgbClr val="000000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9" name="Can 88"/>
            <p:cNvSpPr/>
            <p:nvPr/>
          </p:nvSpPr>
          <p:spPr bwMode="auto">
            <a:xfrm>
              <a:off x="4232284" y="4034707"/>
              <a:ext cx="743564" cy="952421"/>
            </a:xfrm>
            <a:prstGeom prst="can">
              <a:avLst>
                <a:gd name="adj" fmla="val 34605"/>
              </a:avLst>
            </a:prstGeom>
            <a:solidFill>
              <a:srgbClr val="FFCCCC"/>
            </a:solidFill>
            <a:ln>
              <a:solidFill>
                <a:srgbClr val="000000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0" name="Can 89"/>
            <p:cNvSpPr/>
            <p:nvPr/>
          </p:nvSpPr>
          <p:spPr bwMode="auto">
            <a:xfrm>
              <a:off x="1609160" y="4034707"/>
              <a:ext cx="743564" cy="952421"/>
            </a:xfrm>
            <a:prstGeom prst="can">
              <a:avLst>
                <a:gd name="adj" fmla="val 34605"/>
              </a:avLst>
            </a:prstGeom>
            <a:solidFill>
              <a:srgbClr val="C1FFEA"/>
            </a:solidFill>
            <a:ln>
              <a:solidFill>
                <a:srgbClr val="000000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1" name="Can 90"/>
            <p:cNvSpPr/>
            <p:nvPr/>
          </p:nvSpPr>
          <p:spPr bwMode="auto">
            <a:xfrm>
              <a:off x="3940320" y="4414015"/>
              <a:ext cx="743564" cy="952421"/>
            </a:xfrm>
            <a:prstGeom prst="can">
              <a:avLst>
                <a:gd name="adj" fmla="val 34605"/>
              </a:avLst>
            </a:prstGeom>
            <a:solidFill>
              <a:srgbClr val="CCECFF"/>
            </a:solidFill>
            <a:ln>
              <a:solidFill>
                <a:srgbClr val="000000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2" name="Can 91"/>
            <p:cNvSpPr/>
            <p:nvPr/>
          </p:nvSpPr>
          <p:spPr bwMode="auto">
            <a:xfrm>
              <a:off x="1989595" y="4414015"/>
              <a:ext cx="743564" cy="952421"/>
            </a:xfrm>
            <a:prstGeom prst="can">
              <a:avLst>
                <a:gd name="adj" fmla="val 34605"/>
              </a:avLst>
            </a:prstGeom>
            <a:solidFill>
              <a:srgbClr val="FFD96D"/>
            </a:solidFill>
            <a:ln>
              <a:solidFill>
                <a:srgbClr val="000000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3" name="Can 92"/>
            <p:cNvSpPr/>
            <p:nvPr/>
          </p:nvSpPr>
          <p:spPr bwMode="auto">
            <a:xfrm>
              <a:off x="3298208" y="4721073"/>
              <a:ext cx="743564" cy="952421"/>
            </a:xfrm>
            <a:prstGeom prst="can">
              <a:avLst>
                <a:gd name="adj" fmla="val 34605"/>
              </a:avLst>
            </a:prstGeom>
            <a:solidFill>
              <a:srgbClr val="FFFF99"/>
            </a:solidFill>
            <a:ln>
              <a:solidFill>
                <a:srgbClr val="000000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4" name="Can 93"/>
            <p:cNvSpPr/>
            <p:nvPr/>
          </p:nvSpPr>
          <p:spPr bwMode="auto">
            <a:xfrm>
              <a:off x="2532968" y="4721073"/>
              <a:ext cx="743564" cy="952421"/>
            </a:xfrm>
            <a:prstGeom prst="can">
              <a:avLst>
                <a:gd name="adj" fmla="val 34605"/>
              </a:avLst>
            </a:prstGeom>
            <a:solidFill>
              <a:srgbClr val="CCCCFF"/>
            </a:solidFill>
            <a:ln>
              <a:solidFill>
                <a:srgbClr val="000000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6" name="Down Arrow 105"/>
            <p:cNvSpPr/>
            <p:nvPr/>
          </p:nvSpPr>
          <p:spPr bwMode="auto">
            <a:xfrm rot="17518015">
              <a:off x="1190993" y="3066096"/>
              <a:ext cx="515982" cy="931863"/>
            </a:xfrm>
            <a:prstGeom prst="downArrow">
              <a:avLst/>
            </a:prstGeom>
            <a:solidFill>
              <a:srgbClr val="BEDC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7" name="Down Arrow 106"/>
            <p:cNvSpPr/>
            <p:nvPr/>
          </p:nvSpPr>
          <p:spPr bwMode="auto">
            <a:xfrm rot="16200000">
              <a:off x="1005884" y="4003473"/>
              <a:ext cx="515982" cy="819786"/>
            </a:xfrm>
            <a:prstGeom prst="downArrow">
              <a:avLst/>
            </a:prstGeom>
            <a:solidFill>
              <a:srgbClr val="BEDC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8" name="Down Arrow 107"/>
            <p:cNvSpPr/>
            <p:nvPr/>
          </p:nvSpPr>
          <p:spPr bwMode="auto">
            <a:xfrm rot="14933394">
              <a:off x="1557541" y="5025518"/>
              <a:ext cx="515982" cy="819786"/>
            </a:xfrm>
            <a:prstGeom prst="downArrow">
              <a:avLst/>
            </a:prstGeom>
            <a:solidFill>
              <a:srgbClr val="BEDC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9" name="Down Arrow 108"/>
            <p:cNvSpPr/>
            <p:nvPr/>
          </p:nvSpPr>
          <p:spPr bwMode="auto">
            <a:xfrm rot="7061799">
              <a:off x="4298249" y="4866392"/>
              <a:ext cx="515982" cy="819786"/>
            </a:xfrm>
            <a:prstGeom prst="downArrow">
              <a:avLst/>
            </a:prstGeom>
            <a:solidFill>
              <a:srgbClr val="BEDC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0" name="Down Arrow 109"/>
            <p:cNvSpPr/>
            <p:nvPr/>
          </p:nvSpPr>
          <p:spPr bwMode="auto">
            <a:xfrm rot="5400000">
              <a:off x="5059803" y="4003473"/>
              <a:ext cx="515982" cy="819786"/>
            </a:xfrm>
            <a:prstGeom prst="downArrow">
              <a:avLst/>
            </a:prstGeom>
            <a:solidFill>
              <a:srgbClr val="BEDC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77798" y="3090001"/>
              <a:ext cx="846273" cy="396263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pPr algn="ctr"/>
              <a:r>
                <a:rPr lang="en-US" sz="1200" b="1" dirty="0" smtClean="0">
                  <a:latin typeface="+mj-lt"/>
                  <a:ea typeface="Verdana" pitchFamily="34" charset="0"/>
                  <a:cs typeface="Verdana" pitchFamily="34" charset="0"/>
                </a:rPr>
                <a:t>EHRs</a:t>
              </a:r>
              <a:endParaRPr lang="en-US" sz="1400" b="1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03475" y="4218015"/>
              <a:ext cx="846273" cy="396263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pPr algn="ctr"/>
              <a:r>
                <a:rPr lang="en-US" sz="1200" b="1" dirty="0" smtClean="0">
                  <a:latin typeface="+mj-lt"/>
                  <a:ea typeface="Verdana" pitchFamily="34" charset="0"/>
                  <a:cs typeface="Verdana" pitchFamily="34" charset="0"/>
                </a:rPr>
                <a:t>Claims</a:t>
              </a:r>
              <a:endParaRPr lang="en-US" sz="1400" b="1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57895" y="5304383"/>
              <a:ext cx="846273" cy="396263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pPr algn="ctr"/>
              <a:r>
                <a:rPr lang="en-US" sz="1200" b="1" dirty="0" smtClean="0">
                  <a:latin typeface="+mj-lt"/>
                  <a:ea typeface="Verdana" pitchFamily="34" charset="0"/>
                  <a:cs typeface="Verdana" pitchFamily="34" charset="0"/>
                </a:rPr>
                <a:t>PACS</a:t>
              </a:r>
              <a:endParaRPr lang="en-US" sz="1400" b="1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776621" y="5237280"/>
              <a:ext cx="846273" cy="396263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pPr algn="ctr"/>
              <a:r>
                <a:rPr lang="en-US" sz="1200" b="1" dirty="0" smtClean="0">
                  <a:latin typeface="+mj-lt"/>
                  <a:ea typeface="Verdana" pitchFamily="34" charset="0"/>
                  <a:cs typeface="Verdana" pitchFamily="34" charset="0"/>
                </a:rPr>
                <a:t>LABs</a:t>
              </a:r>
              <a:endParaRPr lang="en-US" sz="1400" b="1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377013" y="4233297"/>
              <a:ext cx="1129804" cy="396263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pPr algn="ctr"/>
              <a:r>
                <a:rPr lang="en-US" sz="1200" b="1" dirty="0" smtClean="0">
                  <a:latin typeface="+mj-lt"/>
                  <a:ea typeface="Verdana" pitchFamily="34" charset="0"/>
                  <a:cs typeface="Verdana" pitchFamily="34" charset="0"/>
                </a:rPr>
                <a:t>Registries</a:t>
              </a:r>
              <a:endParaRPr lang="en-US" sz="1400" b="1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2326023" y="3738174"/>
              <a:ext cx="1959377" cy="1134251"/>
            </a:xfrm>
            <a:prstGeom prst="ellipse">
              <a:avLst/>
            </a:prstGeom>
            <a:noFill/>
            <a:ln w="28575" cap="flat" cmpd="sng" algn="ctr">
              <a:solidFill>
                <a:srgbClr val="0070C0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40320" y="818982"/>
            <a:ext cx="4880282" cy="2645270"/>
            <a:chOff x="3940320" y="818982"/>
            <a:chExt cx="4880282" cy="2645270"/>
          </a:xfrm>
        </p:grpSpPr>
        <p:sp>
          <p:nvSpPr>
            <p:cNvPr id="34" name="Can 33"/>
            <p:cNvSpPr/>
            <p:nvPr/>
          </p:nvSpPr>
          <p:spPr bwMode="auto">
            <a:xfrm>
              <a:off x="5554364" y="1168575"/>
              <a:ext cx="1674246" cy="2295676"/>
            </a:xfrm>
            <a:prstGeom prst="can">
              <a:avLst>
                <a:gd name="adj" fmla="val 34605"/>
              </a:avLst>
            </a:prstGeom>
            <a:solidFill>
              <a:srgbClr val="FFCC99"/>
            </a:solidFill>
            <a:ln>
              <a:solidFill>
                <a:srgbClr val="000000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latin typeface="+mj-lt"/>
                  <a:ea typeface="Verdana" pitchFamily="34" charset="0"/>
                  <a:cs typeface="Verdana" pitchFamily="34" charset="0"/>
                </a:rPr>
                <a:t>Data </a:t>
              </a:r>
              <a:r>
                <a:rPr lang="en-US" sz="1600" dirty="0" smtClean="0">
                  <a:latin typeface="+mj-lt"/>
                  <a:ea typeface="Verdana" pitchFamily="34" charset="0"/>
                  <a:cs typeface="Verdana" pitchFamily="34" charset="0"/>
                </a:rPr>
                <a:t/>
              </a:r>
              <a:br>
                <a:rPr lang="en-US" sz="1600" dirty="0" smtClean="0">
                  <a:latin typeface="+mj-lt"/>
                  <a:ea typeface="Verdana" pitchFamily="34" charset="0"/>
                  <a:cs typeface="Verdana" pitchFamily="34" charset="0"/>
                </a:rPr>
              </a:br>
              <a:r>
                <a:rPr lang="en-US" sz="1600" dirty="0" smtClean="0">
                  <a:latin typeface="+mj-lt"/>
                  <a:ea typeface="Verdana" pitchFamily="34" charset="0"/>
                  <a:cs typeface="Verdana" pitchFamily="34" charset="0"/>
                </a:rPr>
                <a:t>Repository</a:t>
              </a:r>
              <a:endParaRPr lang="en-US" sz="16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" name="Down Arrow 34"/>
            <p:cNvSpPr/>
            <p:nvPr/>
          </p:nvSpPr>
          <p:spPr bwMode="auto">
            <a:xfrm rot="17518015">
              <a:off x="4660662" y="966195"/>
              <a:ext cx="521154" cy="941203"/>
            </a:xfrm>
            <a:prstGeom prst="downArrow">
              <a:avLst/>
            </a:prstGeom>
            <a:solidFill>
              <a:srgbClr val="BEDC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8" name="Down Arrow 37"/>
            <p:cNvSpPr/>
            <p:nvPr/>
          </p:nvSpPr>
          <p:spPr bwMode="auto">
            <a:xfrm rot="7061799">
              <a:off x="7482681" y="2689412"/>
              <a:ext cx="521154" cy="828003"/>
            </a:xfrm>
            <a:prstGeom prst="downArrow">
              <a:avLst/>
            </a:prstGeom>
            <a:solidFill>
              <a:srgbClr val="BEDC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9" name="Down Arrow 38"/>
            <p:cNvSpPr/>
            <p:nvPr/>
          </p:nvSpPr>
          <p:spPr bwMode="auto">
            <a:xfrm rot="5400000">
              <a:off x="7645458" y="1817844"/>
              <a:ext cx="521154" cy="828003"/>
            </a:xfrm>
            <a:prstGeom prst="downArrow">
              <a:avLst/>
            </a:prstGeom>
            <a:solidFill>
              <a:srgbClr val="BEDC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Down Arrow 39"/>
            <p:cNvSpPr/>
            <p:nvPr/>
          </p:nvSpPr>
          <p:spPr bwMode="auto">
            <a:xfrm rot="4255865">
              <a:off x="7479117" y="772328"/>
              <a:ext cx="521154" cy="828003"/>
            </a:xfrm>
            <a:prstGeom prst="downArrow">
              <a:avLst/>
            </a:prstGeom>
            <a:solidFill>
              <a:srgbClr val="BEDCD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40320" y="990340"/>
              <a:ext cx="854754" cy="40023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pPr algn="ctr"/>
              <a:r>
                <a:rPr lang="en-US" sz="1200" b="1" dirty="0" smtClean="0">
                  <a:latin typeface="+mj-lt"/>
                  <a:ea typeface="Verdana" pitchFamily="34" charset="0"/>
                  <a:cs typeface="Verdana" pitchFamily="34" charset="0"/>
                </a:rPr>
                <a:t>EHRs</a:t>
              </a:r>
              <a:endParaRPr lang="en-US" sz="1400" b="1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965848" y="3064017"/>
              <a:ext cx="854754" cy="40023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pPr algn="ctr"/>
              <a:r>
                <a:rPr lang="en-US" sz="1200" b="1" dirty="0" smtClean="0">
                  <a:latin typeface="+mj-lt"/>
                  <a:ea typeface="Verdana" pitchFamily="34" charset="0"/>
                  <a:cs typeface="Verdana" pitchFamily="34" charset="0"/>
                </a:rPr>
                <a:t>LABs</a:t>
              </a:r>
              <a:endParaRPr lang="en-US" sz="1400" b="1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965848" y="2049971"/>
              <a:ext cx="854754" cy="40023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pPr algn="ctr"/>
              <a:r>
                <a:rPr lang="en-US" sz="1200" b="1" dirty="0" smtClean="0">
                  <a:latin typeface="+mj-lt"/>
                  <a:ea typeface="Verdana" pitchFamily="34" charset="0"/>
                  <a:cs typeface="Verdana" pitchFamily="34" charset="0"/>
                </a:rPr>
                <a:t>Claims</a:t>
              </a:r>
              <a:endParaRPr lang="en-US" sz="1400" b="1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88312" y="818982"/>
              <a:ext cx="854754" cy="400235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anchor="ctr"/>
            <a:lstStyle/>
            <a:p>
              <a:pPr algn="ctr"/>
              <a:r>
                <a:rPr lang="en-US" sz="1200" b="1" dirty="0" smtClean="0">
                  <a:latin typeface="+mj-lt"/>
                  <a:ea typeface="Verdana" pitchFamily="34" charset="0"/>
                  <a:cs typeface="Verdana" pitchFamily="34" charset="0"/>
                </a:rPr>
                <a:t>PHRs</a:t>
              </a:r>
              <a:endParaRPr lang="en-US" sz="1400" b="1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41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 </a:t>
            </a:r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Data </a:t>
            </a:r>
            <a:r>
              <a:rPr lang="en-US" dirty="0">
                <a:solidFill>
                  <a:srgbClr val="FF0000"/>
                </a:solidFill>
              </a:rPr>
              <a:t>gathered centrally in separate physical files</a:t>
            </a:r>
            <a:r>
              <a:rPr lang="en-US" dirty="0"/>
              <a:t>, “mirrors” of remote sites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Standardized at the time it comes 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No data storage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Utah Health Information Network (UHIN)</a:t>
            </a:r>
            <a:endParaRPr lang="en-US" dirty="0"/>
          </a:p>
          <a:p>
            <a:pPr>
              <a:spcBef>
                <a:spcPts val="180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54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226814" y="1784372"/>
            <a:ext cx="2468158" cy="3484178"/>
          </a:xfrm>
          <a:prstGeom prst="roundRect">
            <a:avLst/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Data </a:t>
            </a:r>
            <a:b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Standardization </a:t>
            </a: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Machine</a:t>
            </a: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 </a:t>
            </a:r>
            <a:r>
              <a:rPr lang="en-US" dirty="0" smtClean="0"/>
              <a:t>Switch </a:t>
            </a:r>
            <a:r>
              <a:rPr lang="en-US" sz="1200" b="0" i="1" dirty="0" smtClean="0"/>
              <a:t>(cont</a:t>
            </a:r>
            <a:r>
              <a:rPr lang="en-US" sz="1200" b="0" i="1" dirty="0"/>
              <a:t>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0170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Regenstrief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j-lt"/>
              </a:rPr>
              <a:t>Switch HIE</a:t>
            </a:r>
            <a:endParaRPr lang="en-US" sz="1400" dirty="0">
              <a:latin typeface="+mj-lt"/>
            </a:endParaRPr>
          </a:p>
        </p:txBody>
      </p:sp>
      <p:sp>
        <p:nvSpPr>
          <p:cNvPr id="106" name="Down Arrow 105"/>
          <p:cNvSpPr/>
          <p:nvPr/>
        </p:nvSpPr>
        <p:spPr bwMode="auto">
          <a:xfrm rot="17518015">
            <a:off x="1909327" y="1486025"/>
            <a:ext cx="768280" cy="1387512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7" name="Down Arrow 106"/>
          <p:cNvSpPr/>
          <p:nvPr/>
        </p:nvSpPr>
        <p:spPr bwMode="auto">
          <a:xfrm rot="16200000">
            <a:off x="1822882" y="2741517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8" name="Down Arrow 107"/>
          <p:cNvSpPr/>
          <p:nvPr/>
        </p:nvSpPr>
        <p:spPr bwMode="auto">
          <a:xfrm rot="14933394">
            <a:off x="1988700" y="4263308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9" name="Down Arrow 108"/>
          <p:cNvSpPr/>
          <p:nvPr/>
        </p:nvSpPr>
        <p:spPr bwMode="auto">
          <a:xfrm rot="7061799">
            <a:off x="6069520" y="4026375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0" name="Down Arrow 109"/>
          <p:cNvSpPr/>
          <p:nvPr/>
        </p:nvSpPr>
        <p:spPr bwMode="auto">
          <a:xfrm rot="5400000">
            <a:off x="6309485" y="2741517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1" name="Down Arrow 110"/>
          <p:cNvSpPr/>
          <p:nvPr/>
        </p:nvSpPr>
        <p:spPr bwMode="auto">
          <a:xfrm rot="4255865">
            <a:off x="6064267" y="1200228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47405" y="1521619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EHRs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925916" y="3060964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Claims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46951" y="4678528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PACS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781800" y="4578614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LABs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781800" y="3083717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Registries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667498" y="1269005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PHRs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52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</a:t>
            </a:r>
            <a:r>
              <a:rPr lang="en-US" dirty="0" smtClean="0"/>
              <a:t> </a:t>
            </a:r>
            <a:r>
              <a:rPr lang="en-US" dirty="0"/>
              <a:t>Patient Centric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Standardized data set managed by each individual</a:t>
            </a:r>
          </a:p>
          <a:p>
            <a:pPr>
              <a:spcBef>
                <a:spcPts val="1200"/>
              </a:spcBef>
            </a:pPr>
            <a:r>
              <a:rPr lang="en-US" dirty="0"/>
              <a:t>Infrastructure at clinical sites to interact with data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Advantages</a:t>
            </a:r>
            <a:r>
              <a:rPr lang="en-US" dirty="0"/>
              <a:t>: 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Direct </a:t>
            </a:r>
            <a:r>
              <a:rPr lang="en-US" dirty="0">
                <a:solidFill>
                  <a:srgbClr val="FF0000"/>
                </a:solidFill>
              </a:rPr>
              <a:t>patient control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Patient controls </a:t>
            </a:r>
            <a:r>
              <a:rPr lang="en-US" dirty="0">
                <a:solidFill>
                  <a:srgbClr val="FF0000"/>
                </a:solidFill>
              </a:rPr>
              <a:t>access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Security</a:t>
            </a:r>
            <a:r>
              <a:rPr lang="en-US" dirty="0"/>
              <a:t> is in the hands of the person at risk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Can serve as a </a:t>
            </a:r>
            <a:r>
              <a:rPr lang="en-US" dirty="0">
                <a:solidFill>
                  <a:srgbClr val="FF0000"/>
                </a:solidFill>
              </a:rPr>
              <a:t>token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/>
              <a:t>Disadvantages</a:t>
            </a:r>
            <a:r>
              <a:rPr lang="en-US" dirty="0"/>
              <a:t>: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Update problems</a:t>
            </a:r>
            <a:r>
              <a:rPr lang="en-US" dirty="0"/>
              <a:t> – hard to get the data to the card when asynchronously generated (i.e. after patient leaves)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Risk of </a:t>
            </a:r>
            <a:r>
              <a:rPr lang="en-US" dirty="0">
                <a:solidFill>
                  <a:srgbClr val="FF0000"/>
                </a:solidFill>
              </a:rPr>
              <a:t>loss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Does </a:t>
            </a:r>
            <a:r>
              <a:rPr lang="en-US" dirty="0"/>
              <a:t>not facilitate </a:t>
            </a:r>
            <a:r>
              <a:rPr lang="en-US" dirty="0">
                <a:solidFill>
                  <a:srgbClr val="FF0000"/>
                </a:solidFill>
              </a:rPr>
              <a:t>research or public health use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Patient </a:t>
            </a:r>
            <a:r>
              <a:rPr lang="en-US" dirty="0">
                <a:solidFill>
                  <a:srgbClr val="FF0000"/>
                </a:solidFill>
              </a:rPr>
              <a:t>authentication</a:t>
            </a:r>
          </a:p>
          <a:p>
            <a:pPr>
              <a:spcBef>
                <a:spcPts val="400"/>
              </a:spcBef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15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 Patient Centric </a:t>
            </a:r>
            <a:r>
              <a:rPr lang="en-US" sz="1200" b="0" i="1" dirty="0" smtClean="0"/>
              <a:t>(cont.)</a:t>
            </a:r>
            <a:endParaRPr lang="en-US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220170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Regenstrief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Patient Centric </a:t>
            </a:r>
            <a:r>
              <a:rPr lang="en-US" sz="1400" dirty="0" smtClean="0">
                <a:latin typeface="+mj-lt"/>
              </a:rPr>
              <a:t>HIE (e.g., PHR controlled)</a:t>
            </a:r>
            <a:endParaRPr lang="en-US" sz="1400" dirty="0">
              <a:latin typeface="+mj-lt"/>
            </a:endParaRPr>
          </a:p>
        </p:txBody>
      </p:sp>
      <p:sp>
        <p:nvSpPr>
          <p:cNvPr id="81" name="Can 80"/>
          <p:cNvSpPr/>
          <p:nvPr/>
        </p:nvSpPr>
        <p:spPr bwMode="auto">
          <a:xfrm>
            <a:off x="4409346" y="1665875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" name="Can 81"/>
          <p:cNvSpPr/>
          <p:nvPr/>
        </p:nvSpPr>
        <p:spPr bwMode="auto">
          <a:xfrm>
            <a:off x="4069335" y="1665875"/>
            <a:ext cx="330379" cy="423178"/>
          </a:xfrm>
          <a:prstGeom prst="can">
            <a:avLst>
              <a:gd name="adj" fmla="val 34605"/>
            </a:avLst>
          </a:prstGeom>
          <a:solidFill>
            <a:srgbClr val="FF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Can 86"/>
          <p:cNvSpPr/>
          <p:nvPr/>
        </p:nvSpPr>
        <p:spPr bwMode="auto">
          <a:xfrm>
            <a:off x="4694648" y="1788931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Can 87"/>
          <p:cNvSpPr/>
          <p:nvPr/>
        </p:nvSpPr>
        <p:spPr bwMode="auto">
          <a:xfrm>
            <a:off x="3827904" y="1788931"/>
            <a:ext cx="330379" cy="423178"/>
          </a:xfrm>
          <a:prstGeom prst="can">
            <a:avLst>
              <a:gd name="adj" fmla="val 34605"/>
            </a:avLst>
          </a:prstGeom>
          <a:solidFill>
            <a:srgbClr val="FFBDDE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Can 88"/>
          <p:cNvSpPr/>
          <p:nvPr/>
        </p:nvSpPr>
        <p:spPr bwMode="auto">
          <a:xfrm>
            <a:off x="4824373" y="1974853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Can 89"/>
          <p:cNvSpPr/>
          <p:nvPr/>
        </p:nvSpPr>
        <p:spPr bwMode="auto">
          <a:xfrm>
            <a:off x="3658870" y="1974853"/>
            <a:ext cx="330379" cy="423178"/>
          </a:xfrm>
          <a:prstGeom prst="can">
            <a:avLst>
              <a:gd name="adj" fmla="val 34605"/>
            </a:avLst>
          </a:prstGeom>
          <a:solidFill>
            <a:srgbClr val="C1FFEA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Can 90"/>
          <p:cNvSpPr/>
          <p:nvPr/>
        </p:nvSpPr>
        <p:spPr bwMode="auto">
          <a:xfrm>
            <a:off x="4954117" y="2279819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Can 91"/>
          <p:cNvSpPr/>
          <p:nvPr/>
        </p:nvSpPr>
        <p:spPr bwMode="auto">
          <a:xfrm>
            <a:off x="3827904" y="2143387"/>
            <a:ext cx="330379" cy="423178"/>
          </a:xfrm>
          <a:prstGeom prst="can">
            <a:avLst>
              <a:gd name="adj" fmla="val 34605"/>
            </a:avLst>
          </a:prstGeom>
          <a:solidFill>
            <a:srgbClr val="FFD96D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3" name="Can 92"/>
          <p:cNvSpPr/>
          <p:nvPr/>
        </p:nvSpPr>
        <p:spPr bwMode="auto">
          <a:xfrm>
            <a:off x="4659183" y="2497895"/>
            <a:ext cx="330379" cy="423178"/>
          </a:xfrm>
          <a:prstGeom prst="can">
            <a:avLst>
              <a:gd name="adj" fmla="val 34605"/>
            </a:avLst>
          </a:prstGeom>
          <a:solidFill>
            <a:srgbClr val="FFFF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4" name="Can 93"/>
          <p:cNvSpPr/>
          <p:nvPr/>
        </p:nvSpPr>
        <p:spPr bwMode="auto">
          <a:xfrm>
            <a:off x="4069335" y="2279819"/>
            <a:ext cx="330379" cy="423178"/>
          </a:xfrm>
          <a:prstGeom prst="can">
            <a:avLst>
              <a:gd name="adj" fmla="val 34605"/>
            </a:avLst>
          </a:prstGeom>
          <a:solidFill>
            <a:srgbClr val="CCC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6" name="Down Arrow 105"/>
          <p:cNvSpPr/>
          <p:nvPr/>
        </p:nvSpPr>
        <p:spPr bwMode="auto">
          <a:xfrm rot="17518015">
            <a:off x="1282978" y="1345795"/>
            <a:ext cx="768280" cy="1387512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7" name="Down Arrow 106"/>
          <p:cNvSpPr/>
          <p:nvPr/>
        </p:nvSpPr>
        <p:spPr bwMode="auto">
          <a:xfrm rot="16200000">
            <a:off x="1167301" y="2741517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0" name="Down Arrow 109"/>
          <p:cNvSpPr/>
          <p:nvPr/>
        </p:nvSpPr>
        <p:spPr bwMode="auto">
          <a:xfrm rot="5400000">
            <a:off x="7203449" y="2741517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1" name="Down Arrow 110"/>
          <p:cNvSpPr/>
          <p:nvPr/>
        </p:nvSpPr>
        <p:spPr bwMode="auto">
          <a:xfrm rot="4255865">
            <a:off x="6984358" y="1200228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21056" y="1381389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EHRs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70335" y="3060964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Claims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7675764" y="3083717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Registries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587589" y="1269005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Other…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Can 37"/>
          <p:cNvSpPr/>
          <p:nvPr/>
        </p:nvSpPr>
        <p:spPr bwMode="auto">
          <a:xfrm>
            <a:off x="3313764" y="2188917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9" name="Can 38"/>
          <p:cNvSpPr/>
          <p:nvPr/>
        </p:nvSpPr>
        <p:spPr bwMode="auto">
          <a:xfrm>
            <a:off x="3599066" y="2311973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Can 39"/>
          <p:cNvSpPr/>
          <p:nvPr/>
        </p:nvSpPr>
        <p:spPr bwMode="auto">
          <a:xfrm>
            <a:off x="3728791" y="2497895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Can 40"/>
          <p:cNvSpPr/>
          <p:nvPr/>
        </p:nvSpPr>
        <p:spPr bwMode="auto">
          <a:xfrm>
            <a:off x="3599066" y="2666429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3313764" y="2802861"/>
            <a:ext cx="330379" cy="423178"/>
          </a:xfrm>
          <a:prstGeom prst="can">
            <a:avLst>
              <a:gd name="adj" fmla="val 34605"/>
            </a:avLst>
          </a:prstGeom>
          <a:solidFill>
            <a:srgbClr val="FFFF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Can 42"/>
          <p:cNvSpPr/>
          <p:nvPr/>
        </p:nvSpPr>
        <p:spPr bwMode="auto">
          <a:xfrm>
            <a:off x="3789655" y="2756105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Can 43"/>
          <p:cNvSpPr/>
          <p:nvPr/>
        </p:nvSpPr>
        <p:spPr bwMode="auto">
          <a:xfrm>
            <a:off x="4074957" y="2879161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Can 44"/>
          <p:cNvSpPr/>
          <p:nvPr/>
        </p:nvSpPr>
        <p:spPr bwMode="auto">
          <a:xfrm>
            <a:off x="4204682" y="3065083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Can 45"/>
          <p:cNvSpPr/>
          <p:nvPr/>
        </p:nvSpPr>
        <p:spPr bwMode="auto">
          <a:xfrm>
            <a:off x="4074957" y="3233617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Can 46"/>
          <p:cNvSpPr/>
          <p:nvPr/>
        </p:nvSpPr>
        <p:spPr bwMode="auto">
          <a:xfrm>
            <a:off x="3789655" y="3370049"/>
            <a:ext cx="330379" cy="423178"/>
          </a:xfrm>
          <a:prstGeom prst="can">
            <a:avLst>
              <a:gd name="adj" fmla="val 34605"/>
            </a:avLst>
          </a:prstGeom>
          <a:solidFill>
            <a:srgbClr val="FFFF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Can 47"/>
          <p:cNvSpPr/>
          <p:nvPr/>
        </p:nvSpPr>
        <p:spPr bwMode="auto">
          <a:xfrm>
            <a:off x="4834005" y="3218166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Can 48"/>
          <p:cNvSpPr/>
          <p:nvPr/>
        </p:nvSpPr>
        <p:spPr bwMode="auto">
          <a:xfrm>
            <a:off x="4493994" y="3218166"/>
            <a:ext cx="330379" cy="423178"/>
          </a:xfrm>
          <a:prstGeom prst="can">
            <a:avLst>
              <a:gd name="adj" fmla="val 34605"/>
            </a:avLst>
          </a:prstGeom>
          <a:solidFill>
            <a:srgbClr val="FF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Can 49"/>
          <p:cNvSpPr/>
          <p:nvPr/>
        </p:nvSpPr>
        <p:spPr bwMode="auto">
          <a:xfrm>
            <a:off x="5119307" y="3341222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Can 50"/>
          <p:cNvSpPr/>
          <p:nvPr/>
        </p:nvSpPr>
        <p:spPr bwMode="auto">
          <a:xfrm>
            <a:off x="4252563" y="3341222"/>
            <a:ext cx="330379" cy="423178"/>
          </a:xfrm>
          <a:prstGeom prst="can">
            <a:avLst>
              <a:gd name="adj" fmla="val 34605"/>
            </a:avLst>
          </a:prstGeom>
          <a:solidFill>
            <a:srgbClr val="FFBDDE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Can 51"/>
          <p:cNvSpPr/>
          <p:nvPr/>
        </p:nvSpPr>
        <p:spPr bwMode="auto">
          <a:xfrm>
            <a:off x="3245004" y="3129633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" name="Can 52"/>
          <p:cNvSpPr/>
          <p:nvPr/>
        </p:nvSpPr>
        <p:spPr bwMode="auto">
          <a:xfrm>
            <a:off x="2904993" y="3129633"/>
            <a:ext cx="330379" cy="423178"/>
          </a:xfrm>
          <a:prstGeom prst="can">
            <a:avLst>
              <a:gd name="adj" fmla="val 34605"/>
            </a:avLst>
          </a:prstGeom>
          <a:solidFill>
            <a:srgbClr val="FF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Can 53"/>
          <p:cNvSpPr/>
          <p:nvPr/>
        </p:nvSpPr>
        <p:spPr bwMode="auto">
          <a:xfrm>
            <a:off x="3530306" y="3252689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Can 54"/>
          <p:cNvSpPr/>
          <p:nvPr/>
        </p:nvSpPr>
        <p:spPr bwMode="auto">
          <a:xfrm>
            <a:off x="2663562" y="3252689"/>
            <a:ext cx="330379" cy="423178"/>
          </a:xfrm>
          <a:prstGeom prst="can">
            <a:avLst>
              <a:gd name="adj" fmla="val 34605"/>
            </a:avLst>
          </a:prstGeom>
          <a:solidFill>
            <a:srgbClr val="FFBDDE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Can 55"/>
          <p:cNvSpPr/>
          <p:nvPr/>
        </p:nvSpPr>
        <p:spPr bwMode="auto">
          <a:xfrm>
            <a:off x="3660031" y="3438611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Can 56"/>
          <p:cNvSpPr/>
          <p:nvPr/>
        </p:nvSpPr>
        <p:spPr bwMode="auto">
          <a:xfrm>
            <a:off x="2494528" y="3438611"/>
            <a:ext cx="330379" cy="423178"/>
          </a:xfrm>
          <a:prstGeom prst="can">
            <a:avLst>
              <a:gd name="adj" fmla="val 34605"/>
            </a:avLst>
          </a:prstGeom>
          <a:solidFill>
            <a:srgbClr val="C1FFEA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Can 57"/>
          <p:cNvSpPr/>
          <p:nvPr/>
        </p:nvSpPr>
        <p:spPr bwMode="auto">
          <a:xfrm>
            <a:off x="4232233" y="3728101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Can 58"/>
          <p:cNvSpPr/>
          <p:nvPr/>
        </p:nvSpPr>
        <p:spPr bwMode="auto">
          <a:xfrm>
            <a:off x="3892222" y="3728101"/>
            <a:ext cx="330379" cy="423178"/>
          </a:xfrm>
          <a:prstGeom prst="can">
            <a:avLst>
              <a:gd name="adj" fmla="val 34605"/>
            </a:avLst>
          </a:prstGeom>
          <a:solidFill>
            <a:srgbClr val="FF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Can 59"/>
          <p:cNvSpPr/>
          <p:nvPr/>
        </p:nvSpPr>
        <p:spPr bwMode="auto">
          <a:xfrm>
            <a:off x="4517535" y="3851157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Can 60"/>
          <p:cNvSpPr/>
          <p:nvPr/>
        </p:nvSpPr>
        <p:spPr bwMode="auto">
          <a:xfrm>
            <a:off x="5636352" y="3417670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Can 61"/>
          <p:cNvSpPr/>
          <p:nvPr/>
        </p:nvSpPr>
        <p:spPr bwMode="auto">
          <a:xfrm>
            <a:off x="5296341" y="3417670"/>
            <a:ext cx="330379" cy="423178"/>
          </a:xfrm>
          <a:prstGeom prst="can">
            <a:avLst>
              <a:gd name="adj" fmla="val 34605"/>
            </a:avLst>
          </a:prstGeom>
          <a:solidFill>
            <a:srgbClr val="FF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Can 62"/>
          <p:cNvSpPr/>
          <p:nvPr/>
        </p:nvSpPr>
        <p:spPr bwMode="auto">
          <a:xfrm>
            <a:off x="5921654" y="3540726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4" name="Can 63"/>
          <p:cNvSpPr/>
          <p:nvPr/>
        </p:nvSpPr>
        <p:spPr bwMode="auto">
          <a:xfrm>
            <a:off x="5054910" y="3540726"/>
            <a:ext cx="330379" cy="423178"/>
          </a:xfrm>
          <a:prstGeom prst="can">
            <a:avLst>
              <a:gd name="adj" fmla="val 34605"/>
            </a:avLst>
          </a:prstGeom>
          <a:solidFill>
            <a:srgbClr val="FFBDDE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" name="Can 64"/>
          <p:cNvSpPr/>
          <p:nvPr/>
        </p:nvSpPr>
        <p:spPr bwMode="auto">
          <a:xfrm>
            <a:off x="6051379" y="3726648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" name="Can 65"/>
          <p:cNvSpPr/>
          <p:nvPr/>
        </p:nvSpPr>
        <p:spPr bwMode="auto">
          <a:xfrm>
            <a:off x="4885876" y="3726648"/>
            <a:ext cx="330379" cy="423178"/>
          </a:xfrm>
          <a:prstGeom prst="can">
            <a:avLst>
              <a:gd name="adj" fmla="val 34605"/>
            </a:avLst>
          </a:prstGeom>
          <a:solidFill>
            <a:srgbClr val="C1FFEA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Can 66"/>
          <p:cNvSpPr/>
          <p:nvPr/>
        </p:nvSpPr>
        <p:spPr bwMode="auto">
          <a:xfrm>
            <a:off x="5137536" y="2451139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Can 67"/>
          <p:cNvSpPr/>
          <p:nvPr/>
        </p:nvSpPr>
        <p:spPr bwMode="auto">
          <a:xfrm>
            <a:off x="5267280" y="2756105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Can 68"/>
          <p:cNvSpPr/>
          <p:nvPr/>
        </p:nvSpPr>
        <p:spPr bwMode="auto">
          <a:xfrm>
            <a:off x="5743382" y="2929490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Can 69"/>
          <p:cNvSpPr/>
          <p:nvPr/>
        </p:nvSpPr>
        <p:spPr bwMode="auto">
          <a:xfrm>
            <a:off x="5403371" y="2929490"/>
            <a:ext cx="330379" cy="423178"/>
          </a:xfrm>
          <a:prstGeom prst="can">
            <a:avLst>
              <a:gd name="adj" fmla="val 34605"/>
            </a:avLst>
          </a:prstGeom>
          <a:solidFill>
            <a:srgbClr val="FF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Can 70"/>
          <p:cNvSpPr/>
          <p:nvPr/>
        </p:nvSpPr>
        <p:spPr bwMode="auto">
          <a:xfrm>
            <a:off x="6028684" y="3052546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Can 74"/>
          <p:cNvSpPr/>
          <p:nvPr/>
        </p:nvSpPr>
        <p:spPr bwMode="auto">
          <a:xfrm>
            <a:off x="4543275" y="2629368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Can 77"/>
          <p:cNvSpPr/>
          <p:nvPr/>
        </p:nvSpPr>
        <p:spPr bwMode="auto">
          <a:xfrm>
            <a:off x="4492056" y="1974853"/>
            <a:ext cx="330379" cy="423178"/>
          </a:xfrm>
          <a:prstGeom prst="can">
            <a:avLst>
              <a:gd name="adj" fmla="val 34605"/>
            </a:avLst>
          </a:prstGeom>
          <a:solidFill>
            <a:srgbClr val="CCC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Can 78"/>
          <p:cNvSpPr/>
          <p:nvPr/>
        </p:nvSpPr>
        <p:spPr bwMode="auto">
          <a:xfrm>
            <a:off x="5587071" y="3781965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Can 79"/>
          <p:cNvSpPr/>
          <p:nvPr/>
        </p:nvSpPr>
        <p:spPr bwMode="auto">
          <a:xfrm>
            <a:off x="5247060" y="3781965"/>
            <a:ext cx="330379" cy="423178"/>
          </a:xfrm>
          <a:prstGeom prst="can">
            <a:avLst>
              <a:gd name="adj" fmla="val 34605"/>
            </a:avLst>
          </a:prstGeom>
          <a:solidFill>
            <a:srgbClr val="FF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5" name="Can 94"/>
          <p:cNvSpPr/>
          <p:nvPr/>
        </p:nvSpPr>
        <p:spPr bwMode="auto">
          <a:xfrm>
            <a:off x="5872373" y="3905021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6" name="Can 95"/>
          <p:cNvSpPr/>
          <p:nvPr/>
        </p:nvSpPr>
        <p:spPr bwMode="auto">
          <a:xfrm>
            <a:off x="5005629" y="3905021"/>
            <a:ext cx="330379" cy="423178"/>
          </a:xfrm>
          <a:prstGeom prst="can">
            <a:avLst>
              <a:gd name="adj" fmla="val 34605"/>
            </a:avLst>
          </a:prstGeom>
          <a:solidFill>
            <a:srgbClr val="FFBDDE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7" name="Can 96"/>
          <p:cNvSpPr/>
          <p:nvPr/>
        </p:nvSpPr>
        <p:spPr bwMode="auto">
          <a:xfrm>
            <a:off x="6002098" y="4090943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8" name="Can 97"/>
          <p:cNvSpPr/>
          <p:nvPr/>
        </p:nvSpPr>
        <p:spPr bwMode="auto">
          <a:xfrm>
            <a:off x="4836595" y="4090943"/>
            <a:ext cx="330379" cy="423178"/>
          </a:xfrm>
          <a:prstGeom prst="can">
            <a:avLst>
              <a:gd name="adj" fmla="val 34605"/>
            </a:avLst>
          </a:prstGeom>
          <a:solidFill>
            <a:srgbClr val="C1FFEA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9" name="Can 98"/>
          <p:cNvSpPr/>
          <p:nvPr/>
        </p:nvSpPr>
        <p:spPr bwMode="auto">
          <a:xfrm>
            <a:off x="6131842" y="4395909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0" name="Can 99"/>
          <p:cNvSpPr/>
          <p:nvPr/>
        </p:nvSpPr>
        <p:spPr bwMode="auto">
          <a:xfrm>
            <a:off x="5005629" y="4259477"/>
            <a:ext cx="330379" cy="423178"/>
          </a:xfrm>
          <a:prstGeom prst="can">
            <a:avLst>
              <a:gd name="adj" fmla="val 34605"/>
            </a:avLst>
          </a:prstGeom>
          <a:solidFill>
            <a:srgbClr val="FFD96D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1" name="Can 100"/>
          <p:cNvSpPr/>
          <p:nvPr/>
        </p:nvSpPr>
        <p:spPr bwMode="auto">
          <a:xfrm>
            <a:off x="5836908" y="4613985"/>
            <a:ext cx="330379" cy="423178"/>
          </a:xfrm>
          <a:prstGeom prst="can">
            <a:avLst>
              <a:gd name="adj" fmla="val 34605"/>
            </a:avLst>
          </a:prstGeom>
          <a:solidFill>
            <a:srgbClr val="FFFF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" name="Can 101"/>
          <p:cNvSpPr/>
          <p:nvPr/>
        </p:nvSpPr>
        <p:spPr bwMode="auto">
          <a:xfrm>
            <a:off x="5247060" y="4395909"/>
            <a:ext cx="330379" cy="423178"/>
          </a:xfrm>
          <a:prstGeom prst="can">
            <a:avLst>
              <a:gd name="adj" fmla="val 34605"/>
            </a:avLst>
          </a:prstGeom>
          <a:solidFill>
            <a:srgbClr val="CCC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" name="Can 102"/>
          <p:cNvSpPr/>
          <p:nvPr/>
        </p:nvSpPr>
        <p:spPr bwMode="auto">
          <a:xfrm>
            <a:off x="4491489" y="4305007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" name="Can 103"/>
          <p:cNvSpPr/>
          <p:nvPr/>
        </p:nvSpPr>
        <p:spPr bwMode="auto">
          <a:xfrm>
            <a:off x="4776791" y="4428063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5" name="Can 104"/>
          <p:cNvSpPr/>
          <p:nvPr/>
        </p:nvSpPr>
        <p:spPr bwMode="auto">
          <a:xfrm>
            <a:off x="4906516" y="4613985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8" name="Can 117"/>
          <p:cNvSpPr/>
          <p:nvPr/>
        </p:nvSpPr>
        <p:spPr bwMode="auto">
          <a:xfrm>
            <a:off x="4776791" y="4782519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9" name="Can 118"/>
          <p:cNvSpPr/>
          <p:nvPr/>
        </p:nvSpPr>
        <p:spPr bwMode="auto">
          <a:xfrm>
            <a:off x="4491489" y="4918951"/>
            <a:ext cx="330379" cy="423178"/>
          </a:xfrm>
          <a:prstGeom prst="can">
            <a:avLst>
              <a:gd name="adj" fmla="val 34605"/>
            </a:avLst>
          </a:prstGeom>
          <a:solidFill>
            <a:srgbClr val="FFFF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0" name="Can 119"/>
          <p:cNvSpPr/>
          <p:nvPr/>
        </p:nvSpPr>
        <p:spPr bwMode="auto">
          <a:xfrm>
            <a:off x="4967380" y="4872195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1" name="Can 120"/>
          <p:cNvSpPr/>
          <p:nvPr/>
        </p:nvSpPr>
        <p:spPr bwMode="auto">
          <a:xfrm>
            <a:off x="5252682" y="4995251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2" name="Can 121"/>
          <p:cNvSpPr/>
          <p:nvPr/>
        </p:nvSpPr>
        <p:spPr bwMode="auto">
          <a:xfrm>
            <a:off x="6315261" y="4567229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3" name="Can 122"/>
          <p:cNvSpPr/>
          <p:nvPr/>
        </p:nvSpPr>
        <p:spPr bwMode="auto">
          <a:xfrm>
            <a:off x="6445005" y="4872195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4" name="Can 123"/>
          <p:cNvSpPr/>
          <p:nvPr/>
        </p:nvSpPr>
        <p:spPr bwMode="auto">
          <a:xfrm>
            <a:off x="5721000" y="4745458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5" name="Can 124"/>
          <p:cNvSpPr/>
          <p:nvPr/>
        </p:nvSpPr>
        <p:spPr bwMode="auto">
          <a:xfrm>
            <a:off x="5669781" y="4090943"/>
            <a:ext cx="330379" cy="423178"/>
          </a:xfrm>
          <a:prstGeom prst="can">
            <a:avLst>
              <a:gd name="adj" fmla="val 34605"/>
            </a:avLst>
          </a:prstGeom>
          <a:solidFill>
            <a:srgbClr val="CCC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6" name="Can 125"/>
          <p:cNvSpPr/>
          <p:nvPr/>
        </p:nvSpPr>
        <p:spPr bwMode="auto">
          <a:xfrm>
            <a:off x="3264483" y="3603736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7" name="Can 126"/>
          <p:cNvSpPr/>
          <p:nvPr/>
        </p:nvSpPr>
        <p:spPr bwMode="auto">
          <a:xfrm>
            <a:off x="2924472" y="3603736"/>
            <a:ext cx="330379" cy="423178"/>
          </a:xfrm>
          <a:prstGeom prst="can">
            <a:avLst>
              <a:gd name="adj" fmla="val 34605"/>
            </a:avLst>
          </a:prstGeom>
          <a:solidFill>
            <a:srgbClr val="FF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8" name="Can 127"/>
          <p:cNvSpPr/>
          <p:nvPr/>
        </p:nvSpPr>
        <p:spPr bwMode="auto">
          <a:xfrm>
            <a:off x="3549785" y="3726792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9" name="Can 128"/>
          <p:cNvSpPr/>
          <p:nvPr/>
        </p:nvSpPr>
        <p:spPr bwMode="auto">
          <a:xfrm>
            <a:off x="2683041" y="3726792"/>
            <a:ext cx="330379" cy="423178"/>
          </a:xfrm>
          <a:prstGeom prst="can">
            <a:avLst>
              <a:gd name="adj" fmla="val 34605"/>
            </a:avLst>
          </a:prstGeom>
          <a:solidFill>
            <a:srgbClr val="FFBDDE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0" name="Can 129"/>
          <p:cNvSpPr/>
          <p:nvPr/>
        </p:nvSpPr>
        <p:spPr bwMode="auto">
          <a:xfrm>
            <a:off x="3679510" y="3912714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1" name="Can 130"/>
          <p:cNvSpPr/>
          <p:nvPr/>
        </p:nvSpPr>
        <p:spPr bwMode="auto">
          <a:xfrm>
            <a:off x="2514007" y="3912714"/>
            <a:ext cx="330379" cy="423178"/>
          </a:xfrm>
          <a:prstGeom prst="can">
            <a:avLst>
              <a:gd name="adj" fmla="val 34605"/>
            </a:avLst>
          </a:prstGeom>
          <a:solidFill>
            <a:srgbClr val="C1FFEA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2" name="Can 131"/>
          <p:cNvSpPr/>
          <p:nvPr/>
        </p:nvSpPr>
        <p:spPr bwMode="auto">
          <a:xfrm>
            <a:off x="3809254" y="4217680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" name="Can 132"/>
          <p:cNvSpPr/>
          <p:nvPr/>
        </p:nvSpPr>
        <p:spPr bwMode="auto">
          <a:xfrm>
            <a:off x="2683041" y="4081248"/>
            <a:ext cx="330379" cy="423178"/>
          </a:xfrm>
          <a:prstGeom prst="can">
            <a:avLst>
              <a:gd name="adj" fmla="val 34605"/>
            </a:avLst>
          </a:prstGeom>
          <a:solidFill>
            <a:srgbClr val="FFD96D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4" name="Can 133"/>
          <p:cNvSpPr/>
          <p:nvPr/>
        </p:nvSpPr>
        <p:spPr bwMode="auto">
          <a:xfrm>
            <a:off x="3514320" y="4435756"/>
            <a:ext cx="330379" cy="423178"/>
          </a:xfrm>
          <a:prstGeom prst="can">
            <a:avLst>
              <a:gd name="adj" fmla="val 34605"/>
            </a:avLst>
          </a:prstGeom>
          <a:solidFill>
            <a:srgbClr val="FFFF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5" name="Can 134"/>
          <p:cNvSpPr/>
          <p:nvPr/>
        </p:nvSpPr>
        <p:spPr bwMode="auto">
          <a:xfrm>
            <a:off x="2924472" y="4217680"/>
            <a:ext cx="330379" cy="423178"/>
          </a:xfrm>
          <a:prstGeom prst="can">
            <a:avLst>
              <a:gd name="adj" fmla="val 34605"/>
            </a:avLst>
          </a:prstGeom>
          <a:solidFill>
            <a:srgbClr val="CCC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6" name="Can 135"/>
          <p:cNvSpPr/>
          <p:nvPr/>
        </p:nvSpPr>
        <p:spPr bwMode="auto">
          <a:xfrm>
            <a:off x="2168901" y="4126778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7" name="Can 136"/>
          <p:cNvSpPr/>
          <p:nvPr/>
        </p:nvSpPr>
        <p:spPr bwMode="auto">
          <a:xfrm>
            <a:off x="2454203" y="4249834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8" name="Can 137"/>
          <p:cNvSpPr/>
          <p:nvPr/>
        </p:nvSpPr>
        <p:spPr bwMode="auto">
          <a:xfrm>
            <a:off x="2583928" y="4435756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9" name="Can 138"/>
          <p:cNvSpPr/>
          <p:nvPr/>
        </p:nvSpPr>
        <p:spPr bwMode="auto">
          <a:xfrm>
            <a:off x="2454203" y="4604290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0" name="Can 139"/>
          <p:cNvSpPr/>
          <p:nvPr/>
        </p:nvSpPr>
        <p:spPr bwMode="auto">
          <a:xfrm>
            <a:off x="2168901" y="4740722"/>
            <a:ext cx="330379" cy="423178"/>
          </a:xfrm>
          <a:prstGeom prst="can">
            <a:avLst>
              <a:gd name="adj" fmla="val 34605"/>
            </a:avLst>
          </a:prstGeom>
          <a:solidFill>
            <a:srgbClr val="FFFF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1" name="Can 140"/>
          <p:cNvSpPr/>
          <p:nvPr/>
        </p:nvSpPr>
        <p:spPr bwMode="auto">
          <a:xfrm>
            <a:off x="2644792" y="4693966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2" name="Can 141"/>
          <p:cNvSpPr/>
          <p:nvPr/>
        </p:nvSpPr>
        <p:spPr bwMode="auto">
          <a:xfrm>
            <a:off x="2930094" y="4817022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" name="Can 142"/>
          <p:cNvSpPr/>
          <p:nvPr/>
        </p:nvSpPr>
        <p:spPr bwMode="auto">
          <a:xfrm>
            <a:off x="3992673" y="4389000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4" name="Can 143"/>
          <p:cNvSpPr/>
          <p:nvPr/>
        </p:nvSpPr>
        <p:spPr bwMode="auto">
          <a:xfrm>
            <a:off x="4122417" y="4693966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5" name="Can 144"/>
          <p:cNvSpPr/>
          <p:nvPr/>
        </p:nvSpPr>
        <p:spPr bwMode="auto">
          <a:xfrm>
            <a:off x="3398412" y="4567229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6" name="Can 145"/>
          <p:cNvSpPr/>
          <p:nvPr/>
        </p:nvSpPr>
        <p:spPr bwMode="auto">
          <a:xfrm>
            <a:off x="3347193" y="3912714"/>
            <a:ext cx="330379" cy="423178"/>
          </a:xfrm>
          <a:prstGeom prst="can">
            <a:avLst>
              <a:gd name="adj" fmla="val 34605"/>
            </a:avLst>
          </a:prstGeom>
          <a:solidFill>
            <a:srgbClr val="CCC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4" name="Can 163"/>
          <p:cNvSpPr/>
          <p:nvPr/>
        </p:nvSpPr>
        <p:spPr bwMode="auto">
          <a:xfrm>
            <a:off x="2524942" y="1811418"/>
            <a:ext cx="330379" cy="423178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5" name="Can 164"/>
          <p:cNvSpPr/>
          <p:nvPr/>
        </p:nvSpPr>
        <p:spPr bwMode="auto">
          <a:xfrm>
            <a:off x="2810244" y="1934474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6" name="Can 165"/>
          <p:cNvSpPr/>
          <p:nvPr/>
        </p:nvSpPr>
        <p:spPr bwMode="auto">
          <a:xfrm>
            <a:off x="2939969" y="2120396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7" name="Can 166"/>
          <p:cNvSpPr/>
          <p:nvPr/>
        </p:nvSpPr>
        <p:spPr bwMode="auto">
          <a:xfrm>
            <a:off x="3069713" y="2425362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8" name="Can 167"/>
          <p:cNvSpPr/>
          <p:nvPr/>
        </p:nvSpPr>
        <p:spPr bwMode="auto">
          <a:xfrm>
            <a:off x="2607652" y="2120396"/>
            <a:ext cx="330379" cy="423178"/>
          </a:xfrm>
          <a:prstGeom prst="can">
            <a:avLst>
              <a:gd name="adj" fmla="val 34605"/>
            </a:avLst>
          </a:prstGeom>
          <a:solidFill>
            <a:srgbClr val="CCC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9" name="Can 168"/>
          <p:cNvSpPr/>
          <p:nvPr/>
        </p:nvSpPr>
        <p:spPr bwMode="auto">
          <a:xfrm>
            <a:off x="6010454" y="2114986"/>
            <a:ext cx="330379" cy="423178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0" name="Can 169"/>
          <p:cNvSpPr/>
          <p:nvPr/>
        </p:nvSpPr>
        <p:spPr bwMode="auto">
          <a:xfrm>
            <a:off x="5715520" y="2333062"/>
            <a:ext cx="330379" cy="423178"/>
          </a:xfrm>
          <a:prstGeom prst="can">
            <a:avLst>
              <a:gd name="adj" fmla="val 34605"/>
            </a:avLst>
          </a:prstGeom>
          <a:solidFill>
            <a:srgbClr val="FFFF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1" name="Can 170"/>
          <p:cNvSpPr/>
          <p:nvPr/>
        </p:nvSpPr>
        <p:spPr bwMode="auto">
          <a:xfrm>
            <a:off x="6193873" y="2286306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2" name="Can 171"/>
          <p:cNvSpPr/>
          <p:nvPr/>
        </p:nvSpPr>
        <p:spPr bwMode="auto">
          <a:xfrm>
            <a:off x="5599612" y="2464535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3" name="Can 172"/>
          <p:cNvSpPr/>
          <p:nvPr/>
        </p:nvSpPr>
        <p:spPr bwMode="auto">
          <a:xfrm>
            <a:off x="5209677" y="1788931"/>
            <a:ext cx="330379" cy="423178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" name="Can 173"/>
          <p:cNvSpPr/>
          <p:nvPr/>
        </p:nvSpPr>
        <p:spPr bwMode="auto">
          <a:xfrm>
            <a:off x="5339402" y="1974853"/>
            <a:ext cx="330379" cy="423178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9" name="Down Arrow 108"/>
          <p:cNvSpPr/>
          <p:nvPr/>
        </p:nvSpPr>
        <p:spPr bwMode="auto">
          <a:xfrm rot="7061799">
            <a:off x="6967754" y="4026375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680034" y="4578614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LABs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8" name="Down Arrow 107"/>
          <p:cNvSpPr/>
          <p:nvPr/>
        </p:nvSpPr>
        <p:spPr bwMode="auto">
          <a:xfrm rot="14933394">
            <a:off x="1312084" y="4263308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0335" y="4678528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PACS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04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1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3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7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8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9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3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4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6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7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8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9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1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4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7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8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9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1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2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6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8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9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1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2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3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4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6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7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8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9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1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2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3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4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6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7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8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9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1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2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3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4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6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7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8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9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1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2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3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4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6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7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6" grpId="0" animBg="1"/>
      <p:bldP spid="107" grpId="0" animBg="1"/>
      <p:bldP spid="110" grpId="0" animBg="1"/>
      <p:bldP spid="111" grpId="0" animBg="1"/>
      <p:bldP spid="112" grpId="0" animBg="1"/>
      <p:bldP spid="113" grpId="0" animBg="1"/>
      <p:bldP spid="116" grpId="0" animBg="1"/>
      <p:bldP spid="11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5" grpId="0" animBg="1"/>
      <p:bldP spid="78" grpId="0" animBg="1"/>
      <p:bldP spid="79" grpId="0" animBg="1"/>
      <p:bldP spid="80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09" grpId="0" animBg="1"/>
      <p:bldP spid="115" grpId="0" animBg="1"/>
      <p:bldP spid="108" grpId="0" animBg="1"/>
      <p:bldP spid="1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</a:t>
            </a:r>
            <a:r>
              <a:rPr lang="en-US" dirty="0" smtClean="0"/>
              <a:t> </a:t>
            </a:r>
            <a:r>
              <a:rPr lang="en-US" dirty="0"/>
              <a:t>Useful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hlinkClick r:id="rId2"/>
              </a:rPr>
              <a:t>http://www.connectopensource.org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6426" y="1494973"/>
            <a:ext cx="6060954" cy="4761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23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Architecture  Useful </a:t>
            </a:r>
            <a:r>
              <a:rPr lang="en-US" dirty="0" smtClean="0"/>
              <a:t>Resources </a:t>
            </a:r>
            <a:r>
              <a:rPr lang="en-US" sz="1200" b="0" i="1" dirty="0" smtClean="0"/>
              <a:t>(cont.)</a:t>
            </a:r>
            <a:endParaRPr lang="en-US" b="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www.mirthcorp.com/community/downloads</a:t>
            </a:r>
            <a:r>
              <a:rPr lang="en-US" dirty="0" smtClean="0"/>
              <a:t>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8879" y="1584328"/>
            <a:ext cx="7557808" cy="4470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32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HIEs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16" y="1364342"/>
            <a:ext cx="8447314" cy="433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17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/>
              <a:t>HIE </a:t>
            </a:r>
            <a:r>
              <a:rPr lang="en-US" dirty="0" smtClean="0"/>
              <a:t>Services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0496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Services </a:t>
            </a:r>
            <a:r>
              <a:rPr lang="en-US" dirty="0" smtClean="0"/>
              <a:t> </a:t>
            </a:r>
            <a:r>
              <a:rPr lang="en-US" dirty="0"/>
              <a:t>Core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Each HIE may have data services that </a:t>
            </a:r>
            <a:r>
              <a:rPr lang="en-US" dirty="0">
                <a:solidFill>
                  <a:srgbClr val="FF0000"/>
                </a:solidFill>
              </a:rPr>
              <a:t>vary based on defined </a:t>
            </a:r>
            <a:r>
              <a:rPr lang="en-US" dirty="0" smtClean="0">
                <a:solidFill>
                  <a:srgbClr val="FF0000"/>
                </a:solidFill>
              </a:rPr>
              <a:t>requirements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Presentation </a:t>
            </a:r>
            <a:r>
              <a:rPr lang="en-US" b="1" dirty="0" smtClean="0"/>
              <a:t>Services</a:t>
            </a:r>
            <a:endParaRPr lang="en-US" b="1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Format data displays</a:t>
            </a:r>
            <a:r>
              <a:rPr lang="en-US" dirty="0"/>
              <a:t> to meet end user interaction and display device requirements.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Examples: login, patient look-up, request patient records, view data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Business Application </a:t>
            </a:r>
            <a:r>
              <a:rPr lang="en-US" b="1" dirty="0" smtClean="0"/>
              <a:t>Services</a:t>
            </a:r>
            <a:endParaRPr lang="en-US" b="1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Key functional components that house rules and </a:t>
            </a:r>
            <a:r>
              <a:rPr lang="en-US" dirty="0">
                <a:solidFill>
                  <a:srgbClr val="FF0000"/>
                </a:solidFill>
              </a:rPr>
              <a:t>execute business logic </a:t>
            </a:r>
            <a:r>
              <a:rPr lang="en-US" dirty="0"/>
              <a:t>on clinical data to render.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Examples: e-Prescribing, EMR, lab, radiology, eligibility checking, problem list/visit </a:t>
            </a:r>
            <a:r>
              <a:rPr lang="en-US" dirty="0" smtClean="0"/>
              <a:t>history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Data Management </a:t>
            </a:r>
            <a:r>
              <a:rPr lang="en-US" b="1" dirty="0" smtClean="0"/>
              <a:t>Services</a:t>
            </a:r>
            <a:endParaRPr lang="en-US" b="1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Manage application access to </a:t>
            </a:r>
            <a:r>
              <a:rPr lang="en-US" dirty="0">
                <a:solidFill>
                  <a:srgbClr val="FF0000"/>
                </a:solidFill>
              </a:rPr>
              <a:t>data storage and processing of data </a:t>
            </a:r>
            <a:r>
              <a:rPr lang="en-US" dirty="0"/>
              <a:t>in the storage </a:t>
            </a:r>
            <a:r>
              <a:rPr lang="en-US" dirty="0" smtClean="0"/>
              <a:t>layer.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Examples</a:t>
            </a:r>
            <a:r>
              <a:rPr lang="en-US" dirty="0"/>
              <a:t>: data persistence/access, value/code sets, key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23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Services  Core </a:t>
            </a:r>
            <a:r>
              <a:rPr lang="en-US" dirty="0" smtClean="0"/>
              <a:t>Services </a:t>
            </a:r>
            <a:r>
              <a:rPr lang="en-US" sz="1200" b="0" i="1" dirty="0" smtClean="0"/>
              <a:t>(cont.)</a:t>
            </a:r>
            <a:endParaRPr lang="en-US" b="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Data Storage Services</a:t>
            </a:r>
            <a:r>
              <a:rPr lang="en-US" b="1" dirty="0"/>
              <a:t>:</a:t>
            </a:r>
            <a:endParaRPr lang="en-US" b="1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Provide reliable, secure data storage for </a:t>
            </a:r>
            <a:r>
              <a:rPr lang="en-US" dirty="0">
                <a:solidFill>
                  <a:srgbClr val="FF0000"/>
                </a:solidFill>
              </a:rPr>
              <a:t>efficient access by data management services</a:t>
            </a:r>
            <a:r>
              <a:rPr lang="en-US" dirty="0" smtClean="0"/>
              <a:t>.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Examples: message logs, XML Schemas, Provider/User Directory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Integration Services</a:t>
            </a:r>
            <a:r>
              <a:rPr lang="en-US" b="1" dirty="0"/>
              <a:t>:</a:t>
            </a:r>
            <a:endParaRPr lang="en-US" b="1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Manage integration services across the </a:t>
            </a:r>
            <a:r>
              <a:rPr lang="en-US" dirty="0">
                <a:solidFill>
                  <a:srgbClr val="FF0000"/>
                </a:solidFill>
              </a:rPr>
              <a:t>different layers of the technology stack</a:t>
            </a:r>
            <a:r>
              <a:rPr lang="en-US" dirty="0"/>
              <a:t>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Examples: message translation/transport, HL7 mapping, EMR adapter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System Management Services</a:t>
            </a:r>
            <a:r>
              <a:rPr lang="en-US" b="1" dirty="0"/>
              <a:t>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Provide system and application </a:t>
            </a:r>
            <a:r>
              <a:rPr lang="en-US" dirty="0">
                <a:solidFill>
                  <a:srgbClr val="FF0000"/>
                </a:solidFill>
              </a:rPr>
              <a:t>administrative and management </a:t>
            </a:r>
            <a:r>
              <a:rPr lang="en-US" dirty="0"/>
              <a:t>support.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Examples</a:t>
            </a:r>
            <a:r>
              <a:rPr lang="en-US" dirty="0"/>
              <a:t>: </a:t>
            </a:r>
            <a:r>
              <a:rPr lang="en-US" dirty="0" smtClean="0"/>
              <a:t>system </a:t>
            </a:r>
            <a:r>
              <a:rPr lang="en-US" dirty="0"/>
              <a:t>configuration, audit/logging, exception </a:t>
            </a:r>
            <a:r>
              <a:rPr lang="en-US" dirty="0" smtClean="0"/>
              <a:t>handling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55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Services  Core Services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/>
              <a:t>Security Services</a:t>
            </a:r>
            <a:r>
              <a:rPr lang="en-US" dirty="0"/>
              <a:t>: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Manage the implementation of </a:t>
            </a:r>
            <a:r>
              <a:rPr lang="en-US" dirty="0">
                <a:solidFill>
                  <a:srgbClr val="FF0000"/>
                </a:solidFill>
              </a:rPr>
              <a:t>security to control system access </a:t>
            </a:r>
            <a:r>
              <a:rPr lang="en-US" dirty="0"/>
              <a:t>and protect confidentiality and integrity of data in the system. 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Examples: authentication/authorization, consent management, user roles, policy </a:t>
            </a:r>
            <a:r>
              <a:rPr lang="en-US" dirty="0" smtClean="0"/>
              <a:t>management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u="sng" dirty="0" smtClean="0"/>
              <a:t>Some concrete examples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Clinical </a:t>
            </a:r>
            <a:r>
              <a:rPr lang="en-US" dirty="0"/>
              <a:t>results delivery: Lab, Radiology, etc.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Clinical </a:t>
            </a:r>
            <a:r>
              <a:rPr lang="en-US" dirty="0"/>
              <a:t>information, notes &amp; </a:t>
            </a:r>
            <a:r>
              <a:rPr lang="en-US" dirty="0" smtClean="0"/>
              <a:t>documents</a:t>
            </a:r>
            <a:endParaRPr lang="en-US" dirty="0"/>
          </a:p>
          <a:p>
            <a:pPr lvl="1">
              <a:spcBef>
                <a:spcPts val="3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Medication </a:t>
            </a:r>
            <a:r>
              <a:rPr lang="en-US" dirty="0"/>
              <a:t>history, summaries, alerts, etc.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Immunizations</a:t>
            </a:r>
            <a:r>
              <a:rPr lang="en-US" dirty="0"/>
              <a:t>, </a:t>
            </a:r>
            <a:r>
              <a:rPr lang="en-US" dirty="0" err="1"/>
              <a:t>syndromic</a:t>
            </a:r>
            <a:r>
              <a:rPr lang="en-US" dirty="0"/>
              <a:t> surveillance and public health data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Electronic </a:t>
            </a:r>
            <a:r>
              <a:rPr lang="en-US" dirty="0"/>
              <a:t>prescribing, refill information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PHRs</a:t>
            </a:r>
            <a:r>
              <a:rPr lang="en-US" dirty="0"/>
              <a:t>, patient-reported data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EMT</a:t>
            </a:r>
            <a:r>
              <a:rPr lang="en-US" dirty="0"/>
              <a:t>, 1st responder notes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Claims </a:t>
            </a:r>
            <a:r>
              <a:rPr lang="en-US" dirty="0"/>
              <a:t>transaction / electronic eligibility information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Data </a:t>
            </a:r>
            <a:r>
              <a:rPr lang="en-US" dirty="0"/>
              <a:t>quality and research support documents</a:t>
            </a:r>
            <a:endParaRPr lang="en-US" dirty="0" smtClean="0"/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14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Services </a:t>
            </a:r>
            <a:r>
              <a:rPr lang="en-US" dirty="0" smtClean="0"/>
              <a:t> </a:t>
            </a:r>
            <a:r>
              <a:rPr lang="en-US" dirty="0"/>
              <a:t>Data Services by </a:t>
            </a:r>
            <a:r>
              <a:rPr lang="en-US" dirty="0" smtClean="0"/>
              <a:t>Constituency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27704"/>
            <a:ext cx="4049486" cy="509643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/>
              <a:t>Hospitals</a:t>
            </a:r>
            <a:endParaRPr lang="en-US" dirty="0" smtClean="0"/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Clinical messaging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Medication reconciliation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Shared EHR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Eligibility checking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/>
              <a:t>Physicians</a:t>
            </a:r>
            <a:endParaRPr lang="en-US" dirty="0"/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</a:pPr>
            <a:r>
              <a:rPr lang="en-US" dirty="0"/>
              <a:t>Result reporting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</a:pPr>
            <a:r>
              <a:rPr lang="en-US" dirty="0"/>
              <a:t>Secure document sharing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</a:pPr>
            <a:r>
              <a:rPr lang="en-US" dirty="0"/>
              <a:t>Shared EHR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</a:pPr>
            <a:r>
              <a:rPr lang="en-US" dirty="0"/>
              <a:t>Clinical decision support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</a:pPr>
            <a:r>
              <a:rPr lang="en-US" dirty="0"/>
              <a:t>Eligibility checking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/>
              <a:t>Laboratory</a:t>
            </a:r>
            <a:endParaRPr lang="en-US" dirty="0"/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</a:pPr>
            <a:r>
              <a:rPr lang="en-US" dirty="0"/>
              <a:t>Clinical messaging</a:t>
            </a:r>
            <a:endParaRPr lang="en-US" dirty="0"/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</a:pPr>
            <a:r>
              <a:rPr lang="en-US" dirty="0"/>
              <a:t>Orders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016823" y="1164774"/>
            <a:ext cx="4987810" cy="5029200"/>
          </a:xfrm>
          <a:prstGeom prst="rect">
            <a:avLst/>
          </a:prstGeom>
        </p:spPr>
        <p:txBody>
          <a:bodyPr/>
          <a:lstStyle>
            <a:lvl1pPr marL="349250" indent="-349250" algn="l" rtl="0" eaLnBrk="1" fontAlgn="base" hangingPunct="1">
              <a:spcBef>
                <a:spcPct val="15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n"/>
              <a:defRPr lang="en-US" sz="16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57250" indent="-3937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40000"/>
              <a:buFont typeface="Symbol" pitchFamily="-84" charset="2"/>
              <a:buChar char=""/>
              <a:defRPr lang="en-US" sz="16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428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 3" pitchFamily="-84" charset="2"/>
              <a:buChar char="u"/>
              <a:defRPr lang="en-US" sz="16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2063750" indent="-3492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125000"/>
              <a:buFont typeface="Symbol" pitchFamily="-84" charset="2"/>
              <a:buChar char=""/>
              <a:defRPr lang="en-US" sz="1600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5717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rgbClr val="126F90"/>
              </a:buClr>
              <a:buSzPct val="70000"/>
              <a:buFont typeface="Wingdings" pitchFamily="-84" charset="2"/>
              <a:buChar char="l"/>
              <a:defRPr lang="en-US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3028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34861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9433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44005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8" charset="2"/>
              <a:buChar char="l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b="1" dirty="0">
                <a:latin typeface="+mj-lt"/>
              </a:rPr>
              <a:t>Public </a:t>
            </a:r>
            <a:r>
              <a:rPr lang="en-US" sz="1800" b="1" dirty="0" smtClean="0">
                <a:latin typeface="+mj-lt"/>
              </a:rPr>
              <a:t>Health</a:t>
            </a:r>
            <a:endParaRPr lang="en-US" dirty="0" smtClean="0">
              <a:latin typeface="+mj-lt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800" dirty="0">
                <a:latin typeface="+mj-lt"/>
              </a:rPr>
              <a:t>Needs assessment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800" dirty="0" err="1">
                <a:latin typeface="+mj-lt"/>
              </a:rPr>
              <a:t>Biosurveilance</a:t>
            </a:r>
            <a:endParaRPr lang="en-US" sz="1800" dirty="0">
              <a:latin typeface="+mj-lt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800" dirty="0">
                <a:latin typeface="+mj-lt"/>
              </a:rPr>
              <a:t>Reportable conditions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800" dirty="0">
                <a:latin typeface="+mj-lt"/>
              </a:rPr>
              <a:t>Results delivery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b="1" dirty="0" smtClean="0">
                <a:latin typeface="+mj-lt"/>
              </a:rPr>
              <a:t>Consumers</a:t>
            </a:r>
            <a:endParaRPr lang="en-US" dirty="0" smtClean="0">
              <a:latin typeface="+mj-lt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800" dirty="0">
                <a:latin typeface="+mj-lt"/>
              </a:rPr>
              <a:t>Personal Health Records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b="1" dirty="0" smtClean="0">
                <a:latin typeface="+mj-lt"/>
              </a:rPr>
              <a:t>Researchers</a:t>
            </a:r>
            <a:endParaRPr lang="en-US" dirty="0" smtClean="0">
              <a:latin typeface="+mj-lt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800" dirty="0">
                <a:latin typeface="+mj-lt"/>
              </a:rPr>
              <a:t>De-identified longitudinal clinical data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b="1" dirty="0" smtClean="0">
                <a:latin typeface="+mj-lt"/>
              </a:rPr>
              <a:t>Payers</a:t>
            </a:r>
            <a:endParaRPr lang="en-US" dirty="0">
              <a:latin typeface="+mj-lt"/>
            </a:endParaRP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800" dirty="0">
                <a:latin typeface="+mj-lt"/>
              </a:rPr>
              <a:t>Quality measure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800" dirty="0">
                <a:latin typeface="+mj-lt"/>
              </a:rPr>
              <a:t>Claims adjustment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800" dirty="0">
                <a:latin typeface="+mj-lt"/>
              </a:rPr>
              <a:t>Secure document transfer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endParaRPr lang="en-US" dirty="0">
              <a:latin typeface="+mj-lt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5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Services </a:t>
            </a:r>
            <a:r>
              <a:rPr lang="en-US" dirty="0" smtClean="0"/>
              <a:t> </a:t>
            </a:r>
            <a:r>
              <a:rPr lang="en-US" dirty="0"/>
              <a:t>Emerging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Next Generation Analytics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Data warehouse, data analytics and business </a:t>
            </a:r>
            <a:r>
              <a:rPr lang="en-US" dirty="0">
                <a:solidFill>
                  <a:srgbClr val="FF0000"/>
                </a:solidFill>
              </a:rPr>
              <a:t>intelligence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Quality reporting </a:t>
            </a:r>
            <a:r>
              <a:rPr lang="en-US" dirty="0"/>
              <a:t>support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Performance</a:t>
            </a:r>
            <a:r>
              <a:rPr lang="en-US" dirty="0"/>
              <a:t> management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Fraud</a:t>
            </a:r>
            <a:r>
              <a:rPr lang="en-US" dirty="0"/>
              <a:t> and abuse identification and prevention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Population monitoring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predictive profiling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Care </a:t>
            </a:r>
            <a:r>
              <a:rPr lang="en-US" dirty="0">
                <a:solidFill>
                  <a:srgbClr val="FF0000"/>
                </a:solidFill>
              </a:rPr>
              <a:t>gap identification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Care and </a:t>
            </a:r>
            <a:r>
              <a:rPr lang="en-US" dirty="0">
                <a:solidFill>
                  <a:srgbClr val="FF0000"/>
                </a:solidFill>
              </a:rPr>
              <a:t>disease management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Public health </a:t>
            </a:r>
            <a:r>
              <a:rPr lang="en-US" dirty="0"/>
              <a:t>monitoring and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92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/>
              <a:t>HIE </a:t>
            </a:r>
            <a:r>
              <a:rPr lang="en-US" dirty="0" smtClean="0"/>
              <a:t>Sustainability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180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</a:t>
            </a:r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/>
              <a:t>HIE Organizational Models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For-profit</a:t>
            </a:r>
            <a:r>
              <a:rPr lang="en-US" dirty="0" smtClean="0"/>
              <a:t> </a:t>
            </a:r>
            <a:r>
              <a:rPr lang="en-US" dirty="0"/>
              <a:t>entity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Non-profit </a:t>
            </a:r>
            <a:r>
              <a:rPr lang="en-US" dirty="0"/>
              <a:t>entity (501-C3 and other non-profit designations )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State </a:t>
            </a:r>
            <a:r>
              <a:rPr lang="en-US" dirty="0"/>
              <a:t>agency or other </a:t>
            </a:r>
            <a:r>
              <a:rPr lang="en-US" dirty="0">
                <a:solidFill>
                  <a:srgbClr val="FF0000"/>
                </a:solidFill>
              </a:rPr>
              <a:t>government agency </a:t>
            </a:r>
            <a:r>
              <a:rPr lang="en-US" dirty="0"/>
              <a:t>(e.g., State Level HIE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/>
              <a:t>Current Funding Options</a:t>
            </a:r>
            <a:r>
              <a:rPr lang="en-US" dirty="0" smtClean="0"/>
              <a:t>: (short-term!)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Federal</a:t>
            </a:r>
            <a:r>
              <a:rPr lang="en-US" dirty="0"/>
              <a:t> </a:t>
            </a:r>
            <a:r>
              <a:rPr lang="en-US" dirty="0" smtClean="0"/>
              <a:t>grants, </a:t>
            </a:r>
            <a:r>
              <a:rPr lang="en-US" dirty="0"/>
              <a:t>federally funded IT programs and other </a:t>
            </a:r>
            <a:r>
              <a:rPr lang="en-US" dirty="0" smtClean="0"/>
              <a:t>contracts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State</a:t>
            </a:r>
            <a:r>
              <a:rPr lang="en-US" dirty="0" smtClean="0"/>
              <a:t> </a:t>
            </a:r>
            <a:r>
              <a:rPr lang="en-US" dirty="0"/>
              <a:t>grants and state funded contract programs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Cash </a:t>
            </a:r>
            <a:r>
              <a:rPr lang="en-US" dirty="0">
                <a:solidFill>
                  <a:srgbClr val="FF0000"/>
                </a:solidFill>
              </a:rPr>
              <a:t>loans</a:t>
            </a:r>
            <a:r>
              <a:rPr lang="en-US" dirty="0"/>
              <a:t> with scheduled payback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>
                <a:solidFill>
                  <a:srgbClr val="FF0000"/>
                </a:solidFill>
              </a:rPr>
              <a:t>kind</a:t>
            </a:r>
            <a:r>
              <a:rPr lang="en-US" dirty="0"/>
              <a:t> services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Financial </a:t>
            </a:r>
            <a:r>
              <a:rPr lang="en-US" dirty="0">
                <a:solidFill>
                  <a:srgbClr val="FF0000"/>
                </a:solidFill>
              </a:rPr>
              <a:t>donations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92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Sustainability </a:t>
            </a:r>
            <a:r>
              <a:rPr lang="en-US" sz="1400" b="0" i="1" dirty="0" smtClean="0"/>
              <a:t>(cont.)</a:t>
            </a:r>
            <a:endParaRPr lang="en-US" b="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/>
              <a:t>HIE Revenue </a:t>
            </a:r>
            <a:r>
              <a:rPr lang="en-US" b="1" dirty="0" smtClean="0"/>
              <a:t>Types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Membership Fees</a:t>
            </a:r>
            <a:r>
              <a:rPr lang="en-US" dirty="0"/>
              <a:t>: Stakeholders pay to support shared services for all users of the electronic HIE</a:t>
            </a:r>
            <a:endParaRPr lang="en-US" dirty="0" smtClean="0"/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Transaction Fees</a:t>
            </a:r>
            <a:r>
              <a:rPr lang="en-US" dirty="0"/>
              <a:t>: Fees for data-exchange services</a:t>
            </a:r>
            <a:endParaRPr lang="en-US" dirty="0" smtClean="0"/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Program </a:t>
            </a:r>
            <a:r>
              <a:rPr lang="en-US" dirty="0">
                <a:solidFill>
                  <a:srgbClr val="FF0000"/>
                </a:solidFill>
              </a:rPr>
              <a:t>and Service Fees</a:t>
            </a:r>
            <a:r>
              <a:rPr lang="en-US" dirty="0"/>
              <a:t>: HIO acts in a programmatic capacity and charges stakeholders for their </a:t>
            </a:r>
            <a:r>
              <a:rPr lang="en-US" dirty="0" smtClean="0"/>
              <a:t>participation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Combination of Sources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Other Funding Streams</a:t>
            </a:r>
            <a:r>
              <a:rPr lang="en-US" dirty="0"/>
              <a:t>: This includes providing value-added services in the form of “EHR-lite” </a:t>
            </a:r>
            <a:r>
              <a:rPr lang="en-US" dirty="0" smtClean="0"/>
              <a:t>functionality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HIE sustainability challenges</a:t>
            </a:r>
            <a:r>
              <a:rPr lang="en-US" dirty="0" smtClean="0"/>
              <a:t>: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Funding </a:t>
            </a:r>
            <a:r>
              <a:rPr lang="en-US" dirty="0">
                <a:solidFill>
                  <a:srgbClr val="FF0000"/>
                </a:solidFill>
              </a:rPr>
              <a:t>Challenges</a:t>
            </a:r>
            <a:r>
              <a:rPr lang="en-US" dirty="0"/>
              <a:t>: Start-up funding; Interfaces; Interoperability; Integration; and, Maintenance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Interoperability Challenges</a:t>
            </a:r>
            <a:r>
              <a:rPr lang="en-US" dirty="0"/>
              <a:t>: evolution of standards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Maintaining solid data integrity with data exchange</a:t>
            </a:r>
            <a:r>
              <a:rPr lang="en-US" dirty="0"/>
              <a:t>: NLP challenges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Privacy protection</a:t>
            </a:r>
            <a:r>
              <a:rPr lang="en-US" dirty="0"/>
              <a:t>: Consent models; Segmentations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31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Sustainability </a:t>
            </a:r>
            <a:r>
              <a:rPr lang="en-US" dirty="0" smtClean="0"/>
              <a:t> </a:t>
            </a:r>
            <a:r>
              <a:rPr lang="en-US" dirty="0"/>
              <a:t>Federal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2009 The American Reinvestment and Recovery Act (</a:t>
            </a:r>
            <a:r>
              <a:rPr lang="en-US" dirty="0">
                <a:solidFill>
                  <a:srgbClr val="FF0000"/>
                </a:solidFill>
              </a:rPr>
              <a:t>ARRA</a:t>
            </a:r>
            <a:r>
              <a:rPr lang="en-US" dirty="0"/>
              <a:t>) is signed into law which includes The Health Information Technology for Economic and Clinical Health Act (</a:t>
            </a:r>
            <a:r>
              <a:rPr lang="en-US" dirty="0">
                <a:solidFill>
                  <a:srgbClr val="FF0000"/>
                </a:solidFill>
              </a:rPr>
              <a:t>HITECH</a:t>
            </a:r>
            <a:r>
              <a:rPr lang="en-US" dirty="0" smtClean="0"/>
              <a:t>).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894" y="2072367"/>
            <a:ext cx="791944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9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</a:t>
            </a:r>
            <a:r>
              <a:rPr lang="en-US" dirty="0" smtClean="0"/>
              <a:t>HIEs </a:t>
            </a:r>
            <a:r>
              <a:rPr lang="en-US" dirty="0"/>
              <a:t> Community Health Information Networks (CHIN)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A </a:t>
            </a:r>
            <a:r>
              <a:rPr lang="en-US" dirty="0"/>
              <a:t>community health information network </a:t>
            </a:r>
            <a:r>
              <a:rPr lang="en-US" dirty="0" smtClean="0"/>
              <a:t>(CHIN) is </a:t>
            </a:r>
            <a:r>
              <a:rPr lang="en-US" dirty="0"/>
              <a:t>an organizational and technical </a:t>
            </a:r>
            <a:r>
              <a:rPr lang="en-US" dirty="0">
                <a:solidFill>
                  <a:srgbClr val="FF0000"/>
                </a:solidFill>
              </a:rPr>
              <a:t>entity designed and operated to facilitate the electronic data interchange</a:t>
            </a:r>
            <a:r>
              <a:rPr lang="en-US" dirty="0"/>
              <a:t> and integration of various types of health care information for the benefit of those organizations and health care professionals that participate in the network</a:t>
            </a:r>
            <a:r>
              <a:rPr lang="en-US" dirty="0" smtClean="0"/>
              <a:t>. (~1985)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Most CHINs disappeared but </a:t>
            </a:r>
            <a:r>
              <a:rPr lang="en-US" dirty="0"/>
              <a:t>two of </a:t>
            </a:r>
            <a:r>
              <a:rPr lang="en-US" dirty="0" smtClean="0"/>
              <a:t>CHINs </a:t>
            </a:r>
            <a:r>
              <a:rPr lang="en-US" dirty="0"/>
              <a:t>did </a:t>
            </a:r>
            <a:r>
              <a:rPr lang="en-US" dirty="0" smtClean="0"/>
              <a:t>survive </a:t>
            </a:r>
            <a:r>
              <a:rPr lang="en-US" dirty="0"/>
              <a:t>over time</a:t>
            </a:r>
            <a:r>
              <a:rPr lang="en-US" dirty="0" smtClean="0"/>
              <a:t>:</a:t>
            </a:r>
          </a:p>
          <a:p>
            <a:pPr lvl="1">
              <a:buSzPct val="100000"/>
              <a:buFont typeface="Courier New" pitchFamily="49" charset="0"/>
              <a:buChar char="o"/>
            </a:pPr>
            <a:r>
              <a:rPr lang="en-US" dirty="0" smtClean="0"/>
              <a:t>Wisconsin </a:t>
            </a:r>
            <a:r>
              <a:rPr lang="en-US" dirty="0"/>
              <a:t>Health Information Network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www.wishin.org</a:t>
            </a:r>
            <a:r>
              <a:rPr lang="en-US" dirty="0" smtClean="0"/>
              <a:t>) </a:t>
            </a:r>
            <a:endParaRPr lang="en-US" dirty="0"/>
          </a:p>
          <a:p>
            <a:pPr lvl="1">
              <a:buSzPct val="100000"/>
              <a:buFont typeface="Courier New" pitchFamily="49" charset="0"/>
              <a:buChar char="o"/>
            </a:pPr>
            <a:r>
              <a:rPr lang="en-US" dirty="0" smtClean="0"/>
              <a:t>Utah </a:t>
            </a:r>
            <a:r>
              <a:rPr lang="en-US" dirty="0"/>
              <a:t>Health Information Network (</a:t>
            </a:r>
            <a:r>
              <a:rPr lang="en-US" dirty="0">
                <a:hlinkClick r:id="rId3"/>
              </a:rPr>
              <a:t>www.uhin.org</a:t>
            </a:r>
            <a:r>
              <a:rPr lang="en-US" dirty="0" smtClean="0"/>
              <a:t>)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Main challenge for CHIN: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“</a:t>
            </a:r>
            <a:r>
              <a:rPr lang="en-US" i="1" dirty="0" smtClean="0"/>
              <a:t>The </a:t>
            </a:r>
            <a:r>
              <a:rPr lang="en-US" i="1" dirty="0"/>
              <a:t>real killer why CHINs did not get any further than they did is that </a:t>
            </a:r>
            <a:r>
              <a:rPr lang="en-US" i="1" dirty="0">
                <a:solidFill>
                  <a:srgbClr val="FF0000"/>
                </a:solidFill>
              </a:rPr>
              <a:t>very few of them paid attention to </a:t>
            </a:r>
            <a:r>
              <a:rPr lang="en-US" i="1" dirty="0" smtClean="0">
                <a:solidFill>
                  <a:srgbClr val="FF0000"/>
                </a:solidFill>
              </a:rPr>
              <a:t>sustainability</a:t>
            </a:r>
            <a:r>
              <a:rPr lang="en-US" dirty="0" smtClean="0"/>
              <a:t>” (</a:t>
            </a:r>
            <a:r>
              <a:rPr lang="en-US" dirty="0" err="1" smtClean="0"/>
              <a:t>Overhage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CHINs </a:t>
            </a:r>
            <a:r>
              <a:rPr lang="en-US" dirty="0"/>
              <a:t>received tens of millions of dollars from foundations and vendors, but </a:t>
            </a:r>
            <a:r>
              <a:rPr lang="en-US" dirty="0">
                <a:solidFill>
                  <a:srgbClr val="FF0000"/>
                </a:solidFill>
              </a:rPr>
              <a:t>lacked a business plan </a:t>
            </a:r>
            <a:r>
              <a:rPr lang="en-US" dirty="0"/>
              <a:t>to become self-sufficient after they burned through their initial wave of funding and community enthusiasm for their projects. </a:t>
            </a:r>
          </a:p>
          <a:p>
            <a:pPr>
              <a:buSzPct val="100000"/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64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Sustainability </a:t>
            </a:r>
            <a:r>
              <a:rPr lang="en-US" dirty="0" smtClean="0"/>
              <a:t> </a:t>
            </a:r>
            <a:r>
              <a:rPr lang="en-US" dirty="0"/>
              <a:t>Federal Impact </a:t>
            </a:r>
            <a:r>
              <a:rPr lang="en-US" sz="1200" b="0" i="1" dirty="0"/>
              <a:t>(cont</a:t>
            </a:r>
            <a:r>
              <a:rPr lang="en-US" sz="1200" b="0" i="1" dirty="0" smtClean="0"/>
              <a:t>.)</a:t>
            </a:r>
            <a:endParaRPr lang="en-US" b="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558" y="1401521"/>
            <a:ext cx="8133383" cy="427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latin typeface="+mj-lt"/>
              </a:rPr>
              <a:t>The HITECH Act’s Framework for Meaningful Use of </a:t>
            </a:r>
            <a:r>
              <a:rPr lang="en-US" sz="1400" dirty="0" smtClean="0">
                <a:latin typeface="+mj-lt"/>
              </a:rPr>
              <a:t>EHR</a:t>
            </a:r>
            <a:endParaRPr lang="en-US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18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Sustainability  Federal Impact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Two Specific HITECH Programs Directly Supporting </a:t>
            </a:r>
            <a:r>
              <a:rPr lang="en-US" dirty="0" smtClean="0"/>
              <a:t>HIEs: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b="1" dirty="0"/>
              <a:t>State Health Information </a:t>
            </a:r>
            <a:r>
              <a:rPr lang="en-US" b="1" dirty="0" smtClean="0"/>
              <a:t>Exchange</a:t>
            </a:r>
            <a:br>
              <a:rPr lang="en-US" b="1" dirty="0" smtClean="0"/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Facilitate </a:t>
            </a:r>
            <a:r>
              <a:rPr lang="en-US" dirty="0"/>
              <a:t>and expand the secure electronic movement and use of health information among organizations according to nationally recognized standards. This program will be a </a:t>
            </a:r>
            <a:r>
              <a:rPr lang="en-US" dirty="0">
                <a:solidFill>
                  <a:srgbClr val="FF0000"/>
                </a:solidFill>
              </a:rPr>
              <a:t>federal-state collaboration </a:t>
            </a:r>
            <a:r>
              <a:rPr lang="en-US" dirty="0"/>
              <a:t>aimed at the long-term goal of nationwide HIE (</a:t>
            </a:r>
            <a:r>
              <a:rPr lang="en-US" dirty="0" err="1"/>
              <a:t>NwHIN</a:t>
            </a:r>
            <a:r>
              <a:rPr lang="en-US" dirty="0"/>
              <a:t>) and interoperability</a:t>
            </a:r>
            <a:r>
              <a:rPr lang="en-US" dirty="0" smtClean="0"/>
              <a:t>. ($590M)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b="1" dirty="0"/>
              <a:t>“Beacon” Community </a:t>
            </a:r>
            <a:r>
              <a:rPr lang="en-US" b="1" dirty="0" smtClean="0"/>
              <a:t>Program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Define </a:t>
            </a:r>
            <a:r>
              <a:rPr lang="en-US" dirty="0">
                <a:solidFill>
                  <a:srgbClr val="FF0000"/>
                </a:solidFill>
              </a:rPr>
              <a:t>best practices in the adoption and use of HIT </a:t>
            </a:r>
            <a:r>
              <a:rPr lang="en-US" dirty="0"/>
              <a:t>that other communities may emulate</a:t>
            </a:r>
            <a:r>
              <a:rPr lang="en-US" dirty="0" smtClean="0"/>
              <a:t>. ($220M)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74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Sustainability  Federal Impact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9900" y="3379083"/>
            <a:ext cx="1600200" cy="744682"/>
          </a:xfrm>
          <a:prstGeom prst="rect">
            <a:avLst/>
          </a:prstGeom>
          <a:solidFill>
            <a:srgbClr val="FFD96D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2009 HITECH </a:t>
            </a:r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Policies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838200" y="2274183"/>
            <a:ext cx="838200" cy="1104900"/>
          </a:xfrm>
          <a:prstGeom prst="downArrow">
            <a:avLst/>
          </a:prstGeom>
          <a:solidFill>
            <a:srgbClr val="BEDCD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2654300" y="2599766"/>
            <a:ext cx="1066800" cy="1406236"/>
          </a:xfrm>
          <a:prstGeom prst="downArrow">
            <a:avLst/>
          </a:prstGeom>
          <a:solidFill>
            <a:srgbClr val="BEDCD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Stage 1</a:t>
            </a: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584700" y="2599766"/>
            <a:ext cx="1295400" cy="2033016"/>
          </a:xfrm>
          <a:prstGeom prst="downArrow">
            <a:avLst/>
          </a:prstGeom>
          <a:solidFill>
            <a:srgbClr val="BEDCD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Stage 2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6375400" y="2371165"/>
            <a:ext cx="1447800" cy="2710943"/>
          </a:xfrm>
          <a:prstGeom prst="downArrow">
            <a:avLst/>
          </a:prstGeom>
          <a:solidFill>
            <a:srgbClr val="BEDCD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Stage 3</a:t>
            </a:r>
          </a:p>
        </p:txBody>
      </p:sp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832100" y="584839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>
                <a:latin typeface="+mj-lt"/>
              </a:rPr>
              <a:t>Meaningful </a:t>
            </a:r>
            <a:r>
              <a:rPr lang="en-US" sz="2000" b="1" dirty="0" smtClean="0">
                <a:latin typeface="+mj-lt"/>
              </a:rPr>
              <a:t>Use</a:t>
            </a:r>
            <a:endParaRPr lang="en-US" b="1" dirty="0">
              <a:latin typeface="+mj-lt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685800" y="1228165"/>
            <a:ext cx="8077200" cy="1905000"/>
          </a:xfrm>
          <a:prstGeom prst="rightArrow">
            <a:avLst/>
          </a:prstGeom>
          <a:solidFill>
            <a:srgbClr val="BEDCDC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000" b="1" dirty="0">
                <a:latin typeface="+mj-lt"/>
                <a:ea typeface="Verdana" pitchFamily="34" charset="0"/>
                <a:cs typeface="Verdana" pitchFamily="34" charset="0"/>
              </a:rPr>
              <a:t>HIT-Enabled Health Reform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133600" y="4006002"/>
            <a:ext cx="2108200" cy="928116"/>
          </a:xfrm>
          <a:prstGeom prst="rect">
            <a:avLst/>
          </a:prstGeom>
          <a:solidFill>
            <a:srgbClr val="FFD96D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2011 Criteria</a:t>
            </a:r>
            <a:b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(Capture </a:t>
            </a:r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&amp; </a:t>
            </a: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Share</a:t>
            </a:r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305300" y="4632782"/>
            <a:ext cx="1854200" cy="928116"/>
          </a:xfrm>
          <a:prstGeom prst="rect">
            <a:avLst/>
          </a:prstGeom>
          <a:solidFill>
            <a:srgbClr val="FFD96D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2013 </a:t>
            </a:r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Criteria</a:t>
            </a:r>
            <a:b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CDSS</a:t>
            </a: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223000" y="5096840"/>
            <a:ext cx="1854200" cy="928116"/>
          </a:xfrm>
          <a:prstGeom prst="rect">
            <a:avLst/>
          </a:prstGeom>
          <a:solidFill>
            <a:srgbClr val="FFD96D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2015 </a:t>
            </a:r>
            <a: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  <a:t>Criteria</a:t>
            </a:r>
            <a:br>
              <a:rPr lang="en-US" sz="1600" dirty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(Improved Outcome)</a:t>
            </a: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5486783"/>
            <a:ext cx="796925" cy="72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animBg="1"/>
      <p:bldP spid="11" grpId="0" animBg="1"/>
      <p:bldP spid="12" grpId="0" animBg="1"/>
      <p:bldP spid="2" grpId="0" animBg="1"/>
      <p:bldP spid="14" grpId="0" animBg="1"/>
      <p:bldP spid="15" grpId="0" animBg="1"/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Sustainability  Federal Impact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j-lt"/>
              </a:rPr>
              <a:t>Meaningful Use objectives requiring HIEs</a:t>
            </a:r>
            <a:endParaRPr lang="en-US" sz="1400" dirty="0">
              <a:latin typeface="+mj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689" y="1159778"/>
            <a:ext cx="8852622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78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Sustainability  </a:t>
            </a:r>
            <a:r>
              <a:rPr lang="en-US" dirty="0" smtClean="0"/>
              <a:t>State Impact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states themselves are an important entity in the progression of HIE </a:t>
            </a:r>
            <a:r>
              <a:rPr lang="en-US" dirty="0"/>
              <a:t>initiatives. Some of the areas in which the states engage include: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State-Specific </a:t>
            </a:r>
            <a:r>
              <a:rPr lang="en-US" b="1" dirty="0"/>
              <a:t>Office</a:t>
            </a:r>
            <a:r>
              <a:rPr lang="en-US" dirty="0"/>
              <a:t>: To </a:t>
            </a:r>
            <a:r>
              <a:rPr lang="en-US" dirty="0">
                <a:solidFill>
                  <a:srgbClr val="FF0000"/>
                </a:solidFill>
              </a:rPr>
              <a:t>manage federal funds </a:t>
            </a:r>
            <a:r>
              <a:rPr lang="en-US" dirty="0"/>
              <a:t>and support the strategic planning process for HIEs.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State Privacy Laws</a:t>
            </a:r>
            <a:r>
              <a:rPr lang="en-US" dirty="0" smtClean="0"/>
              <a:t>: There are </a:t>
            </a:r>
            <a:r>
              <a:rPr lang="en-US" dirty="0" smtClean="0">
                <a:solidFill>
                  <a:srgbClr val="FF0000"/>
                </a:solidFill>
              </a:rPr>
              <a:t>nuances in the privacy laws </a:t>
            </a:r>
            <a:r>
              <a:rPr lang="en-US" dirty="0" smtClean="0"/>
              <a:t>and this information </a:t>
            </a:r>
            <a:r>
              <a:rPr lang="en-US" dirty="0"/>
              <a:t>is critical to participants within each HIE.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Inter-State </a:t>
            </a:r>
            <a:r>
              <a:rPr lang="en-US" b="1" dirty="0"/>
              <a:t>Commerce Issues</a:t>
            </a:r>
            <a:r>
              <a:rPr lang="en-US" dirty="0"/>
              <a:t>: While most HIEs have a state-specific focus, there are other </a:t>
            </a:r>
            <a:r>
              <a:rPr lang="en-US" dirty="0">
                <a:solidFill>
                  <a:srgbClr val="FF0000"/>
                </a:solidFill>
              </a:rPr>
              <a:t>HIEs that span across borders </a:t>
            </a:r>
            <a:r>
              <a:rPr lang="en-US" dirty="0"/>
              <a:t>to another state(s). Inter-State Commerce concerns must be considered for HIEs.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Trust </a:t>
            </a:r>
            <a:r>
              <a:rPr lang="en-US" b="1" dirty="0"/>
              <a:t>Domains</a:t>
            </a:r>
            <a:r>
              <a:rPr lang="en-US" dirty="0"/>
              <a:t>: In order to ensure security when </a:t>
            </a:r>
            <a:r>
              <a:rPr lang="en-US" dirty="0">
                <a:solidFill>
                  <a:srgbClr val="FF0000"/>
                </a:solidFill>
              </a:rPr>
              <a:t>accessing or storing information</a:t>
            </a:r>
            <a:r>
              <a:rPr lang="en-US" dirty="0"/>
              <a:t>, Trust Domains have been created. They are a framework that takes into consideration those requirements and standards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8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Sustainability  </a:t>
            </a:r>
            <a:r>
              <a:rPr lang="en-US" dirty="0" smtClean="0"/>
              <a:t>State Impact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/>
              <a:t>State Privacy laws</a:t>
            </a:r>
          </a:p>
          <a:p>
            <a:pPr>
              <a:spcBef>
                <a:spcPts val="1800"/>
              </a:spcBef>
              <a:spcAft>
                <a:spcPts val="600"/>
              </a:spcAft>
              <a:buSzPct val="120000"/>
              <a:buFont typeface="Courier New" pitchFamily="49" charset="0"/>
              <a:buChar char="o"/>
            </a:pPr>
            <a:r>
              <a:rPr lang="en-US" dirty="0" smtClean="0"/>
              <a:t>Privacy </a:t>
            </a:r>
            <a:r>
              <a:rPr lang="en-US" dirty="0"/>
              <a:t>laws at the state level are not identical.</a:t>
            </a:r>
          </a:p>
          <a:p>
            <a:pPr>
              <a:spcBef>
                <a:spcPts val="1800"/>
              </a:spcBef>
              <a:spcAft>
                <a:spcPts val="600"/>
              </a:spcAft>
              <a:buSzPct val="120000"/>
              <a:buFont typeface="Courier New" pitchFamily="49" charset="0"/>
              <a:buChar char="o"/>
            </a:pPr>
            <a:r>
              <a:rPr lang="en-US" dirty="0" smtClean="0"/>
              <a:t>If </a:t>
            </a:r>
            <a:r>
              <a:rPr lang="en-US" dirty="0"/>
              <a:t>you participate in an HIE, a </a:t>
            </a:r>
            <a:r>
              <a:rPr lang="en-US" b="1" dirty="0">
                <a:solidFill>
                  <a:srgbClr val="FF0000"/>
                </a:solidFill>
              </a:rPr>
              <a:t>Business Associate Agreement (BAA)</a:t>
            </a:r>
            <a:r>
              <a:rPr lang="en-US" dirty="0"/>
              <a:t> is required to ensure protection of privacy for patient information. These agreements must be provided to each party that interacts with another party. As a result, there could be a very large number of BAAs in place to view or exchange patient data.</a:t>
            </a:r>
          </a:p>
          <a:p>
            <a:pPr>
              <a:spcBef>
                <a:spcPts val="1800"/>
              </a:spcBef>
              <a:spcAft>
                <a:spcPts val="600"/>
              </a:spcAft>
              <a:buSzPct val="120000"/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</a:rPr>
              <a:t>Data </a:t>
            </a:r>
            <a:r>
              <a:rPr lang="en-US" b="1" dirty="0">
                <a:solidFill>
                  <a:srgbClr val="FF0000"/>
                </a:solidFill>
              </a:rPr>
              <a:t>Use and Reciprocal Support Agreement (DURSA)</a:t>
            </a:r>
            <a:r>
              <a:rPr lang="en-US" dirty="0"/>
              <a:t>: With the growing number of Business Associates that will be entering into an HIE, there was a need to simplify the arrangement between and among those associates. DURSA is a policy which allows one agreement to be signed for all participants within the </a:t>
            </a:r>
            <a:r>
              <a:rPr lang="en-US" dirty="0" err="1"/>
              <a:t>NwHIN</a:t>
            </a:r>
            <a:r>
              <a:rPr lang="en-US" dirty="0"/>
              <a:t> initiative.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78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Sustainability  State Impact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To gain a better understanding of the HIE activities at each state level, </a:t>
            </a:r>
            <a:r>
              <a:rPr lang="en-US" dirty="0">
                <a:hlinkClick r:id="rId2"/>
              </a:rPr>
              <a:t>http://statehieresources.org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can </a:t>
            </a:r>
            <a:r>
              <a:rPr lang="en-US" dirty="0"/>
              <a:t>provide a variety of information to assist </a:t>
            </a:r>
            <a:r>
              <a:rPr lang="en-US" dirty="0" smtClean="0"/>
              <a:t>you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2170" y="1843313"/>
            <a:ext cx="5516915" cy="4338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53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Sustainability  State Impact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More state level </a:t>
            </a:r>
            <a:r>
              <a:rPr lang="en-US" dirty="0"/>
              <a:t>HIT initiatives at: </a:t>
            </a:r>
            <a:r>
              <a:rPr lang="en-US" dirty="0">
                <a:hlinkClick r:id="rId2"/>
              </a:rPr>
              <a:t>http://www.himss.org/statedashboard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7143" y="1559137"/>
            <a:ext cx="4339771" cy="4568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45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/>
              <a:t>HIE </a:t>
            </a:r>
            <a:r>
              <a:rPr lang="en-US" dirty="0" smtClean="0"/>
              <a:t>Examples: IHIE and CRISP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4547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Established in 1969 by philanthropist </a:t>
            </a:r>
            <a:r>
              <a:rPr lang="en-US" dirty="0">
                <a:solidFill>
                  <a:srgbClr val="FF0000"/>
                </a:solidFill>
              </a:rPr>
              <a:t>Sam </a:t>
            </a:r>
            <a:r>
              <a:rPr lang="en-US" dirty="0" err="1">
                <a:solidFill>
                  <a:srgbClr val="FF0000"/>
                </a:solidFill>
              </a:rPr>
              <a:t>Regenstrief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err="1"/>
              <a:t>Regenstrief</a:t>
            </a:r>
            <a:r>
              <a:rPr lang="en-US" dirty="0"/>
              <a:t> receives $3 million per year in core support from the </a:t>
            </a:r>
            <a:r>
              <a:rPr lang="en-US" dirty="0" err="1">
                <a:solidFill>
                  <a:srgbClr val="FF0000"/>
                </a:solidFill>
              </a:rPr>
              <a:t>Regenstrief</a:t>
            </a:r>
            <a:r>
              <a:rPr lang="en-US" dirty="0">
                <a:solidFill>
                  <a:srgbClr val="FF0000"/>
                </a:solidFill>
              </a:rPr>
              <a:t> Foundation</a:t>
            </a:r>
          </a:p>
          <a:p>
            <a:pPr>
              <a:spcBef>
                <a:spcPts val="1200"/>
              </a:spcBef>
            </a:pPr>
            <a:r>
              <a:rPr lang="en-US" dirty="0"/>
              <a:t>Annual operating budget of approximately </a:t>
            </a:r>
            <a:r>
              <a:rPr lang="en-US" dirty="0">
                <a:solidFill>
                  <a:srgbClr val="FF0000"/>
                </a:solidFill>
              </a:rPr>
              <a:t>$23 million derived from grants </a:t>
            </a:r>
            <a:r>
              <a:rPr lang="en-US" dirty="0"/>
              <a:t>and contracts</a:t>
            </a:r>
          </a:p>
          <a:p>
            <a:pPr>
              <a:spcBef>
                <a:spcPts val="1200"/>
              </a:spcBef>
            </a:pPr>
            <a:r>
              <a:rPr lang="en-US" dirty="0"/>
              <a:t>Logical Observation Identifiers Names and Codes (</a:t>
            </a:r>
            <a:r>
              <a:rPr lang="en-US" dirty="0">
                <a:solidFill>
                  <a:srgbClr val="FF0000"/>
                </a:solidFill>
              </a:rPr>
              <a:t>LOINC</a:t>
            </a:r>
            <a:r>
              <a:rPr lang="en-US" dirty="0"/>
              <a:t>) system, a standard nomenclature that enables the electronic transmission of clinical data from laboratories</a:t>
            </a:r>
          </a:p>
          <a:p>
            <a:pPr>
              <a:spcBef>
                <a:spcPts val="1200"/>
              </a:spcBef>
            </a:pPr>
            <a:r>
              <a:rPr lang="en-US" dirty="0" err="1"/>
              <a:t>Regenstrief</a:t>
            </a:r>
            <a:r>
              <a:rPr lang="en-US" dirty="0"/>
              <a:t> Medical Records System (</a:t>
            </a:r>
            <a:r>
              <a:rPr lang="en-US" dirty="0">
                <a:solidFill>
                  <a:srgbClr val="FF0000"/>
                </a:solidFill>
              </a:rPr>
              <a:t>RMRS</a:t>
            </a:r>
            <a:r>
              <a:rPr lang="en-US" dirty="0"/>
              <a:t>) was developed 35 </a:t>
            </a:r>
            <a:r>
              <a:rPr lang="en-US" dirty="0" err="1"/>
              <a:t>yrs</a:t>
            </a:r>
            <a:r>
              <a:rPr lang="en-US" dirty="0"/>
              <a:t> ago. RMRS has a database of 6 million patients, with 900 million on-line coded results, 20 million full reports including diagnostic studies, procedure results, operative notes and discharge summaries, and 65 million radiology images.</a:t>
            </a:r>
          </a:p>
          <a:p>
            <a:pPr>
              <a:spcBef>
                <a:spcPts val="1200"/>
              </a:spcBef>
            </a:pPr>
            <a:r>
              <a:rPr lang="en-US" dirty="0"/>
              <a:t>Indiana Network for Patient Care (</a:t>
            </a:r>
            <a:r>
              <a:rPr lang="en-US" dirty="0">
                <a:solidFill>
                  <a:srgbClr val="FF0000"/>
                </a:solidFill>
              </a:rPr>
              <a:t>INPC</a:t>
            </a:r>
            <a:r>
              <a:rPr lang="en-US" dirty="0"/>
              <a:t>) was created in 1996. It is a city-wide clinical informatics network of 11 different hospital facilities and more than 100 geographically distributed clinics and day surgery </a:t>
            </a:r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5675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Regenstrief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http://loinc.org/images/ri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688" y="457882"/>
            <a:ext cx="32194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 Examples </a:t>
            </a:r>
            <a:r>
              <a:rPr lang="de-DE" dirty="0" smtClean="0"/>
              <a:t> </a:t>
            </a:r>
            <a:r>
              <a:rPr lang="de-DE" dirty="0"/>
              <a:t>IHIE (Regenstrief Institute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HIEs  Community Health </a:t>
            </a:r>
            <a:r>
              <a:rPr lang="en-US" dirty="0" smtClean="0"/>
              <a:t>Management Info. </a:t>
            </a:r>
            <a:r>
              <a:rPr lang="en-US" dirty="0"/>
              <a:t>Networks (</a:t>
            </a:r>
            <a:r>
              <a:rPr lang="en-US" dirty="0" smtClean="0"/>
              <a:t>CHMIN</a:t>
            </a:r>
            <a:r>
              <a:rPr lang="en-US" dirty="0"/>
              <a:t>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Create </a:t>
            </a:r>
            <a:r>
              <a:rPr lang="en-US" dirty="0"/>
              <a:t>both a </a:t>
            </a:r>
            <a:r>
              <a:rPr lang="en-US" dirty="0">
                <a:solidFill>
                  <a:srgbClr val="FF0000"/>
                </a:solidFill>
              </a:rPr>
              <a:t>data network and a data repository</a:t>
            </a:r>
            <a:r>
              <a:rPr lang="en-US" dirty="0"/>
              <a:t> to measure cost and quality from competing providers in a given community</a:t>
            </a:r>
            <a:r>
              <a:rPr lang="en-US" dirty="0" smtClean="0"/>
              <a:t>. (~1991)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FF0000"/>
                </a:solidFill>
              </a:rPr>
              <a:t>Seven states </a:t>
            </a:r>
            <a:r>
              <a:rPr lang="en-US" dirty="0" smtClean="0"/>
              <a:t>were funded: </a:t>
            </a:r>
            <a:r>
              <a:rPr lang="sv-SE" dirty="0"/>
              <a:t>MN, IA, OH, VT, WA, NY, </a:t>
            </a:r>
            <a:r>
              <a:rPr lang="sv-SE" dirty="0" smtClean="0"/>
              <a:t>TN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dirty="0" smtClean="0"/>
              <a:t>MN has the most successful CHMIS: </a:t>
            </a:r>
            <a:r>
              <a:rPr lang="en-US" dirty="0"/>
              <a:t>Legislation partially funded the </a:t>
            </a:r>
            <a:r>
              <a:rPr lang="en-US" dirty="0">
                <a:solidFill>
                  <a:srgbClr val="FF0000"/>
                </a:solidFill>
              </a:rPr>
              <a:t>Minnesota Health Data Institute</a:t>
            </a:r>
            <a:r>
              <a:rPr lang="en-US" dirty="0"/>
              <a:t> as a partnership between the Commissioner of Health and a 20-member Board (with stakeholders). Law also asked for standard electronic transmissions, unique patient identifiers and privacy protections. </a:t>
            </a:r>
            <a:r>
              <a:rPr lang="en-US" dirty="0" err="1"/>
              <a:t>MedNet</a:t>
            </a:r>
            <a:r>
              <a:rPr lang="en-US" dirty="0"/>
              <a:t> was built in 1995 for transmitting claims, eligibility and enrollment.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Main challenge for CHMIS: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VT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Difficulty arose in </a:t>
            </a:r>
            <a:r>
              <a:rPr lang="en-US" dirty="0">
                <a:solidFill>
                  <a:srgbClr val="FF0000"/>
                </a:solidFill>
              </a:rPr>
              <a:t>securing long-term </a:t>
            </a:r>
            <a:r>
              <a:rPr lang="en-US" dirty="0" smtClean="0">
                <a:solidFill>
                  <a:srgbClr val="FF0000"/>
                </a:solidFill>
              </a:rPr>
              <a:t>cooperation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TN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It </a:t>
            </a:r>
            <a:r>
              <a:rPr lang="en-US" dirty="0">
                <a:solidFill>
                  <a:srgbClr val="FF0000"/>
                </a:solidFill>
              </a:rPr>
              <a:t>lacked a broad community base </a:t>
            </a:r>
            <a:r>
              <a:rPr lang="en-US" dirty="0"/>
              <a:t>of stakeholders. 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IA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cost of the </a:t>
            </a:r>
            <a:r>
              <a:rPr lang="en-US" dirty="0" smtClean="0">
                <a:solidFill>
                  <a:srgbClr val="FF0000"/>
                </a:solidFill>
              </a:rPr>
              <a:t>data repository </a:t>
            </a:r>
            <a:r>
              <a:rPr lang="en-US" dirty="0"/>
              <a:t>was problematic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OH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Independent community networks </a:t>
            </a:r>
            <a:r>
              <a:rPr lang="en-US" dirty="0" smtClean="0">
                <a:solidFill>
                  <a:srgbClr val="FF0000"/>
                </a:solidFill>
              </a:rPr>
              <a:t>limited </a:t>
            </a:r>
            <a:r>
              <a:rPr lang="en-US" dirty="0">
                <a:solidFill>
                  <a:srgbClr val="FF0000"/>
                </a:solidFill>
              </a:rPr>
              <a:t>revenue </a:t>
            </a:r>
            <a:r>
              <a:rPr lang="en-US" dirty="0"/>
              <a:t>to </a:t>
            </a:r>
            <a:r>
              <a:rPr lang="en-US" dirty="0" smtClean="0"/>
              <a:t>CHMIS.</a:t>
            </a:r>
          </a:p>
          <a:p>
            <a:pPr marL="349250" lvl="1" indent="-349250">
              <a:spcBef>
                <a:spcPts val="600"/>
              </a:spcBef>
              <a:spcAft>
                <a:spcPts val="600"/>
              </a:spcAft>
              <a:buSzPct val="70000"/>
              <a:buFont typeface="Wingdings" pitchFamily="-84" charset="2"/>
              <a:buChar char="n"/>
            </a:pPr>
            <a:r>
              <a:rPr lang="en-US" dirty="0" smtClean="0"/>
              <a:t>General issues with CHIMS: </a:t>
            </a:r>
            <a:r>
              <a:rPr lang="en-US" dirty="0"/>
              <a:t>(1) </a:t>
            </a:r>
            <a:r>
              <a:rPr lang="en-US" dirty="0">
                <a:solidFill>
                  <a:srgbClr val="FF0000"/>
                </a:solidFill>
              </a:rPr>
              <a:t>separate network </a:t>
            </a:r>
            <a:r>
              <a:rPr lang="en-US" dirty="0"/>
              <a:t>idea instead of using current networks; (2) </a:t>
            </a:r>
            <a:r>
              <a:rPr lang="en-US" dirty="0">
                <a:solidFill>
                  <a:srgbClr val="FF0000"/>
                </a:solidFill>
              </a:rPr>
              <a:t>Internet technology </a:t>
            </a:r>
            <a:r>
              <a:rPr lang="en-US" dirty="0"/>
              <a:t>was just becoming available; (3) no incremental steps to </a:t>
            </a:r>
            <a:r>
              <a:rPr lang="en-US" dirty="0">
                <a:solidFill>
                  <a:srgbClr val="FF0000"/>
                </a:solidFill>
              </a:rPr>
              <a:t>generate short-term outcomes</a:t>
            </a:r>
            <a:r>
              <a:rPr lang="en-US" dirty="0"/>
              <a:t>; (4) </a:t>
            </a:r>
            <a:r>
              <a:rPr lang="en-US" dirty="0">
                <a:solidFill>
                  <a:srgbClr val="FF0000"/>
                </a:solidFill>
              </a:rPr>
              <a:t>too many </a:t>
            </a:r>
            <a:r>
              <a:rPr lang="en-US" dirty="0" smtClean="0">
                <a:solidFill>
                  <a:srgbClr val="FF0000"/>
                </a:solidFill>
              </a:rPr>
              <a:t>stakeholders</a:t>
            </a:r>
            <a:r>
              <a:rPr lang="en-US" dirty="0" smtClean="0"/>
              <a:t> were involved.</a:t>
            </a:r>
            <a:endParaRPr lang="en-US" dirty="0"/>
          </a:p>
          <a:p>
            <a:pPr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32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 Examples  IHIE </a:t>
            </a:r>
            <a:r>
              <a:rPr lang="de-DE" sz="1200" b="0" i="1" dirty="0" smtClean="0"/>
              <a:t>(cont.)</a:t>
            </a:r>
            <a:endParaRPr lang="en-US" b="0" i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457242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05675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Regenstrief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9" descr="IHIE_V_300RG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9" y="5716753"/>
            <a:ext cx="2438401" cy="56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606" y="929747"/>
            <a:ext cx="4877651" cy="5096433"/>
          </a:xfrm>
        </p:spPr>
        <p:txBody>
          <a:bodyPr/>
          <a:lstStyle/>
          <a:p>
            <a:r>
              <a:rPr lang="en-US" sz="1600" dirty="0"/>
              <a:t>The Indiana HIE (IHIE) includes </a:t>
            </a:r>
            <a:r>
              <a:rPr lang="en-US" sz="1200" dirty="0"/>
              <a:t>(as of mid-2011)</a:t>
            </a:r>
            <a:r>
              <a:rPr lang="en-US" sz="1600" dirty="0"/>
              <a:t>:</a:t>
            </a:r>
            <a:br>
              <a:rPr lang="en-US" sz="1600" dirty="0"/>
            </a:br>
            <a:endParaRPr lang="en-US" sz="1050" dirty="0" smtClean="0"/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Federated Consistent Databases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22 </a:t>
            </a:r>
            <a:r>
              <a:rPr lang="en-US" sz="1600" dirty="0"/>
              <a:t>hospital systems  </a:t>
            </a: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/>
              <a:t> ~70 hospitals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5 large medical groups and clinics &amp; 5 </a:t>
            </a:r>
            <a:r>
              <a:rPr lang="en-US" sz="1600" dirty="0" err="1"/>
              <a:t>payors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Several free-standing labs and imaging centers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State and local public health agencies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10.75 million unique patients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20 million registration events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3 billion coded results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38 million dictated reports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9 million radiology reports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12 million drug orders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577,000 EKG tracings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/>
              <a:t>120 million radiology images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 Examples  IHIE </a:t>
            </a:r>
            <a:r>
              <a:rPr lang="de-DE" sz="1200" b="0" i="1" dirty="0"/>
              <a:t>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20170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Regenstrief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5987549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j-lt"/>
              </a:rPr>
              <a:t>Information flow</a:t>
            </a:r>
            <a:endParaRPr lang="en-US" sz="1400" dirty="0">
              <a:latin typeface="+mj-lt"/>
            </a:endParaRPr>
          </a:p>
        </p:txBody>
      </p:sp>
      <p:cxnSp>
        <p:nvCxnSpPr>
          <p:cNvPr id="25" name="AutoShape 9"/>
          <p:cNvCxnSpPr>
            <a:cxnSpLocks noChangeShapeType="1"/>
          </p:cNvCxnSpPr>
          <p:nvPr/>
        </p:nvCxnSpPr>
        <p:spPr bwMode="auto">
          <a:xfrm>
            <a:off x="6907356" y="2855281"/>
            <a:ext cx="0" cy="1184591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grpSp>
        <p:nvGrpSpPr>
          <p:cNvPr id="8" name="Group 7"/>
          <p:cNvGrpSpPr/>
          <p:nvPr/>
        </p:nvGrpSpPr>
        <p:grpSpPr>
          <a:xfrm>
            <a:off x="1309614" y="1524000"/>
            <a:ext cx="6646714" cy="2226644"/>
            <a:chOff x="1309614" y="1524000"/>
            <a:chExt cx="6646714" cy="2226644"/>
          </a:xfrm>
        </p:grpSpPr>
        <p:grpSp>
          <p:nvGrpSpPr>
            <p:cNvPr id="19" name="Group 2"/>
            <p:cNvGrpSpPr>
              <a:grpSpLocks/>
            </p:cNvGrpSpPr>
            <p:nvPr/>
          </p:nvGrpSpPr>
          <p:grpSpPr bwMode="auto">
            <a:xfrm>
              <a:off x="2997931" y="1885190"/>
              <a:ext cx="1076649" cy="1865454"/>
              <a:chOff x="1809" y="1197"/>
              <a:chExt cx="778" cy="1348"/>
            </a:xfrm>
          </p:grpSpPr>
          <p:graphicFrame>
            <p:nvGraphicFramePr>
              <p:cNvPr id="20" name="Object 9"/>
              <p:cNvGraphicFramePr>
                <a:graphicFrameLocks noChangeAspect="1"/>
              </p:cNvGraphicFramePr>
              <p:nvPr/>
            </p:nvGraphicFramePr>
            <p:xfrm>
              <a:off x="1844" y="1197"/>
              <a:ext cx="743" cy="5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2" name="Visio" r:id="rId3" imgW="3109938" imgH="2447598" progId="">
                      <p:embed/>
                    </p:oleObj>
                  </mc:Choice>
                  <mc:Fallback>
                    <p:oleObj name="Visio" r:id="rId3" imgW="3109938" imgH="244759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44" y="1197"/>
                            <a:ext cx="743" cy="5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prstDash val="sysDot"/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1809" y="1856"/>
                <a:ext cx="778" cy="689"/>
              </a:xfrm>
              <a:prstGeom prst="rect">
                <a:avLst/>
              </a:prstGeom>
              <a:noFill/>
              <a:ln w="38100">
                <a:noFill/>
                <a:prstDash val="sysDot"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Hospital Interface Engine</a:t>
                </a:r>
              </a:p>
              <a:p>
                <a:pPr algn="ctr" eaLnBrk="0" hangingPunct="0"/>
                <a:r>
                  <a:rPr lang="en-US" sz="14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(Routing)</a:t>
                </a:r>
              </a:p>
            </p:txBody>
          </p:sp>
        </p:grp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5858385" y="1724661"/>
              <a:ext cx="2097943" cy="1130620"/>
              <a:chOff x="3668" y="1161"/>
              <a:chExt cx="1516" cy="817"/>
            </a:xfrm>
          </p:grpSpPr>
          <p:graphicFrame>
            <p:nvGraphicFramePr>
              <p:cNvPr id="23" name="Object 8"/>
              <p:cNvGraphicFramePr>
                <a:graphicFrameLocks noChangeAspect="1"/>
              </p:cNvGraphicFramePr>
              <p:nvPr/>
            </p:nvGraphicFramePr>
            <p:xfrm>
              <a:off x="3668" y="1161"/>
              <a:ext cx="1516" cy="8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3" name="Visio" r:id="rId5" imgW="2935862" imgH="1855828" progId="">
                      <p:embed/>
                    </p:oleObj>
                  </mc:Choice>
                  <mc:Fallback>
                    <p:oleObj name="Visio" r:id="rId5" imgW="2935862" imgH="185582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68" y="1161"/>
                            <a:ext cx="1516" cy="8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prstDash val="sysDot"/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auto">
              <a:xfrm>
                <a:off x="3937" y="1380"/>
                <a:ext cx="979" cy="378"/>
              </a:xfrm>
              <a:prstGeom prst="rect">
                <a:avLst/>
              </a:prstGeom>
              <a:noFill/>
              <a:ln w="38100">
                <a:noFill/>
                <a:prstDash val="sysDot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Network Connection</a:t>
                </a:r>
              </a:p>
            </p:txBody>
          </p:sp>
        </p:grpSp>
        <p:grpSp>
          <p:nvGrpSpPr>
            <p:cNvPr id="27" name="Group 11"/>
            <p:cNvGrpSpPr>
              <a:grpSpLocks/>
            </p:cNvGrpSpPr>
            <p:nvPr/>
          </p:nvGrpSpPr>
          <p:grpSpPr bwMode="auto">
            <a:xfrm>
              <a:off x="2420858" y="2290665"/>
              <a:ext cx="780501" cy="455293"/>
              <a:chOff x="1392" y="1490"/>
              <a:chExt cx="564" cy="329"/>
            </a:xfrm>
          </p:grpSpPr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1392" y="1552"/>
                <a:ext cx="564" cy="267"/>
              </a:xfrm>
              <a:prstGeom prst="rect">
                <a:avLst/>
              </a:prstGeom>
              <a:noFill/>
              <a:ln w="38100">
                <a:noFill/>
                <a:prstDash val="sysDot"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900" b="1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HL7 ADT </a:t>
                </a:r>
                <a:br>
                  <a:rPr lang="en-US" sz="900" b="1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</a:br>
                <a:r>
                  <a:rPr lang="en-US" sz="900" b="1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message</a:t>
                </a:r>
              </a:p>
            </p:txBody>
          </p:sp>
          <p:cxnSp>
            <p:nvCxnSpPr>
              <p:cNvPr id="29" name="AutoShape 13"/>
              <p:cNvCxnSpPr>
                <a:cxnSpLocks noChangeShapeType="1"/>
              </p:cNvCxnSpPr>
              <p:nvPr/>
            </p:nvCxnSpPr>
            <p:spPr bwMode="auto">
              <a:xfrm>
                <a:off x="1454" y="1490"/>
                <a:ext cx="390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</p:cxnSp>
        </p:grpSp>
        <p:cxnSp>
          <p:nvCxnSpPr>
            <p:cNvPr id="30" name="AutoShape 14"/>
            <p:cNvCxnSpPr>
              <a:cxnSpLocks noChangeShapeType="1"/>
            </p:cNvCxnSpPr>
            <p:nvPr/>
          </p:nvCxnSpPr>
          <p:spPr bwMode="auto">
            <a:xfrm>
              <a:off x="4074580" y="2290663"/>
              <a:ext cx="570153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1" name="AutoShape 15"/>
            <p:cNvCxnSpPr>
              <a:cxnSpLocks noChangeShapeType="1"/>
            </p:cNvCxnSpPr>
            <p:nvPr/>
          </p:nvCxnSpPr>
          <p:spPr bwMode="auto">
            <a:xfrm>
              <a:off x="5289616" y="2290663"/>
              <a:ext cx="568769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2" name="AutoShape 16"/>
            <p:cNvCxnSpPr>
              <a:cxnSpLocks noChangeShapeType="1"/>
            </p:cNvCxnSpPr>
            <p:nvPr/>
          </p:nvCxnSpPr>
          <p:spPr bwMode="auto">
            <a:xfrm flipH="1" flipV="1">
              <a:off x="3559782" y="1524000"/>
              <a:ext cx="1383" cy="36119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grpSp>
          <p:nvGrpSpPr>
            <p:cNvPr id="33" name="Group 17"/>
            <p:cNvGrpSpPr>
              <a:grpSpLocks/>
            </p:cNvGrpSpPr>
            <p:nvPr/>
          </p:nvGrpSpPr>
          <p:grpSpPr bwMode="auto">
            <a:xfrm>
              <a:off x="1309614" y="1782784"/>
              <a:ext cx="1332664" cy="1703542"/>
              <a:chOff x="381" y="1123"/>
              <a:chExt cx="963" cy="1231"/>
            </a:xfrm>
          </p:grpSpPr>
          <p:graphicFrame>
            <p:nvGraphicFramePr>
              <p:cNvPr id="34" name="Object 7"/>
              <p:cNvGraphicFramePr>
                <a:graphicFrameLocks noChangeAspect="1"/>
              </p:cNvGraphicFramePr>
              <p:nvPr/>
            </p:nvGraphicFramePr>
            <p:xfrm>
              <a:off x="625" y="1123"/>
              <a:ext cx="658" cy="8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4" name="Visio" r:id="rId7" imgW="1441847" imgH="1967746" progId="">
                      <p:embed/>
                    </p:oleObj>
                  </mc:Choice>
                  <mc:Fallback>
                    <p:oleObj name="Visio" r:id="rId7" imgW="1441847" imgH="196774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5" y="1123"/>
                            <a:ext cx="658" cy="8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" name="Text Box 19"/>
              <p:cNvSpPr txBox="1">
                <a:spLocks noChangeArrowheads="1"/>
              </p:cNvSpPr>
              <p:nvPr/>
            </p:nvSpPr>
            <p:spPr bwMode="auto">
              <a:xfrm>
                <a:off x="381" y="1976"/>
                <a:ext cx="963" cy="378"/>
              </a:xfrm>
              <a:prstGeom prst="rect">
                <a:avLst/>
              </a:prstGeom>
              <a:noFill/>
              <a:ln w="38100">
                <a:noFill/>
                <a:prstDash val="sysDot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Hospital ED Registration</a:t>
                </a:r>
              </a:p>
            </p:txBody>
          </p:sp>
        </p:grpSp>
        <p:grpSp>
          <p:nvGrpSpPr>
            <p:cNvPr id="36" name="Group 20"/>
            <p:cNvGrpSpPr>
              <a:grpSpLocks/>
            </p:cNvGrpSpPr>
            <p:nvPr/>
          </p:nvGrpSpPr>
          <p:grpSpPr bwMode="auto">
            <a:xfrm>
              <a:off x="4211583" y="1770329"/>
              <a:ext cx="1552699" cy="1583145"/>
              <a:chOff x="2478" y="1114"/>
              <a:chExt cx="1122" cy="1144"/>
            </a:xfrm>
          </p:grpSpPr>
          <p:graphicFrame>
            <p:nvGraphicFramePr>
              <p:cNvPr id="37" name="Object 6"/>
              <p:cNvGraphicFramePr>
                <a:graphicFrameLocks noChangeAspect="1"/>
              </p:cNvGraphicFramePr>
              <p:nvPr/>
            </p:nvGraphicFramePr>
            <p:xfrm>
              <a:off x="2791" y="1114"/>
              <a:ext cx="466" cy="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5" name="Visio" r:id="rId9" imgW="587461" imgH="947772" progId="">
                      <p:embed/>
                    </p:oleObj>
                  </mc:Choice>
                  <mc:Fallback>
                    <p:oleObj name="Visio" r:id="rId9" imgW="587461" imgH="94777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1" y="1114"/>
                            <a:ext cx="466" cy="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prstDash val="sysDot"/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" name="Text Box 22"/>
              <p:cNvSpPr txBox="1">
                <a:spLocks noChangeArrowheads="1"/>
              </p:cNvSpPr>
              <p:nvPr/>
            </p:nvSpPr>
            <p:spPr bwMode="auto">
              <a:xfrm>
                <a:off x="2478" y="1880"/>
                <a:ext cx="1122" cy="378"/>
              </a:xfrm>
              <a:prstGeom prst="rect">
                <a:avLst/>
              </a:prstGeom>
              <a:noFill/>
              <a:ln w="38100">
                <a:noFill/>
                <a:prstDash val="sysDot"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Hospital Firewall</a:t>
                </a:r>
              </a:p>
              <a:p>
                <a:pPr algn="ctr" eaLnBrk="0" hangingPunct="0"/>
                <a:r>
                  <a:rPr lang="en-US" sz="14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(Encryption)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3633" y="3909789"/>
            <a:ext cx="6248159" cy="1799028"/>
            <a:chOff x="1273633" y="3909789"/>
            <a:chExt cx="6248159" cy="1799028"/>
          </a:xfrm>
        </p:grpSpPr>
        <p:cxnSp>
          <p:nvCxnSpPr>
            <p:cNvPr id="26" name="AutoShape 10"/>
            <p:cNvCxnSpPr>
              <a:cxnSpLocks noChangeShapeType="1"/>
            </p:cNvCxnSpPr>
            <p:nvPr/>
          </p:nvCxnSpPr>
          <p:spPr bwMode="auto">
            <a:xfrm flipH="1" flipV="1">
              <a:off x="6023065" y="4554671"/>
              <a:ext cx="561850" cy="553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grpSp>
          <p:nvGrpSpPr>
            <p:cNvPr id="39" name="Group 23"/>
            <p:cNvGrpSpPr>
              <a:grpSpLocks/>
            </p:cNvGrpSpPr>
            <p:nvPr/>
          </p:nvGrpSpPr>
          <p:grpSpPr bwMode="auto">
            <a:xfrm>
              <a:off x="6317828" y="4039872"/>
              <a:ext cx="1203964" cy="1563771"/>
              <a:chOff x="4000" y="2890"/>
              <a:chExt cx="870" cy="1130"/>
            </a:xfrm>
          </p:grpSpPr>
          <p:graphicFrame>
            <p:nvGraphicFramePr>
              <p:cNvPr id="40" name="Object 5"/>
              <p:cNvGraphicFramePr>
                <a:graphicFrameLocks noChangeAspect="1"/>
              </p:cNvGraphicFramePr>
              <p:nvPr/>
            </p:nvGraphicFramePr>
            <p:xfrm>
              <a:off x="4193" y="2890"/>
              <a:ext cx="466" cy="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" name="Visio" r:id="rId11" imgW="587461" imgH="947772" progId="">
                      <p:embed/>
                    </p:oleObj>
                  </mc:Choice>
                  <mc:Fallback>
                    <p:oleObj name="Visio" r:id="rId11" imgW="587461" imgH="947772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3" y="2890"/>
                            <a:ext cx="466" cy="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prstDash val="sysDot"/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" name="Text Box 25"/>
              <p:cNvSpPr txBox="1">
                <a:spLocks noChangeArrowheads="1"/>
              </p:cNvSpPr>
              <p:nvPr/>
            </p:nvSpPr>
            <p:spPr bwMode="auto">
              <a:xfrm>
                <a:off x="4000" y="3642"/>
                <a:ext cx="870" cy="378"/>
              </a:xfrm>
              <a:prstGeom prst="rect">
                <a:avLst/>
              </a:prstGeom>
              <a:noFill/>
              <a:ln w="38100">
                <a:noFill/>
                <a:prstDash val="sysDot"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Firewall</a:t>
                </a:r>
              </a:p>
              <a:p>
                <a:pPr algn="ctr" eaLnBrk="0" hangingPunct="0"/>
                <a:r>
                  <a:rPr lang="en-US" sz="140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(Decryption)</a:t>
                </a:r>
              </a:p>
            </p:txBody>
          </p:sp>
        </p:grpSp>
        <p:grpSp>
          <p:nvGrpSpPr>
            <p:cNvPr id="42" name="Group 26"/>
            <p:cNvGrpSpPr>
              <a:grpSpLocks/>
            </p:cNvGrpSpPr>
            <p:nvPr/>
          </p:nvGrpSpPr>
          <p:grpSpPr bwMode="auto">
            <a:xfrm>
              <a:off x="4951952" y="4149202"/>
              <a:ext cx="1071113" cy="1349272"/>
              <a:chOff x="3013" y="2973"/>
              <a:chExt cx="774" cy="975"/>
            </a:xfrm>
          </p:grpSpPr>
          <p:graphicFrame>
            <p:nvGraphicFramePr>
              <p:cNvPr id="43" name="Object 4"/>
              <p:cNvGraphicFramePr>
                <a:graphicFrameLocks noChangeAspect="1"/>
              </p:cNvGraphicFramePr>
              <p:nvPr/>
            </p:nvGraphicFramePr>
            <p:xfrm>
              <a:off x="3044" y="2973"/>
              <a:ext cx="743" cy="5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7" name="Visio" r:id="rId12" imgW="3109938" imgH="2447598" progId="">
                      <p:embed/>
                    </p:oleObj>
                  </mc:Choice>
                  <mc:Fallback>
                    <p:oleObj name="Visio" r:id="rId12" imgW="3109938" imgH="244759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4" y="2973"/>
                            <a:ext cx="743" cy="58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prstDash val="sysDot"/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" name="Text Box 28"/>
              <p:cNvSpPr txBox="1">
                <a:spLocks noChangeArrowheads="1"/>
              </p:cNvSpPr>
              <p:nvPr/>
            </p:nvSpPr>
            <p:spPr bwMode="auto">
              <a:xfrm>
                <a:off x="3013" y="3570"/>
                <a:ext cx="753" cy="378"/>
              </a:xfrm>
              <a:prstGeom prst="rect">
                <a:avLst/>
              </a:prstGeom>
              <a:noFill/>
              <a:ln w="38100">
                <a:noFill/>
                <a:prstDash val="sysDot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Message Listener</a:t>
                </a:r>
              </a:p>
            </p:txBody>
          </p:sp>
        </p:grpSp>
        <p:cxnSp>
          <p:nvCxnSpPr>
            <p:cNvPr id="45" name="AutoShape 29"/>
            <p:cNvCxnSpPr>
              <a:cxnSpLocks noChangeShapeType="1"/>
            </p:cNvCxnSpPr>
            <p:nvPr/>
          </p:nvCxnSpPr>
          <p:spPr bwMode="auto">
            <a:xfrm flipH="1" flipV="1">
              <a:off x="4266937" y="4549136"/>
              <a:ext cx="727914" cy="553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</p:cxnSp>
        <p:grpSp>
          <p:nvGrpSpPr>
            <p:cNvPr id="46" name="Group 30"/>
            <p:cNvGrpSpPr>
              <a:grpSpLocks/>
            </p:cNvGrpSpPr>
            <p:nvPr/>
          </p:nvGrpSpPr>
          <p:grpSpPr bwMode="auto">
            <a:xfrm>
              <a:off x="3105873" y="3909789"/>
              <a:ext cx="1280077" cy="1793493"/>
              <a:chOff x="1679" y="2660"/>
              <a:chExt cx="925" cy="1296"/>
            </a:xfrm>
          </p:grpSpPr>
          <p:graphicFrame>
            <p:nvGraphicFramePr>
              <p:cNvPr id="47" name="Object 3"/>
              <p:cNvGraphicFramePr>
                <a:graphicFrameLocks noChangeAspect="1"/>
              </p:cNvGraphicFramePr>
              <p:nvPr/>
            </p:nvGraphicFramePr>
            <p:xfrm>
              <a:off x="1842" y="2660"/>
              <a:ext cx="676" cy="9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" name="Visio" r:id="rId13" imgW="1441847" imgH="1967746" progId="">
                      <p:embed/>
                    </p:oleObj>
                  </mc:Choice>
                  <mc:Fallback>
                    <p:oleObj name="Visio" r:id="rId13" imgW="1441847" imgH="196774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42" y="2660"/>
                            <a:ext cx="676" cy="9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1679" y="3578"/>
                <a:ext cx="925" cy="378"/>
              </a:xfrm>
              <a:prstGeom prst="rect">
                <a:avLst/>
              </a:prstGeom>
              <a:noFill/>
              <a:ln w="38100">
                <a:noFill/>
                <a:prstDash val="sysDot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Message Processor</a:t>
                </a:r>
              </a:p>
            </p:txBody>
          </p:sp>
        </p:grpSp>
        <p:grpSp>
          <p:nvGrpSpPr>
            <p:cNvPr id="49" name="Group 33"/>
            <p:cNvGrpSpPr>
              <a:grpSpLocks/>
            </p:cNvGrpSpPr>
            <p:nvPr/>
          </p:nvGrpSpPr>
          <p:grpSpPr bwMode="auto">
            <a:xfrm>
              <a:off x="2412555" y="4549138"/>
              <a:ext cx="916120" cy="693318"/>
              <a:chOff x="1422" y="3122"/>
              <a:chExt cx="662" cy="501"/>
            </a:xfrm>
          </p:grpSpPr>
          <p:sp>
            <p:nvSpPr>
              <p:cNvPr id="50" name="Text Box 34"/>
              <p:cNvSpPr txBox="1">
                <a:spLocks noChangeArrowheads="1"/>
              </p:cNvSpPr>
              <p:nvPr/>
            </p:nvSpPr>
            <p:spPr bwMode="auto">
              <a:xfrm>
                <a:off x="1472" y="3156"/>
                <a:ext cx="612" cy="467"/>
              </a:xfrm>
              <a:prstGeom prst="rect">
                <a:avLst/>
              </a:prstGeom>
              <a:noFill/>
              <a:ln w="38100">
                <a:noFill/>
                <a:prstDash val="sysDot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9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Imported into Clinical Repository</a:t>
                </a:r>
              </a:p>
              <a:p>
                <a:pPr algn="ctr" eaLnBrk="0" hangingPunct="0"/>
                <a:endParaRPr lang="en-US" sz="900" b="1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51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1422" y="3122"/>
                <a:ext cx="628" cy="0"/>
              </a:xfrm>
              <a:prstGeom prst="straightConnector1">
                <a:avLst/>
              </a:prstGeom>
              <a:noFill/>
              <a:ln w="38100">
                <a:solidFill>
                  <a:srgbClr val="000000"/>
                </a:solidFill>
                <a:prstDash val="sysDot"/>
                <a:round/>
                <a:headEnd/>
                <a:tailEnd type="triangle" w="med" len="med"/>
              </a:ln>
            </p:spPr>
          </p:cxnSp>
        </p:grpSp>
        <p:grpSp>
          <p:nvGrpSpPr>
            <p:cNvPr id="52" name="Group 36"/>
            <p:cNvGrpSpPr>
              <a:grpSpLocks/>
            </p:cNvGrpSpPr>
            <p:nvPr/>
          </p:nvGrpSpPr>
          <p:grpSpPr bwMode="auto">
            <a:xfrm>
              <a:off x="1273633" y="3915324"/>
              <a:ext cx="1280077" cy="1793493"/>
              <a:chOff x="1679" y="2660"/>
              <a:chExt cx="925" cy="1296"/>
            </a:xfrm>
          </p:grpSpPr>
          <p:graphicFrame>
            <p:nvGraphicFramePr>
              <p:cNvPr id="53" name="Object 2"/>
              <p:cNvGraphicFramePr>
                <a:graphicFrameLocks noChangeAspect="1"/>
              </p:cNvGraphicFramePr>
              <p:nvPr/>
            </p:nvGraphicFramePr>
            <p:xfrm>
              <a:off x="1842" y="2660"/>
              <a:ext cx="676" cy="9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" name="Visio" r:id="rId14" imgW="1441847" imgH="1967746" progId="">
                      <p:embed/>
                    </p:oleObj>
                  </mc:Choice>
                  <mc:Fallback>
                    <p:oleObj name="Visio" r:id="rId14" imgW="1441847" imgH="1967746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42" y="2660"/>
                            <a:ext cx="676" cy="9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" name="Text Box 38"/>
              <p:cNvSpPr txBox="1">
                <a:spLocks noChangeArrowheads="1"/>
              </p:cNvSpPr>
              <p:nvPr/>
            </p:nvSpPr>
            <p:spPr bwMode="auto">
              <a:xfrm>
                <a:off x="1679" y="3578"/>
                <a:ext cx="925" cy="378"/>
              </a:xfrm>
              <a:prstGeom prst="rect">
                <a:avLst/>
              </a:prstGeom>
              <a:noFill/>
              <a:ln w="38100">
                <a:noFill/>
                <a:prstDash val="sysDot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4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Clinical Repository</a:t>
                </a:r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53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 Examples  IHIE </a:t>
            </a:r>
            <a:r>
              <a:rPr lang="de-DE" sz="1200" b="0" i="1" dirty="0"/>
              <a:t>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04900"/>
            <a:ext cx="8534400" cy="502126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Core Technologies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Master Patient Index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Vocabulary/Code Standardization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Master Provider Index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Message Processing Pipeline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Secure Data Transmission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Access Controls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Licensing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Data Integrity Checks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Source Validation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Data </a:t>
            </a:r>
            <a:r>
              <a:rPr lang="en-US" dirty="0"/>
              <a:t>Cleansing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Quality </a:t>
            </a:r>
            <a:r>
              <a:rPr lang="en-US" dirty="0"/>
              <a:t>Control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Message </a:t>
            </a:r>
            <a:r>
              <a:rPr lang="en-US" dirty="0"/>
              <a:t>Flow Monitoring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Data </a:t>
            </a:r>
            <a:r>
              <a:rPr lang="en-US" dirty="0"/>
              <a:t>Transmission Fail Over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05675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Regenstrief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29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5675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Regenstrief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1059" y="1318986"/>
            <a:ext cx="6345681" cy="46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HIE Examples </a:t>
            </a:r>
            <a:r>
              <a:rPr lang="de-DE" dirty="0"/>
              <a:t> </a:t>
            </a:r>
            <a:r>
              <a:rPr lang="de-DE" dirty="0" smtClean="0"/>
              <a:t>IHIE </a:t>
            </a:r>
            <a:r>
              <a:rPr lang="de-DE" sz="1200" b="0" i="1" dirty="0" smtClean="0"/>
              <a:t>(cont.) </a:t>
            </a:r>
            <a:r>
              <a:rPr lang="de-DE" dirty="0"/>
              <a:t> CareWeb (summary of care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5675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Regenstrief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1000" y="11430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1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1695" y="1172028"/>
            <a:ext cx="6226354" cy="48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 Examples  IHIE </a:t>
            </a:r>
            <a:r>
              <a:rPr lang="de-DE" sz="1200" b="0" i="1" dirty="0"/>
              <a:t>(cont.) </a:t>
            </a:r>
            <a:r>
              <a:rPr lang="de-DE" dirty="0"/>
              <a:t> Docs4Docs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0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5675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Regenstrief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183468"/>
            <a:ext cx="7543800" cy="506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 Examples  IHIE </a:t>
            </a:r>
            <a:r>
              <a:rPr lang="de-DE" sz="1200" b="0" i="1" dirty="0"/>
              <a:t>(cont.) </a:t>
            </a:r>
            <a:r>
              <a:rPr lang="de-DE" dirty="0"/>
              <a:t> Quality Health First (QHF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5675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Regenstrief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421" y="1752600"/>
            <a:ext cx="6498860" cy="3641872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med"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81000" y="5996975"/>
            <a:ext cx="45833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Overhage JM, Grannis S, McDonald CJ. Am J Public Health. 2008 Feb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1000" y="11430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1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 Examples  IHIE </a:t>
            </a:r>
            <a:r>
              <a:rPr lang="de-DE" sz="1200" b="0" i="1" dirty="0"/>
              <a:t>(cont.) </a:t>
            </a:r>
            <a:r>
              <a:rPr lang="de-DE" dirty="0"/>
              <a:t> ELR Data Completeness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5675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Regenstrief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 1" descr="Picture 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333500"/>
            <a:ext cx="5486400" cy="45637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 Examples  IHIE </a:t>
            </a:r>
            <a:r>
              <a:rPr lang="de-DE" sz="1200" b="0" i="1" dirty="0"/>
              <a:t>(cont.) </a:t>
            </a:r>
            <a:r>
              <a:rPr lang="de-DE" dirty="0" smtClean="0"/>
              <a:t></a:t>
            </a:r>
            <a:r>
              <a:rPr lang="en-US" dirty="0"/>
              <a:t>Timeliness of Data (CC vs ICD9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4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5675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Regenstrief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88128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 Examples  IHIE </a:t>
            </a:r>
            <a:r>
              <a:rPr lang="de-DE" sz="1200" b="0" i="1" dirty="0"/>
              <a:t>(cont.) </a:t>
            </a:r>
            <a:r>
              <a:rPr lang="de-DE" dirty="0"/>
              <a:t>Notifiable Condition Detector (NCD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05675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Regenstrief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 descr="GI_outbreak_B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76348"/>
            <a:ext cx="7132638" cy="4725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 Examples  IHIE </a:t>
            </a:r>
            <a:r>
              <a:rPr lang="de-DE" sz="1200" b="0" i="1" dirty="0"/>
              <a:t>(cont.) </a:t>
            </a:r>
            <a:r>
              <a:rPr lang="de-DE" dirty="0"/>
              <a:t>Syndromic Surveillance Service (SSS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</a:t>
            </a:r>
            <a:r>
              <a:rPr lang="en-US" dirty="0" smtClean="0"/>
              <a:t> </a:t>
            </a:r>
            <a:r>
              <a:rPr lang="en-US" dirty="0"/>
              <a:t>Santa Barbara County Care Data Exchange (SBCCDE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secure regional network</a:t>
            </a:r>
            <a:r>
              <a:rPr lang="en-US" dirty="0"/>
              <a:t> for electronically sharing healthcare data among doctors, healthcare facilities and patients. </a:t>
            </a:r>
            <a:r>
              <a:rPr lang="en-US" dirty="0" smtClean="0"/>
              <a:t>Shared </a:t>
            </a:r>
            <a:r>
              <a:rPr lang="en-US" dirty="0"/>
              <a:t>patient information included </a:t>
            </a:r>
            <a:r>
              <a:rPr lang="en-US" dirty="0">
                <a:solidFill>
                  <a:srgbClr val="FF0000"/>
                </a:solidFill>
              </a:rPr>
              <a:t>test results and </a:t>
            </a:r>
            <a:r>
              <a:rPr lang="en-US" dirty="0" smtClean="0">
                <a:solidFill>
                  <a:srgbClr val="FF0000"/>
                </a:solidFill>
              </a:rPr>
              <a:t>reports</a:t>
            </a:r>
            <a:r>
              <a:rPr lang="en-US" dirty="0" smtClean="0"/>
              <a:t>. (~1998-2006)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California HealthCare Foundation funded </a:t>
            </a:r>
            <a:r>
              <a:rPr lang="en-US" dirty="0" smtClean="0"/>
              <a:t>it ($10M).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err="1" smtClean="0"/>
              <a:t>CareScience</a:t>
            </a:r>
            <a:r>
              <a:rPr lang="en-US" dirty="0" smtClean="0"/>
              <a:t> was </a:t>
            </a:r>
            <a:r>
              <a:rPr lang="en-US" dirty="0"/>
              <a:t>the vendor (CEO David </a:t>
            </a:r>
            <a:r>
              <a:rPr lang="en-US" dirty="0" err="1" smtClean="0"/>
              <a:t>Brailer</a:t>
            </a:r>
            <a:r>
              <a:rPr lang="en-US" dirty="0" smtClean="0"/>
              <a:t>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Main challenge for SBCCDE: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b="1" dirty="0"/>
              <a:t>Funding</a:t>
            </a:r>
            <a:r>
              <a:rPr lang="en-US" dirty="0"/>
              <a:t>: Participating healthcare entities </a:t>
            </a:r>
            <a:r>
              <a:rPr lang="en-US" dirty="0">
                <a:solidFill>
                  <a:srgbClr val="FF0000"/>
                </a:solidFill>
              </a:rPr>
              <a:t>did not </a:t>
            </a:r>
            <a:r>
              <a:rPr lang="en-US" dirty="0" smtClean="0">
                <a:solidFill>
                  <a:srgbClr val="FF0000"/>
                </a:solidFill>
              </a:rPr>
              <a:t>contribute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b="1" dirty="0" smtClean="0"/>
              <a:t>Vendors</a:t>
            </a:r>
            <a:r>
              <a:rPr lang="en-US" dirty="0"/>
              <a:t>: Software </a:t>
            </a:r>
            <a:r>
              <a:rPr lang="en-US" dirty="0">
                <a:solidFill>
                  <a:srgbClr val="FF0000"/>
                </a:solidFill>
              </a:rPr>
              <a:t>development </a:t>
            </a:r>
            <a:r>
              <a:rPr lang="en-US" dirty="0" smtClean="0">
                <a:solidFill>
                  <a:srgbClr val="FF0000"/>
                </a:solidFill>
              </a:rPr>
              <a:t>delayed</a:t>
            </a:r>
            <a:r>
              <a:rPr lang="en-US" dirty="0" smtClean="0"/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b="1" dirty="0" smtClean="0"/>
              <a:t>Community</a:t>
            </a:r>
            <a:r>
              <a:rPr lang="en-US" dirty="0" smtClean="0"/>
              <a:t>: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No demand </a:t>
            </a:r>
            <a:r>
              <a:rPr lang="en-US" dirty="0">
                <a:sym typeface="Wingdings" pitchFamily="2" charset="2"/>
              </a:rPr>
              <a:t>from local </a:t>
            </a:r>
            <a:r>
              <a:rPr lang="en-US" dirty="0" smtClean="0">
                <a:sym typeface="Wingdings" pitchFamily="2" charset="2"/>
              </a:rPr>
              <a:t>community.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b="1" dirty="0" smtClean="0"/>
              <a:t>Governance</a:t>
            </a:r>
            <a:r>
              <a:rPr lang="en-US" dirty="0"/>
              <a:t>: Neither physicians nor hospital administrators had </a:t>
            </a:r>
            <a:r>
              <a:rPr lang="en-US" dirty="0" smtClean="0">
                <a:solidFill>
                  <a:srgbClr val="FF0000"/>
                </a:solidFill>
              </a:rPr>
              <a:t>control or provided input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b="1" dirty="0"/>
              <a:t>Legal </a:t>
            </a:r>
            <a:r>
              <a:rPr lang="en-US" b="1" dirty="0" smtClean="0"/>
              <a:t>Issues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No consensus </a:t>
            </a:r>
            <a:r>
              <a:rPr lang="en-US" dirty="0"/>
              <a:t>from lawyers across participating </a:t>
            </a:r>
            <a:r>
              <a:rPr lang="en-US" dirty="0" smtClean="0"/>
              <a:t>entities.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00000"/>
              <a:buFont typeface="Courier New" pitchFamily="49" charset="0"/>
              <a:buChar char="o"/>
            </a:pPr>
            <a:r>
              <a:rPr lang="en-US" b="1" dirty="0"/>
              <a:t>Data Privacy</a:t>
            </a:r>
            <a:r>
              <a:rPr lang="en-US" dirty="0"/>
              <a:t>: Participating entities </a:t>
            </a:r>
            <a:r>
              <a:rPr lang="en-US" dirty="0">
                <a:solidFill>
                  <a:srgbClr val="FF0000"/>
                </a:solidFill>
              </a:rPr>
              <a:t>could not find </a:t>
            </a:r>
            <a:r>
              <a:rPr lang="en-US" dirty="0" smtClean="0">
                <a:solidFill>
                  <a:srgbClr val="FF0000"/>
                </a:solidFill>
              </a:rPr>
              <a:t>consensus</a:t>
            </a:r>
            <a:r>
              <a:rPr lang="en-US" dirty="0" smtClean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</a:pPr>
            <a:r>
              <a:rPr lang="en-US" sz="1400" dirty="0" smtClean="0"/>
              <a:t>More at: </a:t>
            </a:r>
            <a:r>
              <a:rPr lang="en-US" sz="1400" i="1" dirty="0" smtClean="0">
                <a:hlinkClick r:id="rId2"/>
              </a:rPr>
              <a:t>Fried </a:t>
            </a:r>
            <a:r>
              <a:rPr lang="en-US" sz="1400" i="1" dirty="0">
                <a:hlinkClick r:id="rId2"/>
              </a:rPr>
              <a:t>BM. What killed the Santa Barbara County Care Data Exchange? </a:t>
            </a:r>
            <a:r>
              <a:rPr lang="en-US" sz="1400" i="1" dirty="0" err="1">
                <a:hlinkClick r:id="rId2"/>
              </a:rPr>
              <a:t>iHealthbeat</a:t>
            </a:r>
            <a:r>
              <a:rPr lang="en-US" sz="1400" i="1" dirty="0">
                <a:hlinkClick r:id="rId2"/>
              </a:rPr>
              <a:t>. March 14, </a:t>
            </a:r>
            <a:r>
              <a:rPr lang="en-US" sz="1400" i="1" dirty="0" smtClean="0">
                <a:hlinkClick r:id="rId2"/>
              </a:rPr>
              <a:t>2007</a:t>
            </a:r>
            <a:r>
              <a:rPr lang="en-US" sz="1400" dirty="0" smtClean="0"/>
              <a:t>.</a:t>
            </a:r>
            <a:endParaRPr lang="en-US" sz="1400" dirty="0"/>
          </a:p>
          <a:p>
            <a:pPr>
              <a:spcBef>
                <a:spcPts val="600"/>
              </a:spcBef>
              <a:buSzPct val="100000"/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33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Examples </a:t>
            </a:r>
            <a:r>
              <a:rPr lang="en-US" dirty="0" smtClean="0"/>
              <a:t> </a:t>
            </a:r>
            <a:r>
              <a:rPr lang="en-US" dirty="0"/>
              <a:t>CRISP (Chesapeake Regional Info. Sys. for our Patients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Mission</a:t>
            </a:r>
            <a:r>
              <a:rPr lang="en-US" dirty="0"/>
              <a:t>: To </a:t>
            </a:r>
            <a:r>
              <a:rPr lang="en-US" dirty="0">
                <a:solidFill>
                  <a:srgbClr val="FF0000"/>
                </a:solidFill>
              </a:rPr>
              <a:t>advance the health and wellness of Marylanders </a:t>
            </a:r>
            <a:r>
              <a:rPr lang="en-US" dirty="0"/>
              <a:t>by deploying health information technology solutions adopted through cooperation and collaboration.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/>
              <a:t>Vision</a:t>
            </a:r>
            <a:r>
              <a:rPr lang="en-US" dirty="0"/>
              <a:t>: </a:t>
            </a:r>
            <a:r>
              <a:rPr lang="en-US" dirty="0" smtClean="0"/>
              <a:t>Enable </a:t>
            </a:r>
            <a:r>
              <a:rPr lang="en-US" dirty="0"/>
              <a:t>and support the Maryland healthcare community to appropriately and securely share data in order to </a:t>
            </a:r>
            <a:r>
              <a:rPr lang="en-US" dirty="0">
                <a:solidFill>
                  <a:srgbClr val="FF0000"/>
                </a:solidFill>
              </a:rPr>
              <a:t>facilitate care, reduce costs, and improve health </a:t>
            </a:r>
            <a:r>
              <a:rPr lang="en-US" dirty="0" smtClean="0">
                <a:solidFill>
                  <a:srgbClr val="FF0000"/>
                </a:solidFill>
              </a:rPr>
              <a:t>outcomes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Focus Areas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Query Portal Growth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Direct </a:t>
            </a:r>
            <a:r>
              <a:rPr lang="en-US" dirty="0"/>
              <a:t>Secure Messaging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Encounter </a:t>
            </a:r>
            <a:r>
              <a:rPr lang="en-US" dirty="0"/>
              <a:t>Notification System (ENS)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Encounter </a:t>
            </a:r>
            <a:r>
              <a:rPr lang="en-US" dirty="0"/>
              <a:t>Reporting System (ERS)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Health </a:t>
            </a:r>
            <a:r>
              <a:rPr lang="en-US" dirty="0"/>
              <a:t>Benefits Exchange integration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endParaRPr lang="en-US" dirty="0"/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endParaRPr lang="en-US" dirty="0"/>
          </a:p>
          <a:p>
            <a:pPr lvl="1">
              <a:spcBef>
                <a:spcPts val="4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60757" y="6127780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CRISP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12" descr="crisp powerpoint template final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7771" y="4477536"/>
            <a:ext cx="1487386" cy="142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78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6262" y="6127780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CRISP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763" y="513287"/>
            <a:ext cx="7257143" cy="608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Examples </a:t>
            </a:r>
            <a:r>
              <a:rPr lang="en-US" dirty="0" smtClean="0"/>
              <a:t> </a:t>
            </a:r>
            <a:r>
              <a:rPr lang="en-US" dirty="0"/>
              <a:t>CRISP </a:t>
            </a:r>
            <a:r>
              <a:rPr lang="en-US" sz="1200" b="0" i="1" dirty="0"/>
              <a:t>(cont</a:t>
            </a:r>
            <a:r>
              <a:rPr lang="en-US" sz="1200" b="0" i="1" dirty="0" smtClean="0"/>
              <a:t>.)</a:t>
            </a:r>
            <a:endParaRPr lang="en-US" b="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6262" y="6127780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CRISP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1000" y="11430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1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Examples </a:t>
            </a:r>
            <a:r>
              <a:rPr lang="en-US" dirty="0" smtClean="0"/>
              <a:t> </a:t>
            </a:r>
            <a:r>
              <a:rPr lang="en-US" dirty="0"/>
              <a:t>CRISP </a:t>
            </a:r>
            <a:r>
              <a:rPr lang="en-US" sz="1200" b="0" i="1" dirty="0"/>
              <a:t>(cont.)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838784"/>
              </p:ext>
            </p:extLst>
          </p:nvPr>
        </p:nvGraphicFramePr>
        <p:xfrm>
          <a:off x="304800" y="1282700"/>
          <a:ext cx="8534400" cy="442413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073557"/>
                <a:gridCol w="1460843"/>
              </a:tblGrid>
              <a:tr h="3157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Progress Metric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>
                    <a:solidFill>
                      <a:srgbClr val="1D56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Result</a:t>
                      </a:r>
                      <a:endParaRPr lang="en-US" sz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>
                    <a:solidFill>
                      <a:srgbClr val="1D5693"/>
                    </a:solidFill>
                  </a:tcPr>
                </a:tc>
              </a:tr>
              <a:tr h="31577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Organizations Live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5776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Hospitals (Total 48)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48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</a:tr>
              <a:tr h="319044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Hospital Clinical Data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Feeds (Total 143 - L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ab,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Radiology, Clinical Docs)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86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</a:tr>
              <a:tr h="315776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National Labs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</a:tr>
              <a:tr h="315776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Radiology Centers</a:t>
                      </a:r>
                      <a:r>
                        <a:rPr lang="en-US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(Non-Hospital)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</a:tr>
              <a:tr h="31577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Identities and Queries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5776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Master Patient Index (MPI) Identities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~4M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</a:tr>
              <a:tr h="315776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Opt-Outs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~1500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</a:tr>
              <a:tr h="315776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Queries (Past 30 Days)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~3500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</a:tr>
              <a:tr h="31577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Data Feeds Available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5776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Lab Results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~16M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</a:tr>
              <a:tr h="315776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Radiology Reports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~5M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</a:tr>
              <a:tr h="315776">
                <a:tc>
                  <a:txBody>
                    <a:bodyPr/>
                    <a:lstStyle/>
                    <a:p>
                      <a:pPr lvl="1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Clinical Documents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~2M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2264" marR="92264" marT="45701" marB="45701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6262" y="6127780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CRISP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00" y="1143000"/>
            <a:ext cx="8187200" cy="486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Examples </a:t>
            </a:r>
            <a:r>
              <a:rPr lang="en-US" dirty="0" smtClean="0"/>
              <a:t> </a:t>
            </a:r>
            <a:r>
              <a:rPr lang="en-US" dirty="0"/>
              <a:t>CRISP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4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6262" y="6127780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CRISP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570" y="1289957"/>
            <a:ext cx="7836088" cy="465364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 Examples  CRISP </a:t>
            </a:r>
            <a:r>
              <a:rPr lang="en-US" sz="1200" b="0" i="1" dirty="0" smtClean="0"/>
              <a:t>(cont.)</a:t>
            </a:r>
            <a:r>
              <a:rPr lang="en-US" dirty="0"/>
              <a:t> Query </a:t>
            </a:r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6262" y="6127780"/>
            <a:ext cx="1043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CRISP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Scott\AppData\Local\Microsoft\Windows\Temporary Internet Files\Content.Outlook\WPBG9M4G\ERS_Jan_March_SpatialJoinBaseOnCensus2010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435" y="1143000"/>
            <a:ext cx="6484129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Examples &gt; CRISP </a:t>
            </a:r>
            <a:r>
              <a:rPr lang="en-US" sz="1200" b="0" i="1" dirty="0"/>
              <a:t>(cont</a:t>
            </a:r>
            <a:r>
              <a:rPr lang="en-US" sz="1200" b="0" i="1" dirty="0" smtClean="0"/>
              <a:t>.)</a:t>
            </a:r>
            <a:r>
              <a:rPr lang="en-US" dirty="0"/>
              <a:t> Encounter Reporting System (</a:t>
            </a:r>
            <a:r>
              <a:rPr lang="en-US" dirty="0" smtClean="0"/>
              <a:t>ERS)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/>
              <a:t>HIE </a:t>
            </a:r>
            <a:r>
              <a:rPr lang="en-US" dirty="0" smtClean="0"/>
              <a:t>and Population Health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5017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175510" y="2227941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Administrative</a:t>
            </a:r>
          </a:p>
        </p:txBody>
      </p:sp>
      <p:sp>
        <p:nvSpPr>
          <p:cNvPr id="6" name="Left Brace 5"/>
          <p:cNvSpPr/>
          <p:nvPr/>
        </p:nvSpPr>
        <p:spPr bwMode="auto">
          <a:xfrm>
            <a:off x="1219200" y="1219200"/>
            <a:ext cx="878099" cy="4800600"/>
          </a:xfrm>
          <a:prstGeom prst="leftBrace">
            <a:avLst>
              <a:gd name="adj1" fmla="val 74281"/>
              <a:gd name="adj2" fmla="val 50000"/>
            </a:avLst>
          </a:prstGeom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75510" y="2718705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Accounting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175510" y="3209469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Clinical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Inpatient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175510" y="3700233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Clinical Outpatient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75510" y="4681761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Imaging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75510" y="4190997"/>
            <a:ext cx="2472690" cy="496328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Laboratory</a:t>
            </a:r>
          </a:p>
        </p:txBody>
      </p:sp>
      <p:sp>
        <p:nvSpPr>
          <p:cNvPr id="12" name="Rectangle 11"/>
          <p:cNvSpPr/>
          <p:nvPr/>
        </p:nvSpPr>
        <p:spPr bwMode="auto">
          <a:xfrm rot="16200000">
            <a:off x="-1451403" y="3216618"/>
            <a:ext cx="4476750" cy="762000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Clinical Information Systems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33257" y="2232599"/>
            <a:ext cx="1196068" cy="2950027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EHR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EMR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JHH EPR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75510" y="1737177"/>
            <a:ext cx="2472690" cy="496328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solidFill>
              <a:srgbClr val="00000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75510" y="1246413"/>
            <a:ext cx="2472690" cy="496328"/>
          </a:xfrm>
          <a:prstGeom prst="rect">
            <a:avLst/>
          </a:prstGeom>
          <a:solidFill>
            <a:srgbClr val="FFFF99">
              <a:alpha val="25098"/>
            </a:srgbClr>
          </a:solidFill>
          <a:ln>
            <a:solidFill>
              <a:srgbClr val="000000">
                <a:alpha val="25098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75510" y="5663292"/>
            <a:ext cx="2472690" cy="496328"/>
          </a:xfrm>
          <a:prstGeom prst="rect">
            <a:avLst/>
          </a:prstGeom>
          <a:solidFill>
            <a:srgbClr val="FFFF99">
              <a:alpha val="25098"/>
            </a:srgbClr>
          </a:solidFill>
          <a:ln>
            <a:solidFill>
              <a:srgbClr val="000000">
                <a:alpha val="25098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175510" y="5172525"/>
            <a:ext cx="2472690" cy="496328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solidFill>
              <a:srgbClr val="00000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Straight Arrow Connector 2"/>
          <p:cNvCxnSpPr>
            <a:stCxn id="13" idx="3"/>
          </p:cNvCxnSpPr>
          <p:nvPr/>
        </p:nvCxnSpPr>
        <p:spPr bwMode="auto">
          <a:xfrm flipV="1">
            <a:off x="6029325" y="3706525"/>
            <a:ext cx="600075" cy="1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705600" y="3522947"/>
            <a:ext cx="19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  <a:ea typeface="Verdana" pitchFamily="34" charset="0"/>
                <a:cs typeface="Verdana" pitchFamily="34" charset="0"/>
              </a:rPr>
              <a:t>Clinical Informatics</a:t>
            </a: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236279" y="2936360"/>
            <a:ext cx="1014412" cy="581705"/>
            <a:chOff x="7236279" y="2936360"/>
            <a:chExt cx="1014412" cy="581705"/>
          </a:xfrm>
        </p:grpSpPr>
        <p:sp>
          <p:nvSpPr>
            <p:cNvPr id="31" name="Rectangle 30"/>
            <p:cNvSpPr/>
            <p:nvPr/>
          </p:nvSpPr>
          <p:spPr bwMode="auto">
            <a:xfrm>
              <a:off x="7236279" y="336090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7456715" y="336090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668987" y="336090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873094" y="336090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093529" y="336090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456715" y="314863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68987" y="314863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873094" y="314863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668987" y="293636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41" name="Up Arrow 40"/>
          <p:cNvSpPr/>
          <p:nvPr/>
        </p:nvSpPr>
        <p:spPr bwMode="auto">
          <a:xfrm>
            <a:off x="7440387" y="2362200"/>
            <a:ext cx="636814" cy="1155865"/>
          </a:xfrm>
          <a:prstGeom prst="upArrow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cxnSp>
        <p:nvCxnSpPr>
          <p:cNvPr id="43" name="Straight Arrow Connector 42"/>
          <p:cNvCxnSpPr>
            <a:stCxn id="44" idx="1"/>
          </p:cNvCxnSpPr>
          <p:nvPr/>
        </p:nvCxnSpPr>
        <p:spPr bwMode="auto">
          <a:xfrm rot="10800000" flipV="1">
            <a:off x="6029326" y="1962406"/>
            <a:ext cx="1131435" cy="74759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7160760" y="1562614"/>
            <a:ext cx="1196068" cy="799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CDSS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82029" y="1208827"/>
            <a:ext cx="2007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If patient has x, y then do z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Up Arrow 49"/>
          <p:cNvSpPr/>
          <p:nvPr/>
        </p:nvSpPr>
        <p:spPr bwMode="auto">
          <a:xfrm rot="10800000">
            <a:off x="7440387" y="3906579"/>
            <a:ext cx="636814" cy="1155865"/>
          </a:xfrm>
          <a:prstGeom prst="upArrow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160760" y="5062445"/>
            <a:ext cx="1196068" cy="799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QM, KD…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2" name="Straight Arrow Connector 42"/>
          <p:cNvCxnSpPr>
            <a:stCxn id="51" idx="1"/>
          </p:cNvCxnSpPr>
          <p:nvPr/>
        </p:nvCxnSpPr>
        <p:spPr bwMode="auto">
          <a:xfrm rot="10800000">
            <a:off x="6029326" y="4563094"/>
            <a:ext cx="1131435" cy="89914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42"/>
          <p:cNvCxnSpPr>
            <a:stCxn id="51" idx="1"/>
            <a:endCxn id="59" idx="3"/>
          </p:cNvCxnSpPr>
          <p:nvPr/>
        </p:nvCxnSpPr>
        <p:spPr bwMode="auto">
          <a:xfrm rot="10800000" flipV="1">
            <a:off x="6062662" y="5462237"/>
            <a:ext cx="1098098" cy="40233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4833257" y="5626475"/>
            <a:ext cx="1229405" cy="476204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Non-clinical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261201" y="2544474"/>
            <a:ext cx="687161" cy="2263547"/>
            <a:chOff x="5261201" y="2544474"/>
            <a:chExt cx="687161" cy="2263547"/>
          </a:xfrm>
        </p:grpSpPr>
        <p:sp>
          <p:nvSpPr>
            <p:cNvPr id="22" name="Rectangle 21"/>
            <p:cNvSpPr/>
            <p:nvPr/>
          </p:nvSpPr>
          <p:spPr bwMode="auto">
            <a:xfrm>
              <a:off x="5791200" y="284655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570764" y="2781238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791200" y="262611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350328" y="268326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570764" y="2544474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734049" y="434878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505449" y="440593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5619749" y="460187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407478" y="4650859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261201" y="444471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 </a:t>
            </a:r>
            <a:r>
              <a:rPr lang="en-US" dirty="0"/>
              <a:t>and Population HIT </a:t>
            </a:r>
            <a:r>
              <a:rPr lang="en-US" dirty="0" smtClean="0"/>
              <a:t> </a:t>
            </a:r>
            <a:r>
              <a:rPr lang="en-US" dirty="0"/>
              <a:t>Clinical </a:t>
            </a:r>
            <a:r>
              <a:rPr lang="en-US" dirty="0" smtClean="0"/>
              <a:t>Informatics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8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10000" decel="1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463 L 0.23715 0.001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-13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/>
      <p:bldP spid="41" grpId="0" animBg="1"/>
      <p:bldP spid="44" grpId="0" animBg="1"/>
      <p:bldP spid="49" grpId="0"/>
      <p:bldP spid="50" grpId="0" animBg="1"/>
      <p:bldP spid="51" grpId="0" animBg="1"/>
      <p:bldP spid="5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/>
          <p:cNvGrpSpPr/>
          <p:nvPr/>
        </p:nvGrpSpPr>
        <p:grpSpPr>
          <a:xfrm>
            <a:off x="1408858" y="3096581"/>
            <a:ext cx="1196068" cy="2950027"/>
            <a:chOff x="1408858" y="3096581"/>
            <a:chExt cx="1196068" cy="2950027"/>
          </a:xfrm>
        </p:grpSpPr>
        <p:sp>
          <p:nvSpPr>
            <p:cNvPr id="141" name="Rectangle 140"/>
            <p:cNvSpPr/>
            <p:nvPr/>
          </p:nvSpPr>
          <p:spPr bwMode="auto">
            <a:xfrm>
              <a:off x="1408858" y="3096581"/>
              <a:ext cx="1196068" cy="295002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EHR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2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210206" y="3179068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2339587" y="3408462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2132418" y="3401318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2184805" y="3608486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1977637" y="3253680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1705854" y="5811935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1483604" y="5735735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1667754" y="5589685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5562600" y="1143000"/>
            <a:ext cx="1395412" cy="4953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Public Health Informatics</a:t>
            </a:r>
          </a:p>
        </p:txBody>
      </p:sp>
      <p:cxnSp>
        <p:nvCxnSpPr>
          <p:cNvPr id="3" name="Straight Arrow Connector 2"/>
          <p:cNvCxnSpPr>
            <a:stCxn id="13" idx="3"/>
            <a:endCxn id="178" idx="1"/>
          </p:cNvCxnSpPr>
          <p:nvPr/>
        </p:nvCxnSpPr>
        <p:spPr bwMode="auto">
          <a:xfrm>
            <a:off x="6958012" y="3619500"/>
            <a:ext cx="46386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13" idx="2"/>
            <a:endCxn id="141" idx="2"/>
          </p:cNvCxnSpPr>
          <p:nvPr/>
        </p:nvCxnSpPr>
        <p:spPr bwMode="auto">
          <a:xfrm rot="5400000" flipH="1">
            <a:off x="4108903" y="3944597"/>
            <a:ext cx="49392" cy="4253414"/>
          </a:xfrm>
          <a:prstGeom prst="bentConnector3">
            <a:avLst>
              <a:gd name="adj1" fmla="val -462828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3505200" y="3293430"/>
            <a:ext cx="1196068" cy="799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Claims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481794" y="4180943"/>
            <a:ext cx="1196068" cy="829892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Non-clinical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638800" y="1265214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Registries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638800" y="1902028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j-lt"/>
                <a:ea typeface="Verdana" pitchFamily="34" charset="0"/>
                <a:cs typeface="Verdana" pitchFamily="34" charset="0"/>
              </a:rPr>
              <a:t>Commun</a:t>
            </a:r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. Diseases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5638800" y="4808514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Syndromic Surveillance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5638800" y="5445328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Quality Measures</a:t>
            </a:r>
          </a:p>
        </p:txBody>
      </p:sp>
      <p:sp>
        <p:nvSpPr>
          <p:cNvPr id="98" name="Rectangle 97"/>
          <p:cNvSpPr/>
          <p:nvPr/>
        </p:nvSpPr>
        <p:spPr bwMode="auto">
          <a:xfrm rot="20534245">
            <a:off x="1954850" y="2499178"/>
            <a:ext cx="157162" cy="15716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2193812" y="2294096"/>
            <a:ext cx="157162" cy="157162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2414247" y="2459329"/>
            <a:ext cx="157162" cy="157162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1973376" y="2271551"/>
            <a:ext cx="157162" cy="157162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7" name="Rectangle 106"/>
          <p:cNvSpPr/>
          <p:nvPr/>
        </p:nvSpPr>
        <p:spPr bwMode="auto">
          <a:xfrm rot="19800000">
            <a:off x="2429060" y="2207616"/>
            <a:ext cx="157162" cy="157162"/>
          </a:xfrm>
          <a:prstGeom prst="rect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520472" y="1996173"/>
            <a:ext cx="1196068" cy="2950027"/>
            <a:chOff x="520472" y="1996173"/>
            <a:chExt cx="1196068" cy="2950027"/>
          </a:xfrm>
        </p:grpSpPr>
        <p:sp>
          <p:nvSpPr>
            <p:cNvPr id="96" name="Rectangle 95"/>
            <p:cNvSpPr/>
            <p:nvPr/>
          </p:nvSpPr>
          <p:spPr bwMode="auto">
            <a:xfrm>
              <a:off x="520472" y="1996173"/>
              <a:ext cx="1196068" cy="295002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EHR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1400" i="1" dirty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1</a:t>
              </a:r>
              <a:endParaRPr lang="en-US" i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421264" y="4112355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1192664" y="4169505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1306964" y="436544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094693" y="441443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948416" y="4208285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478415" y="2465685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1257979" y="240037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478415" y="2245249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037543" y="2302399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257979" y="216360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27" name="Rectangle 126"/>
          <p:cNvSpPr/>
          <p:nvPr/>
        </p:nvSpPr>
        <p:spPr bwMode="auto">
          <a:xfrm>
            <a:off x="3505200" y="2395197"/>
            <a:ext cx="1196068" cy="799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Reports</a:t>
            </a: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8" name="Straight Arrow Connector 127"/>
          <p:cNvCxnSpPr>
            <a:stCxn id="114" idx="3"/>
            <a:endCxn id="101" idx="1"/>
          </p:cNvCxnSpPr>
          <p:nvPr/>
        </p:nvCxnSpPr>
        <p:spPr bwMode="auto">
          <a:xfrm>
            <a:off x="1635577" y="2323830"/>
            <a:ext cx="337799" cy="263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36" idx="0"/>
          </p:cNvCxnSpPr>
          <p:nvPr/>
        </p:nvCxnSpPr>
        <p:spPr bwMode="auto">
          <a:xfrm flipV="1">
            <a:off x="2301438" y="2819401"/>
            <a:ext cx="38150" cy="3596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59" name="Straight Arrow Connector 42"/>
          <p:cNvCxnSpPr>
            <a:stCxn id="100" idx="3"/>
            <a:endCxn id="127" idx="1"/>
          </p:cNvCxnSpPr>
          <p:nvPr/>
        </p:nvCxnSpPr>
        <p:spPr bwMode="auto">
          <a:xfrm>
            <a:off x="2571409" y="2537910"/>
            <a:ext cx="933791" cy="25708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Oval 159"/>
          <p:cNvSpPr/>
          <p:nvPr/>
        </p:nvSpPr>
        <p:spPr bwMode="auto">
          <a:xfrm>
            <a:off x="2187187" y="2585502"/>
            <a:ext cx="182463" cy="182463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cxnSp>
        <p:nvCxnSpPr>
          <p:cNvPr id="164" name="Straight Arrow Connector 42"/>
          <p:cNvCxnSpPr>
            <a:stCxn id="168" idx="6"/>
            <a:endCxn id="44" idx="1"/>
          </p:cNvCxnSpPr>
          <p:nvPr/>
        </p:nvCxnSpPr>
        <p:spPr bwMode="auto">
          <a:xfrm flipV="1">
            <a:off x="2770043" y="3693223"/>
            <a:ext cx="735157" cy="87247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8" name="Oval 167"/>
          <p:cNvSpPr/>
          <p:nvPr/>
        </p:nvSpPr>
        <p:spPr bwMode="auto">
          <a:xfrm>
            <a:off x="2444159" y="4402759"/>
            <a:ext cx="325884" cy="325884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?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1" name="Straight Arrow Connector 42"/>
          <p:cNvCxnSpPr>
            <a:stCxn id="174" idx="0"/>
            <a:endCxn id="59" idx="1"/>
          </p:cNvCxnSpPr>
          <p:nvPr/>
        </p:nvCxnSpPr>
        <p:spPr bwMode="auto">
          <a:xfrm rot="5400000" flipH="1" flipV="1">
            <a:off x="2805732" y="4747778"/>
            <a:ext cx="827950" cy="524173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4" name="Oval 173"/>
          <p:cNvSpPr/>
          <p:nvPr/>
        </p:nvSpPr>
        <p:spPr bwMode="auto">
          <a:xfrm>
            <a:off x="2794679" y="5423839"/>
            <a:ext cx="325884" cy="325884"/>
          </a:xfrm>
          <a:prstGeom prst="ellipse">
            <a:avLst/>
          </a:prstGeom>
          <a:solidFill>
            <a:srgbClr val="FFCC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?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7421880" y="3124200"/>
            <a:ext cx="1395412" cy="9906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Public Health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369651" y="6023345"/>
            <a:ext cx="3269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Periodic public reports and alerts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1964193" y="1577338"/>
            <a:ext cx="246013" cy="309449"/>
            <a:chOff x="1964193" y="1577338"/>
            <a:chExt cx="246013" cy="309449"/>
          </a:xfrm>
        </p:grpSpPr>
        <p:sp>
          <p:nvSpPr>
            <p:cNvPr id="184" name="Isosceles Triangle 183"/>
            <p:cNvSpPr/>
            <p:nvPr/>
          </p:nvSpPr>
          <p:spPr bwMode="auto">
            <a:xfrm>
              <a:off x="1964193" y="1658327"/>
              <a:ext cx="246013" cy="228460"/>
            </a:xfrm>
            <a:prstGeom prst="triangl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1993283" y="1577338"/>
              <a:ext cx="177221" cy="17722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cxnSp>
        <p:nvCxnSpPr>
          <p:cNvPr id="185" name="Straight Arrow Connector 42"/>
          <p:cNvCxnSpPr>
            <a:stCxn id="96" idx="0"/>
          </p:cNvCxnSpPr>
          <p:nvPr/>
        </p:nvCxnSpPr>
        <p:spPr bwMode="auto">
          <a:xfrm rot="5400000" flipH="1" flipV="1">
            <a:off x="1361452" y="1423003"/>
            <a:ext cx="330225" cy="816117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8" name="Straight Arrow Connector 42"/>
          <p:cNvCxnSpPr>
            <a:stCxn id="184" idx="3"/>
            <a:endCxn id="99" idx="0"/>
          </p:cNvCxnSpPr>
          <p:nvPr/>
        </p:nvCxnSpPr>
        <p:spPr bwMode="auto">
          <a:xfrm rot="16200000" flipH="1">
            <a:off x="1976142" y="1997844"/>
            <a:ext cx="407309" cy="18519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8" name="Rectangle 197"/>
          <p:cNvSpPr/>
          <p:nvPr/>
        </p:nvSpPr>
        <p:spPr bwMode="auto">
          <a:xfrm>
            <a:off x="3505200" y="1853460"/>
            <a:ext cx="1196068" cy="432540"/>
          </a:xfrm>
          <a:prstGeom prst="rect">
            <a:avLst/>
          </a:prstGeom>
          <a:solidFill>
            <a:srgbClr val="FFFF99">
              <a:alpha val="50196"/>
            </a:srgbClr>
          </a:solidFill>
          <a:ln w="19050">
            <a:solidFill>
              <a:srgbClr val="00000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3505200" y="5099580"/>
            <a:ext cx="1196068" cy="432540"/>
          </a:xfrm>
          <a:prstGeom prst="rect">
            <a:avLst/>
          </a:prstGeom>
          <a:solidFill>
            <a:srgbClr val="FFFF99">
              <a:alpha val="50196"/>
            </a:srgbClr>
          </a:solidFill>
          <a:ln w="19050">
            <a:solidFill>
              <a:srgbClr val="000000">
                <a:alpha val="5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3505200" y="5622794"/>
            <a:ext cx="1196068" cy="244606"/>
          </a:xfrm>
          <a:prstGeom prst="rect">
            <a:avLst/>
          </a:prstGeom>
          <a:solidFill>
            <a:srgbClr val="FFFF99">
              <a:alpha val="25098"/>
            </a:srgbClr>
          </a:solidFill>
          <a:ln w="19050">
            <a:solidFill>
              <a:srgbClr val="000000">
                <a:alpha val="25098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3505200" y="1523234"/>
            <a:ext cx="1196068" cy="244606"/>
          </a:xfrm>
          <a:prstGeom prst="rect">
            <a:avLst/>
          </a:prstGeom>
          <a:solidFill>
            <a:srgbClr val="FFFF99">
              <a:alpha val="25098"/>
            </a:srgbClr>
          </a:solidFill>
          <a:ln w="19050">
            <a:solidFill>
              <a:srgbClr val="000000">
                <a:alpha val="25098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783014" y="3865247"/>
            <a:ext cx="1248416" cy="2221878"/>
            <a:chOff x="783014" y="3865247"/>
            <a:chExt cx="1248416" cy="2221878"/>
          </a:xfrm>
        </p:grpSpPr>
        <p:sp>
          <p:nvSpPr>
            <p:cNvPr id="205" name="Oval 204"/>
            <p:cNvSpPr/>
            <p:nvPr/>
          </p:nvSpPr>
          <p:spPr bwMode="auto">
            <a:xfrm>
              <a:off x="783014" y="3865247"/>
              <a:ext cx="922840" cy="9228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1369743" y="5425438"/>
              <a:ext cx="661687" cy="661687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4789034" y="1600201"/>
            <a:ext cx="697365" cy="4190999"/>
            <a:chOff x="4789034" y="1600201"/>
            <a:chExt cx="697365" cy="4190999"/>
          </a:xfrm>
        </p:grpSpPr>
        <p:sp>
          <p:nvSpPr>
            <p:cNvPr id="41" name="Up Arrow 40"/>
            <p:cNvSpPr/>
            <p:nvPr/>
          </p:nvSpPr>
          <p:spPr bwMode="auto">
            <a:xfrm rot="5400000">
              <a:off x="4819310" y="3356270"/>
              <a:ext cx="636814" cy="697365"/>
            </a:xfrm>
            <a:prstGeom prst="upArrow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2" name="Up Arrow 231"/>
            <p:cNvSpPr/>
            <p:nvPr/>
          </p:nvSpPr>
          <p:spPr bwMode="auto">
            <a:xfrm rot="5400000">
              <a:off x="4819310" y="2479971"/>
              <a:ext cx="636814" cy="697365"/>
            </a:xfrm>
            <a:prstGeom prst="upArrow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lgDashDot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3" name="Up Arrow 232"/>
            <p:cNvSpPr/>
            <p:nvPr/>
          </p:nvSpPr>
          <p:spPr bwMode="auto">
            <a:xfrm rot="5400000">
              <a:off x="4819310" y="1569925"/>
              <a:ext cx="636814" cy="697365"/>
            </a:xfrm>
            <a:prstGeom prst="upArrow">
              <a:avLst/>
            </a:prstGeom>
            <a:solidFill>
              <a:srgbClr val="FFCC66">
                <a:alpha val="50196"/>
              </a:srgbClr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4" name="Up Arrow 233"/>
            <p:cNvSpPr/>
            <p:nvPr/>
          </p:nvSpPr>
          <p:spPr bwMode="auto">
            <a:xfrm rot="5400000">
              <a:off x="4819310" y="4270673"/>
              <a:ext cx="636814" cy="697365"/>
            </a:xfrm>
            <a:prstGeom prst="upArrow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5" name="Up Arrow 234"/>
            <p:cNvSpPr/>
            <p:nvPr/>
          </p:nvSpPr>
          <p:spPr bwMode="auto">
            <a:xfrm rot="5400000">
              <a:off x="4819310" y="5124110"/>
              <a:ext cx="636814" cy="697365"/>
            </a:xfrm>
            <a:prstGeom prst="upArrow">
              <a:avLst/>
            </a:prstGeom>
            <a:solidFill>
              <a:srgbClr val="FFCC66">
                <a:alpha val="50196"/>
              </a:srgbClr>
            </a:solidFill>
            <a:ln w="12700" cap="flat" cmpd="sng" algn="ctr">
              <a:solidFill>
                <a:srgbClr val="000000">
                  <a:alpha val="50196"/>
                </a:srgbClr>
              </a:solidFill>
              <a:prstDash val="lg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 </a:t>
            </a:r>
            <a:r>
              <a:rPr lang="en-US" dirty="0"/>
              <a:t>and Population HIT </a:t>
            </a:r>
            <a:r>
              <a:rPr lang="en-US" dirty="0" smtClean="0"/>
              <a:t> </a:t>
            </a:r>
            <a:r>
              <a:rPr lang="en-US" dirty="0"/>
              <a:t>Public Health </a:t>
            </a:r>
            <a:r>
              <a:rPr lang="en-US" dirty="0" smtClean="0"/>
              <a:t>Informatics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4" grpId="0" animBg="1"/>
      <p:bldP spid="59" grpId="0" animBg="1"/>
      <p:bldP spid="60" grpId="0" animBg="1"/>
      <p:bldP spid="79" grpId="0" animBg="1"/>
      <p:bldP spid="81" grpId="0" animBg="1"/>
      <p:bldP spid="82" grpId="0" animBg="1"/>
      <p:bldP spid="98" grpId="0" animBg="1"/>
      <p:bldP spid="99" grpId="0" animBg="1"/>
      <p:bldP spid="100" grpId="0" animBg="1"/>
      <p:bldP spid="101" grpId="0" animBg="1"/>
      <p:bldP spid="107" grpId="0" animBg="1"/>
      <p:bldP spid="127" grpId="0" animBg="1"/>
      <p:bldP spid="160" grpId="0" animBg="1"/>
      <p:bldP spid="168" grpId="0" animBg="1"/>
      <p:bldP spid="174" grpId="0" animBg="1"/>
      <p:bldP spid="178" grpId="0" animBg="1"/>
      <p:bldP spid="181" grpId="0"/>
      <p:bldP spid="198" grpId="0" animBg="1"/>
      <p:bldP spid="199" grpId="0" animBg="1"/>
      <p:bldP spid="200" grpId="0" animBg="1"/>
      <p:bldP spid="20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67300" y="1259698"/>
            <a:ext cx="1196068" cy="2950027"/>
            <a:chOff x="2367300" y="1259698"/>
            <a:chExt cx="1196068" cy="2950027"/>
          </a:xfrm>
        </p:grpSpPr>
        <p:sp>
          <p:nvSpPr>
            <p:cNvPr id="68" name="Rectangle 67"/>
            <p:cNvSpPr/>
            <p:nvPr/>
          </p:nvSpPr>
          <p:spPr bwMode="auto">
            <a:xfrm>
              <a:off x="2367300" y="1259698"/>
              <a:ext cx="1196068" cy="295002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EHR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n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rot="18900000">
              <a:off x="3280336" y="3699624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rot="18900000">
              <a:off x="3051736" y="3724118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rot="18900000">
              <a:off x="3166036" y="392006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rot="18900000">
              <a:off x="2953765" y="396904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rot="18900000">
              <a:off x="3280336" y="3465058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rot="18900000">
              <a:off x="3306186" y="1805432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 rot="18900000">
              <a:off x="3085750" y="174011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18900000">
              <a:off x="3306186" y="158499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18900000">
              <a:off x="3302782" y="136689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18900000">
              <a:off x="3085750" y="150335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47800" y="2066930"/>
            <a:ext cx="1196068" cy="2950027"/>
            <a:chOff x="1447800" y="2066930"/>
            <a:chExt cx="1196068" cy="2950027"/>
          </a:xfrm>
        </p:grpSpPr>
        <p:sp>
          <p:nvSpPr>
            <p:cNvPr id="48" name="Rectangle 47"/>
            <p:cNvSpPr/>
            <p:nvPr/>
          </p:nvSpPr>
          <p:spPr bwMode="auto">
            <a:xfrm>
              <a:off x="1447800" y="2066930"/>
              <a:ext cx="1196068" cy="295002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EHR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…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2414247" y="4475737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185514" y="4518809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094075" y="4776387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2306346" y="4727401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1954602" y="2483014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1954601" y="2249312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2192046" y="2343928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393432" y="2209914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397577" y="2449939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2181161" y="2560979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400" y="2934114"/>
            <a:ext cx="1196068" cy="2950027"/>
            <a:chOff x="533400" y="2934114"/>
            <a:chExt cx="1196068" cy="2950027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33400" y="2934114"/>
              <a:ext cx="1196068" cy="2950027"/>
            </a:xfrm>
            <a:prstGeom prst="rect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EHR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1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434192" y="505029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205592" y="510744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319892" y="5303388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107621" y="5352374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961344" y="514622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491343" y="340362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270907" y="3338311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491343" y="318319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050471" y="3240340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270907" y="310154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91" name="Rectangle 90"/>
          <p:cNvSpPr/>
          <p:nvPr/>
        </p:nvSpPr>
        <p:spPr bwMode="auto">
          <a:xfrm>
            <a:off x="4071257" y="1293272"/>
            <a:ext cx="1196068" cy="799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Other sources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2" name="Straight Arrow Connector 42"/>
          <p:cNvCxnSpPr>
            <a:stCxn id="68" idx="3"/>
          </p:cNvCxnSpPr>
          <p:nvPr/>
        </p:nvCxnSpPr>
        <p:spPr bwMode="auto">
          <a:xfrm>
            <a:off x="3563368" y="2734712"/>
            <a:ext cx="507889" cy="1608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42"/>
          <p:cNvCxnSpPr/>
          <p:nvPr/>
        </p:nvCxnSpPr>
        <p:spPr bwMode="auto">
          <a:xfrm>
            <a:off x="2643868" y="4475737"/>
            <a:ext cx="1427389" cy="25166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42"/>
          <p:cNvCxnSpPr/>
          <p:nvPr/>
        </p:nvCxnSpPr>
        <p:spPr bwMode="auto">
          <a:xfrm flipV="1">
            <a:off x="1729468" y="4958850"/>
            <a:ext cx="2339974" cy="501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42"/>
          <p:cNvCxnSpPr>
            <a:stCxn id="91" idx="2"/>
            <a:endCxn id="90" idx="0"/>
          </p:cNvCxnSpPr>
          <p:nvPr/>
        </p:nvCxnSpPr>
        <p:spPr bwMode="auto">
          <a:xfrm>
            <a:off x="4669291" y="2092858"/>
            <a:ext cx="0" cy="5395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122" name="Group 121"/>
          <p:cNvGrpSpPr/>
          <p:nvPr/>
        </p:nvGrpSpPr>
        <p:grpSpPr>
          <a:xfrm>
            <a:off x="4071257" y="2632402"/>
            <a:ext cx="1196068" cy="3463598"/>
            <a:chOff x="4071257" y="2632402"/>
            <a:chExt cx="1196068" cy="3463598"/>
          </a:xfrm>
        </p:grpSpPr>
        <p:sp>
          <p:nvSpPr>
            <p:cNvPr id="90" name="Rectangle 89"/>
            <p:cNvSpPr/>
            <p:nvPr/>
          </p:nvSpPr>
          <p:spPr bwMode="auto">
            <a:xfrm>
              <a:off x="4071257" y="2632402"/>
              <a:ext cx="1196068" cy="3463598"/>
            </a:xfrm>
            <a:prstGeom prst="rect">
              <a:avLst/>
            </a:prstGeom>
            <a:solidFill>
              <a:srgbClr val="63B1F7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HIE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191000" y="277695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382182" y="277585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4191000" y="297017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4382182" y="296907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4191000" y="316339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4382182" y="316229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4191000" y="335661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382182" y="335551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4191000" y="354983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382182" y="354873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06" name="Rectangle 105"/>
          <p:cNvSpPr/>
          <p:nvPr/>
        </p:nvSpPr>
        <p:spPr bwMode="auto">
          <a:xfrm>
            <a:off x="6172200" y="1143000"/>
            <a:ext cx="1395412" cy="4953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Public Health Informatics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6248400" y="1265214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Registries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248400" y="1902028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j-lt"/>
                <a:ea typeface="Verdana" pitchFamily="34" charset="0"/>
                <a:cs typeface="Verdana" pitchFamily="34" charset="0"/>
              </a:rPr>
              <a:t>Commun</a:t>
            </a:r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. Diseases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48400" y="4808514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latin typeface="+mj-lt"/>
                <a:ea typeface="Verdana" pitchFamily="34" charset="0"/>
                <a:cs typeface="Verdana" pitchFamily="34" charset="0"/>
              </a:rPr>
              <a:t>Syndromic</a:t>
            </a:r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 Surveillance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6248400" y="5445328"/>
            <a:ext cx="1219200" cy="563585"/>
          </a:xfrm>
          <a:prstGeom prst="rect">
            <a:avLst/>
          </a:prstGeom>
          <a:solidFill>
            <a:srgbClr val="CC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j-lt"/>
                <a:ea typeface="Verdana" pitchFamily="34" charset="0"/>
                <a:cs typeface="Verdana" pitchFamily="34" charset="0"/>
              </a:rPr>
              <a:t>Quality Measures</a:t>
            </a:r>
          </a:p>
        </p:txBody>
      </p:sp>
      <p:sp>
        <p:nvSpPr>
          <p:cNvPr id="114" name="Up Arrow 113"/>
          <p:cNvSpPr/>
          <p:nvPr/>
        </p:nvSpPr>
        <p:spPr bwMode="auto">
          <a:xfrm rot="5400000">
            <a:off x="5185973" y="4055943"/>
            <a:ext cx="1010479" cy="697365"/>
          </a:xfrm>
          <a:prstGeom prst="upArrow">
            <a:avLst/>
          </a:prstGeom>
          <a:solidFill>
            <a:srgbClr val="99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cxnSp>
        <p:nvCxnSpPr>
          <p:cNvPr id="119" name="Straight Arrow Connector 118"/>
          <p:cNvCxnSpPr>
            <a:stCxn id="106" idx="3"/>
            <a:endCxn id="120" idx="1"/>
          </p:cNvCxnSpPr>
          <p:nvPr/>
        </p:nvCxnSpPr>
        <p:spPr bwMode="auto">
          <a:xfrm>
            <a:off x="7567612" y="3619500"/>
            <a:ext cx="2166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Rectangle 119"/>
          <p:cNvSpPr/>
          <p:nvPr/>
        </p:nvSpPr>
        <p:spPr bwMode="auto">
          <a:xfrm>
            <a:off x="7784306" y="3124200"/>
            <a:ext cx="1032986" cy="9906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Public Health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 </a:t>
            </a:r>
            <a:r>
              <a:rPr lang="en-US" dirty="0"/>
              <a:t>and Population HIT </a:t>
            </a:r>
            <a:r>
              <a:rPr lang="en-US" dirty="0" smtClean="0"/>
              <a:t> </a:t>
            </a:r>
            <a:r>
              <a:rPr lang="en-US" dirty="0"/>
              <a:t>HIE </a:t>
            </a:r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4" grpId="0" animBg="1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</a:t>
            </a:r>
            <a:r>
              <a:rPr lang="en-US" dirty="0" smtClean="0"/>
              <a:t> </a:t>
            </a:r>
            <a:r>
              <a:rPr lang="en-US" dirty="0"/>
              <a:t>Electronic Data Interchange (EDI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Without a </a:t>
            </a:r>
            <a:r>
              <a:rPr lang="en-US" dirty="0">
                <a:solidFill>
                  <a:srgbClr val="FF0000"/>
                </a:solidFill>
              </a:rPr>
              <a:t>standards-based approach to data sharing between organizations</a:t>
            </a:r>
            <a:r>
              <a:rPr lang="en-US" dirty="0"/>
              <a:t>, the on-going evolution of exchanging data might have remained a difficult obstacle for the entire healthcare industry</a:t>
            </a:r>
            <a:r>
              <a:rPr lang="en-US" dirty="0" smtClean="0"/>
              <a:t>.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EDI was </a:t>
            </a:r>
            <a:r>
              <a:rPr lang="en-US" dirty="0"/>
              <a:t>developed by National Institute of Standards and Technology (</a:t>
            </a:r>
            <a:r>
              <a:rPr lang="en-US" dirty="0">
                <a:solidFill>
                  <a:srgbClr val="FF0000"/>
                </a:solidFill>
              </a:rPr>
              <a:t>NIST</a:t>
            </a:r>
            <a:r>
              <a:rPr lang="en-US" dirty="0" smtClean="0"/>
              <a:t>) </a:t>
            </a:r>
            <a:r>
              <a:rPr lang="en-US" dirty="0"/>
              <a:t>(~1996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In its initial stage, </a:t>
            </a:r>
            <a:r>
              <a:rPr lang="en-US" dirty="0" smtClean="0"/>
              <a:t>EDI </a:t>
            </a:r>
            <a:r>
              <a:rPr lang="en-US" dirty="0"/>
              <a:t>primarily focused on financial and administrative data. As automation of clinical information has grown since 1996, a </a:t>
            </a:r>
            <a:r>
              <a:rPr lang="en-US" dirty="0">
                <a:solidFill>
                  <a:srgbClr val="FF0000"/>
                </a:solidFill>
              </a:rPr>
              <a:t>number of bodies have continued to work on EDI</a:t>
            </a:r>
            <a:r>
              <a:rPr lang="en-US" dirty="0"/>
              <a:t> for all types of healthcare </a:t>
            </a:r>
            <a:r>
              <a:rPr lang="en-US" dirty="0" smtClean="0"/>
              <a:t>data:</a:t>
            </a:r>
          </a:p>
          <a:p>
            <a:pPr lvl="2">
              <a:buSzPct val="100000"/>
              <a:buFont typeface="Courier New" pitchFamily="49" charset="0"/>
              <a:buChar char="o"/>
            </a:pPr>
            <a:r>
              <a:rPr lang="en-US" dirty="0"/>
              <a:t>ANSI</a:t>
            </a:r>
          </a:p>
          <a:p>
            <a:pPr lvl="2">
              <a:buSzPct val="100000"/>
              <a:buFont typeface="Courier New" pitchFamily="49" charset="0"/>
              <a:buChar char="o"/>
            </a:pPr>
            <a:r>
              <a:rPr lang="en-US" dirty="0"/>
              <a:t>HL7</a:t>
            </a:r>
          </a:p>
          <a:p>
            <a:pPr lvl="2">
              <a:buSzPct val="100000"/>
              <a:buFont typeface="Courier New" pitchFamily="49" charset="0"/>
              <a:buChar char="o"/>
            </a:pPr>
            <a:r>
              <a:rPr lang="en-US" dirty="0"/>
              <a:t>CAQH</a:t>
            </a:r>
          </a:p>
          <a:p>
            <a:pPr lvl="2">
              <a:buSzPct val="100000"/>
              <a:buFont typeface="Courier New" pitchFamily="49" charset="0"/>
              <a:buChar char="o"/>
            </a:pPr>
            <a:r>
              <a:rPr lang="en-US" dirty="0"/>
              <a:t>CORE</a:t>
            </a:r>
          </a:p>
          <a:p>
            <a:pPr lvl="2">
              <a:buSzPct val="100000"/>
              <a:buFont typeface="Courier New" pitchFamily="49" charset="0"/>
              <a:buChar char="o"/>
            </a:pPr>
            <a:r>
              <a:rPr lang="en-US" dirty="0"/>
              <a:t>Others to evolve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69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 bwMode="auto">
          <a:xfrm>
            <a:off x="1878876" y="1812579"/>
            <a:ext cx="5588724" cy="312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1531687" y="5505014"/>
            <a:ext cx="6469313" cy="312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1878874" y="1293272"/>
            <a:ext cx="5588726" cy="2592928"/>
          </a:xfrm>
          <a:prstGeom prst="rect">
            <a:avLst/>
          </a:prstGeom>
          <a:solidFill>
            <a:srgbClr val="FFCCCC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Population Health Info.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2057400" y="2238503"/>
            <a:ext cx="5223782" cy="399793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Population Health Data-warehouse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5" name="Straight Arrow Connector 42"/>
          <p:cNvCxnSpPr>
            <a:stCxn id="91" idx="2"/>
            <a:endCxn id="90" idx="0"/>
          </p:cNvCxnSpPr>
          <p:nvPr/>
        </p:nvCxnSpPr>
        <p:spPr bwMode="auto">
          <a:xfrm>
            <a:off x="4669291" y="2638296"/>
            <a:ext cx="0" cy="14765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122" name="Group 121"/>
          <p:cNvGrpSpPr/>
          <p:nvPr/>
        </p:nvGrpSpPr>
        <p:grpSpPr>
          <a:xfrm>
            <a:off x="4071257" y="4114800"/>
            <a:ext cx="1196068" cy="1981200"/>
            <a:chOff x="4071257" y="4114800"/>
            <a:chExt cx="1196068" cy="1981200"/>
          </a:xfrm>
        </p:grpSpPr>
        <p:sp>
          <p:nvSpPr>
            <p:cNvPr id="90" name="Rectangle 89"/>
            <p:cNvSpPr/>
            <p:nvPr/>
          </p:nvSpPr>
          <p:spPr bwMode="auto">
            <a:xfrm>
              <a:off x="4071257" y="4114800"/>
              <a:ext cx="1196068" cy="1981200"/>
            </a:xfrm>
            <a:prstGeom prst="rect">
              <a:avLst/>
            </a:prstGeom>
            <a:solidFill>
              <a:srgbClr val="63B1F7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HIE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191000" y="420632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382182" y="420522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4191000" y="439954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4382182" y="439844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4191000" y="459276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4382182" y="459166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4191000" y="4785982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382182" y="4784886"/>
              <a:ext cx="157162" cy="157162"/>
            </a:xfrm>
            <a:prstGeom prst="rect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114" name="Up Arrow 113"/>
          <p:cNvSpPr/>
          <p:nvPr/>
        </p:nvSpPr>
        <p:spPr bwMode="auto">
          <a:xfrm rot="5400000">
            <a:off x="5220809" y="4685271"/>
            <a:ext cx="1010479" cy="697365"/>
          </a:xfrm>
          <a:prstGeom prst="upArrow">
            <a:avLst/>
          </a:prstGeom>
          <a:solidFill>
            <a:srgbClr val="99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7" name="Up Arrow 106"/>
          <p:cNvSpPr/>
          <p:nvPr/>
        </p:nvSpPr>
        <p:spPr bwMode="auto">
          <a:xfrm rot="5400000">
            <a:off x="3130750" y="4685271"/>
            <a:ext cx="1010479" cy="697365"/>
          </a:xfrm>
          <a:prstGeom prst="upArrow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6172200" y="4114800"/>
            <a:ext cx="1395412" cy="1981200"/>
            <a:chOff x="6172200" y="4114800"/>
            <a:chExt cx="1395412" cy="1981200"/>
          </a:xfrm>
        </p:grpSpPr>
        <p:sp>
          <p:nvSpPr>
            <p:cNvPr id="106" name="Rectangle 105"/>
            <p:cNvSpPr/>
            <p:nvPr/>
          </p:nvSpPr>
          <p:spPr bwMode="auto">
            <a:xfrm>
              <a:off x="6172200" y="4114800"/>
              <a:ext cx="1395412" cy="1981200"/>
            </a:xfrm>
            <a:prstGeom prst="rect">
              <a:avLst/>
            </a:prstGeom>
            <a:solidFill>
              <a:srgbClr val="92D050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Public Health Informatics</a:t>
              </a: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6248400" y="4217815"/>
              <a:ext cx="1219200" cy="259212"/>
            </a:xfrm>
            <a:prstGeom prst="rect">
              <a:avLst/>
            </a:prstGeom>
            <a:solidFill>
              <a:srgbClr val="CC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6248400" y="5455788"/>
              <a:ext cx="1219200" cy="259212"/>
            </a:xfrm>
            <a:prstGeom prst="rect">
              <a:avLst/>
            </a:prstGeom>
            <a:solidFill>
              <a:srgbClr val="CC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B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6248400" y="5759233"/>
              <a:ext cx="1219200" cy="259212"/>
            </a:xfrm>
            <a:prstGeom prst="rect">
              <a:avLst/>
            </a:prstGeom>
            <a:solidFill>
              <a:srgbClr val="CCFF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C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21" name="Rectangle 120"/>
          <p:cNvSpPr/>
          <p:nvPr/>
        </p:nvSpPr>
        <p:spPr bwMode="auto">
          <a:xfrm>
            <a:off x="7653814" y="4102278"/>
            <a:ext cx="347186" cy="1993722"/>
          </a:xfrm>
          <a:prstGeom prst="rect">
            <a:avLst/>
          </a:prstGeom>
          <a:solidFill>
            <a:srgbClr val="92D05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Public Health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1531688" y="4102278"/>
            <a:ext cx="347186" cy="1993722"/>
          </a:xfrm>
          <a:prstGeom prst="rect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Clinical Informatics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2057400" y="2993271"/>
            <a:ext cx="1229907" cy="766551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Personal Health Records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2057400" y="1612683"/>
            <a:ext cx="5223782" cy="399793"/>
          </a:xfrm>
          <a:prstGeom prst="rect">
            <a:avLst/>
          </a:prstGeom>
          <a:solidFill>
            <a:srgbClr val="FF99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Population Health Analytics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3347357" y="2990794"/>
            <a:ext cx="1224643" cy="766551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Insurance Data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5943600" y="2993272"/>
            <a:ext cx="1337582" cy="766551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Admin data repositories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4767943" y="2993272"/>
            <a:ext cx="1099457" cy="766551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Rx Data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9" name="Straight Arrow Connector 42"/>
          <p:cNvCxnSpPr>
            <a:endCxn id="126" idx="0"/>
          </p:cNvCxnSpPr>
          <p:nvPr/>
        </p:nvCxnSpPr>
        <p:spPr bwMode="auto">
          <a:xfrm>
            <a:off x="3959679" y="2638296"/>
            <a:ext cx="0" cy="352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0" name="Straight Arrow Connector 42"/>
          <p:cNvCxnSpPr>
            <a:endCxn id="124" idx="0"/>
          </p:cNvCxnSpPr>
          <p:nvPr/>
        </p:nvCxnSpPr>
        <p:spPr bwMode="auto">
          <a:xfrm>
            <a:off x="2672354" y="2638296"/>
            <a:ext cx="0" cy="3549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2" name="Straight Arrow Connector 42"/>
          <p:cNvCxnSpPr>
            <a:endCxn id="128" idx="0"/>
          </p:cNvCxnSpPr>
          <p:nvPr/>
        </p:nvCxnSpPr>
        <p:spPr bwMode="auto">
          <a:xfrm>
            <a:off x="5312229" y="2647406"/>
            <a:ext cx="5443" cy="3458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3" name="Straight Arrow Connector 42"/>
          <p:cNvCxnSpPr>
            <a:endCxn id="127" idx="0"/>
          </p:cNvCxnSpPr>
          <p:nvPr/>
        </p:nvCxnSpPr>
        <p:spPr bwMode="auto">
          <a:xfrm>
            <a:off x="6609806" y="2629989"/>
            <a:ext cx="2585" cy="36328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4" name="Straight Arrow Connector 42"/>
          <p:cNvCxnSpPr>
            <a:endCxn id="91" idx="0"/>
          </p:cNvCxnSpPr>
          <p:nvPr/>
        </p:nvCxnSpPr>
        <p:spPr bwMode="auto">
          <a:xfrm>
            <a:off x="4669291" y="2012476"/>
            <a:ext cx="0" cy="2260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7" name="Straight Arrow Connector 42"/>
          <p:cNvCxnSpPr>
            <a:stCxn id="121" idx="3"/>
            <a:endCxn id="118" idx="3"/>
          </p:cNvCxnSpPr>
          <p:nvPr/>
        </p:nvCxnSpPr>
        <p:spPr bwMode="auto">
          <a:xfrm flipH="1" flipV="1">
            <a:off x="7467600" y="2589736"/>
            <a:ext cx="533400" cy="2509403"/>
          </a:xfrm>
          <a:prstGeom prst="bentConnector3">
            <a:avLst>
              <a:gd name="adj1" fmla="val -6081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8" name="Straight Arrow Connector 42"/>
          <p:cNvCxnSpPr>
            <a:stCxn id="118" idx="1"/>
            <a:endCxn id="123" idx="1"/>
          </p:cNvCxnSpPr>
          <p:nvPr/>
        </p:nvCxnSpPr>
        <p:spPr bwMode="auto">
          <a:xfrm rot="10800000" flipV="1">
            <a:off x="1531688" y="2589735"/>
            <a:ext cx="347186" cy="2509403"/>
          </a:xfrm>
          <a:prstGeom prst="bentConnector3">
            <a:avLst>
              <a:gd name="adj1" fmla="val 19343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41" name="Straight Arrow Connector 42"/>
          <p:cNvCxnSpPr>
            <a:stCxn id="63" idx="1"/>
            <a:endCxn id="142" idx="1"/>
          </p:cNvCxnSpPr>
          <p:nvPr/>
        </p:nvCxnSpPr>
        <p:spPr bwMode="auto">
          <a:xfrm rot="10800000" flipV="1">
            <a:off x="1531688" y="1969033"/>
            <a:ext cx="347189" cy="3692435"/>
          </a:xfrm>
          <a:prstGeom prst="bentConnector3">
            <a:avLst>
              <a:gd name="adj1" fmla="val 3339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5" name="Straight Arrow Connector 42"/>
          <p:cNvCxnSpPr>
            <a:stCxn id="63" idx="3"/>
            <a:endCxn id="142" idx="3"/>
          </p:cNvCxnSpPr>
          <p:nvPr/>
        </p:nvCxnSpPr>
        <p:spPr bwMode="auto">
          <a:xfrm>
            <a:off x="7467600" y="1969034"/>
            <a:ext cx="533400" cy="3692435"/>
          </a:xfrm>
          <a:prstGeom prst="bentConnector3">
            <a:avLst>
              <a:gd name="adj1" fmla="val 240816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52" name="Up Arrow 151"/>
          <p:cNvSpPr/>
          <p:nvPr/>
        </p:nvSpPr>
        <p:spPr bwMode="auto">
          <a:xfrm>
            <a:off x="966807" y="3173393"/>
            <a:ext cx="487524" cy="1283713"/>
          </a:xfrm>
          <a:prstGeom prst="upArrow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CI to </a:t>
            </a:r>
            <a:r>
              <a:rPr lang="en-US" sz="1100" dirty="0" err="1" smtClean="0">
                <a:latin typeface="+mj-lt"/>
                <a:ea typeface="Verdana" pitchFamily="34" charset="0"/>
                <a:cs typeface="Verdana" pitchFamily="34" charset="0"/>
              </a:rPr>
              <a:t>PubHI</a:t>
            </a:r>
            <a:endParaRPr lang="en-US" sz="11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" name="Up Arrow 152"/>
          <p:cNvSpPr/>
          <p:nvPr/>
        </p:nvSpPr>
        <p:spPr bwMode="auto">
          <a:xfrm rot="10800000">
            <a:off x="8051056" y="2847286"/>
            <a:ext cx="559544" cy="2073449"/>
          </a:xfrm>
          <a:prstGeom prst="upArrow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CI to </a:t>
            </a:r>
            <a:r>
              <a:rPr lang="en-US" sz="1200" dirty="0" err="1" smtClean="0">
                <a:latin typeface="+mj-lt"/>
                <a:ea typeface="Verdana" pitchFamily="34" charset="0"/>
                <a:cs typeface="Verdana" pitchFamily="34" charset="0"/>
              </a:rPr>
              <a:t>PubHI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4" name="Up Arrow 153"/>
          <p:cNvSpPr/>
          <p:nvPr/>
        </p:nvSpPr>
        <p:spPr bwMode="auto">
          <a:xfrm rot="10800000">
            <a:off x="404969" y="2960504"/>
            <a:ext cx="642238" cy="2073449"/>
          </a:xfrm>
          <a:prstGeom prst="upArrow">
            <a:avLst/>
          </a:prstGeom>
          <a:solidFill>
            <a:srgbClr val="92D05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latin typeface="+mj-lt"/>
                <a:ea typeface="Verdana" pitchFamily="34" charset="0"/>
                <a:cs typeface="Verdana" pitchFamily="34" charset="0"/>
              </a:rPr>
              <a:t>PubHI</a:t>
            </a:r>
            <a:r>
              <a:rPr lang="en-US" sz="1200" dirty="0" smtClean="0">
                <a:latin typeface="+mj-lt"/>
                <a:ea typeface="Verdana" pitchFamily="34" charset="0"/>
                <a:cs typeface="Verdana" pitchFamily="34" charset="0"/>
              </a:rPr>
              <a:t> to CI</a:t>
            </a:r>
            <a:endParaRPr lang="en-US" sz="12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5" name="Up Arrow 154"/>
          <p:cNvSpPr/>
          <p:nvPr/>
        </p:nvSpPr>
        <p:spPr bwMode="auto">
          <a:xfrm>
            <a:off x="8503940" y="3173394"/>
            <a:ext cx="487524" cy="1174028"/>
          </a:xfrm>
          <a:prstGeom prst="upArrow">
            <a:avLst/>
          </a:prstGeom>
          <a:solidFill>
            <a:srgbClr val="92D05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 err="1" smtClean="0">
                <a:latin typeface="+mj-lt"/>
                <a:ea typeface="Verdana" pitchFamily="34" charset="0"/>
                <a:cs typeface="Verdana" pitchFamily="34" charset="0"/>
              </a:rPr>
              <a:t>PubHI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 to CI</a:t>
            </a:r>
            <a:endParaRPr lang="en-US" sz="11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1981200" y="4114800"/>
            <a:ext cx="1196068" cy="1981200"/>
            <a:chOff x="1981200" y="4114800"/>
            <a:chExt cx="1196068" cy="19812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981200" y="4114800"/>
              <a:ext cx="1196068" cy="1981200"/>
            </a:xfrm>
            <a:prstGeom prst="rect">
              <a:avLst/>
            </a:prstGeom>
            <a:solidFill>
              <a:srgbClr val="FFC000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Verdana" pitchFamily="34" charset="0"/>
                  <a:cs typeface="Verdana" pitchFamily="34" charset="0"/>
                </a:rPr>
                <a:t>EHRs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 smtClean="0">
                  <a:solidFill>
                    <a:schemeClr val="tx1"/>
                  </a:solidFill>
                  <a:latin typeface="+mj-lt"/>
                  <a:ea typeface="Verdana" pitchFamily="34" charset="0"/>
                  <a:cs typeface="Verdana" pitchFamily="34" charset="0"/>
                </a:rPr>
                <a:t>1…n</a:t>
              </a:r>
              <a:endPara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 rot="2700000">
              <a:off x="2939143" y="4584312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rot="18900000">
              <a:off x="2718707" y="4518997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498271" y="4421026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718707" y="4282233"/>
              <a:ext cx="157162" cy="157162"/>
            </a:xfrm>
            <a:prstGeom prst="rect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2916292" y="4348163"/>
              <a:ext cx="182463" cy="182463"/>
            </a:xfrm>
            <a:prstGeom prst="ellipse">
              <a:avLst/>
            </a:prstGeom>
            <a:solidFill>
              <a:srgbClr val="FFCC6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 </a:t>
            </a:r>
            <a:r>
              <a:rPr lang="en-US" dirty="0"/>
              <a:t>and Population HIT </a:t>
            </a:r>
            <a:r>
              <a:rPr lang="en-US" dirty="0" smtClean="0"/>
              <a:t> </a:t>
            </a:r>
            <a:r>
              <a:rPr lang="en-US" dirty="0"/>
              <a:t>Population Health </a:t>
            </a:r>
            <a:r>
              <a:rPr lang="en-US" dirty="0" smtClean="0"/>
              <a:t>Informatics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91" grpId="0" animBg="1"/>
      <p:bldP spid="114" grpId="0" animBg="1"/>
      <p:bldP spid="107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 bwMode="auto">
          <a:xfrm>
            <a:off x="8153400" y="4178478"/>
            <a:ext cx="347186" cy="1993722"/>
          </a:xfrm>
          <a:prstGeom prst="rect">
            <a:avLst/>
          </a:prstGeom>
          <a:solidFill>
            <a:srgbClr val="92D05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Public Health Info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1295400" y="4178478"/>
            <a:ext cx="347186" cy="1993722"/>
          </a:xfrm>
          <a:prstGeom prst="rect">
            <a:avLst/>
          </a:prstGeom>
          <a:solidFill>
            <a:srgbClr val="FFC000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Clinical Informatics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82896" y="4178478"/>
            <a:ext cx="347186" cy="1993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Bioinformatics</a:t>
            </a:r>
            <a:endParaRPr lang="en-US" sz="14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057400" y="4178478"/>
            <a:ext cx="347186" cy="1993722"/>
          </a:xfrm>
          <a:prstGeom prst="rect">
            <a:avLst/>
          </a:prstGeom>
          <a:solidFill>
            <a:srgbClr val="CCFFFF"/>
          </a:solidFill>
          <a:ln w="19050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Organizational Info.</a:t>
            </a:r>
            <a:endParaRPr lang="en-US" sz="14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88363" y="4975442"/>
            <a:ext cx="4855438" cy="399793"/>
          </a:xfrm>
          <a:prstGeom prst="rect">
            <a:avLst/>
          </a:prstGeom>
          <a:solidFill>
            <a:srgbClr val="FF99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rPr>
              <a:t>Population Health Informatics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4" name="Straight Arrow Connector 42"/>
          <p:cNvCxnSpPr>
            <a:stCxn id="121" idx="0"/>
            <a:endCxn id="68" idx="2"/>
          </p:cNvCxnSpPr>
          <p:nvPr/>
        </p:nvCxnSpPr>
        <p:spPr bwMode="auto">
          <a:xfrm rot="16200000" flipV="1">
            <a:off x="4346506" y="197990"/>
            <a:ext cx="1511478" cy="6449497"/>
          </a:xfrm>
          <a:prstGeom prst="bentConnector3">
            <a:avLst>
              <a:gd name="adj1" fmla="val 1197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6827928" y="2906490"/>
            <a:ext cx="1828800" cy="799586"/>
          </a:xfrm>
          <a:prstGeom prst="rect">
            <a:avLst/>
          </a:prstGeom>
          <a:solidFill>
            <a:srgbClr val="CC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and lives in Baltimore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z’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715001" y="1867414"/>
            <a:ext cx="1828800" cy="799586"/>
          </a:xfrm>
          <a:prstGeom prst="rect">
            <a:avLst/>
          </a:prstGeom>
          <a:solidFill>
            <a:srgbClr val="FFCCCC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and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is in high risk population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z’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572000" y="2857211"/>
            <a:ext cx="1828800" cy="799586"/>
          </a:xfrm>
          <a:prstGeom prst="rect">
            <a:avLst/>
          </a:prstGeom>
          <a:solidFill>
            <a:srgbClr val="FFCCCC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and is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Hispanic 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z’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3505200" y="1866266"/>
            <a:ext cx="1828800" cy="799586"/>
          </a:xfrm>
          <a:prstGeom prst="rect">
            <a:avLst/>
          </a:prstGeom>
          <a:solidFill>
            <a:srgbClr val="FFCCCC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with insurance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q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then do z’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03179" y="2824956"/>
            <a:ext cx="1356862" cy="799586"/>
          </a:xfrm>
          <a:prstGeom prst="rect">
            <a:avLst/>
          </a:prstGeom>
          <a:solidFill>
            <a:srgbClr val="CCCCFF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y, and gene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w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z’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2362200" y="2843975"/>
            <a:ext cx="1828800" cy="799586"/>
          </a:xfrm>
          <a:prstGeom prst="rect">
            <a:avLst/>
          </a:prstGeom>
          <a:solidFill>
            <a:srgbClr val="CCFFFF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and you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don’t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have an MRI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z’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963096" y="1867414"/>
            <a:ext cx="1828800" cy="799586"/>
          </a:xfrm>
          <a:prstGeom prst="rect">
            <a:avLst/>
          </a:prstGeom>
          <a:solidFill>
            <a:srgbClr val="FFCC66"/>
          </a:solidFill>
          <a:ln w="19050">
            <a:prstDash val="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If patient has x, y </a:t>
            </a: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100" dirty="0" smtClean="0">
                <a:latin typeface="+mj-lt"/>
                <a:ea typeface="Verdana" pitchFamily="34" charset="0"/>
                <a:cs typeface="Verdana" pitchFamily="34" charset="0"/>
              </a:rPr>
              <a:t>then </a:t>
            </a:r>
            <a:r>
              <a:rPr lang="en-US" sz="1100" dirty="0">
                <a:latin typeface="+mj-lt"/>
                <a:ea typeface="Verdana" pitchFamily="34" charset="0"/>
                <a:cs typeface="Verdana" pitchFamily="34" charset="0"/>
              </a:rPr>
              <a:t>do z</a:t>
            </a:r>
          </a:p>
        </p:txBody>
      </p:sp>
      <p:cxnSp>
        <p:nvCxnSpPr>
          <p:cNvPr id="69" name="Straight Arrow Connector 42"/>
          <p:cNvCxnSpPr>
            <a:stCxn id="121" idx="1"/>
            <a:endCxn id="53" idx="2"/>
          </p:cNvCxnSpPr>
          <p:nvPr/>
        </p:nvCxnSpPr>
        <p:spPr bwMode="auto">
          <a:xfrm rot="10800000">
            <a:off x="7742328" y="3706077"/>
            <a:ext cx="411072" cy="1469263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42"/>
          <p:cNvCxnSpPr>
            <a:endCxn id="57" idx="2"/>
          </p:cNvCxnSpPr>
          <p:nvPr/>
        </p:nvCxnSpPr>
        <p:spPr bwMode="auto">
          <a:xfrm rot="16200000" flipV="1">
            <a:off x="5421275" y="3721923"/>
            <a:ext cx="1318645" cy="118839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42"/>
          <p:cNvCxnSpPr>
            <a:stCxn id="43" idx="0"/>
            <a:endCxn id="58" idx="2"/>
          </p:cNvCxnSpPr>
          <p:nvPr/>
        </p:nvCxnSpPr>
        <p:spPr bwMode="auto">
          <a:xfrm rot="16200000" flipV="1">
            <a:off x="3613046" y="3472406"/>
            <a:ext cx="2309590" cy="69648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42"/>
          <p:cNvCxnSpPr>
            <a:endCxn id="56" idx="2"/>
          </p:cNvCxnSpPr>
          <p:nvPr/>
        </p:nvCxnSpPr>
        <p:spPr bwMode="auto">
          <a:xfrm rot="16200000" flipV="1">
            <a:off x="5779981" y="3516420"/>
            <a:ext cx="2308442" cy="60960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42"/>
          <p:cNvCxnSpPr>
            <a:stCxn id="42" idx="0"/>
            <a:endCxn id="63" idx="2"/>
          </p:cNvCxnSpPr>
          <p:nvPr/>
        </p:nvCxnSpPr>
        <p:spPr bwMode="auto">
          <a:xfrm rot="5400000" flipH="1" flipV="1">
            <a:off x="2486338" y="3388217"/>
            <a:ext cx="534917" cy="1045607"/>
          </a:xfrm>
          <a:prstGeom prst="bentConnector3">
            <a:avLst>
              <a:gd name="adj1" fmla="val 7604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42"/>
          <p:cNvCxnSpPr>
            <a:stCxn id="123" idx="3"/>
            <a:endCxn id="68" idx="2"/>
          </p:cNvCxnSpPr>
          <p:nvPr/>
        </p:nvCxnSpPr>
        <p:spPr bwMode="auto">
          <a:xfrm flipV="1">
            <a:off x="1642586" y="2667000"/>
            <a:ext cx="234910" cy="2508339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42"/>
          <p:cNvCxnSpPr>
            <a:stCxn id="41" idx="0"/>
            <a:endCxn id="59" idx="2"/>
          </p:cNvCxnSpPr>
          <p:nvPr/>
        </p:nvCxnSpPr>
        <p:spPr bwMode="auto">
          <a:xfrm rot="5400000" flipH="1" flipV="1">
            <a:off x="642081" y="3738950"/>
            <a:ext cx="553936" cy="32512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0" name="Rectangle 109"/>
          <p:cNvSpPr/>
          <p:nvPr/>
        </p:nvSpPr>
        <p:spPr bwMode="auto">
          <a:xfrm>
            <a:off x="403178" y="1081814"/>
            <a:ext cx="8359821" cy="594586"/>
          </a:xfrm>
          <a:prstGeom prst="rect">
            <a:avLst/>
          </a:prstGeom>
          <a:solidFill>
            <a:srgbClr val="FFFF99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j-lt"/>
                <a:ea typeface="Verdana" pitchFamily="34" charset="0"/>
                <a:cs typeface="Verdana" pitchFamily="34" charset="0"/>
              </a:rPr>
              <a:t>If patient has x, 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y, </a:t>
            </a:r>
            <a:r>
              <a:rPr lang="en-US" sz="1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has </a:t>
            </a: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gene w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b="1" dirty="0" smtClean="0">
                <a:solidFill>
                  <a:srgbClr val="00B050"/>
                </a:solidFill>
                <a:latin typeface="+mj-lt"/>
                <a:ea typeface="Verdana" pitchFamily="34" charset="0"/>
                <a:cs typeface="Verdana" pitchFamily="34" charset="0"/>
              </a:rPr>
              <a:t>lives in Baltimore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b="1" dirty="0" smtClean="0">
                <a:solidFill>
                  <a:srgbClr val="FF9999"/>
                </a:solidFill>
                <a:latin typeface="+mj-lt"/>
                <a:ea typeface="Verdana" pitchFamily="34" charset="0"/>
                <a:cs typeface="Verdana" pitchFamily="34" charset="0"/>
              </a:rPr>
              <a:t>is high risk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b="1" dirty="0">
                <a:solidFill>
                  <a:srgbClr val="FF9999"/>
                </a:solidFill>
                <a:latin typeface="+mj-lt"/>
                <a:ea typeface="Verdana" pitchFamily="34" charset="0"/>
                <a:cs typeface="Verdana" pitchFamily="34" charset="0"/>
              </a:rPr>
              <a:t>is Hispanic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b="1" dirty="0">
                <a:solidFill>
                  <a:srgbClr val="FF9999"/>
                </a:solidFill>
                <a:latin typeface="+mj-lt"/>
                <a:ea typeface="Verdana" pitchFamily="34" charset="0"/>
                <a:cs typeface="Verdana" pitchFamily="34" charset="0"/>
              </a:rPr>
              <a:t>has insurance q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1400" b="1" dirty="0" smtClean="0">
                <a:solidFill>
                  <a:srgbClr val="FF9999"/>
                </a:solidFill>
                <a:latin typeface="+mj-lt"/>
                <a:ea typeface="Verdana" pitchFamily="34" charset="0"/>
                <a:cs typeface="Verdana" pitchFamily="34" charset="0"/>
              </a:rPr>
              <a:t>and </a:t>
            </a:r>
            <a:r>
              <a:rPr lang="en-US" sz="1400" b="1" dirty="0" smtClean="0">
                <a:solidFill>
                  <a:srgbClr val="FF9999"/>
                </a:solidFill>
                <a:latin typeface="+mj-lt"/>
                <a:ea typeface="Verdana" pitchFamily="34" charset="0"/>
                <a:cs typeface="Verdana" pitchFamily="34" charset="0"/>
              </a:rPr>
              <a:t>more population health rules…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, </a:t>
            </a:r>
            <a:r>
              <a:rPr lang="en-US" sz="1400" b="1" dirty="0" smtClean="0">
                <a:solidFill>
                  <a:srgbClr val="33CCFF"/>
                </a:solidFill>
                <a:latin typeface="+mj-lt"/>
                <a:ea typeface="Verdana" pitchFamily="34" charset="0"/>
                <a:cs typeface="Verdana" pitchFamily="34" charset="0"/>
              </a:rPr>
              <a:t>and </a:t>
            </a:r>
            <a:r>
              <a:rPr lang="en-US" sz="1400" b="1" dirty="0">
                <a:solidFill>
                  <a:srgbClr val="33CCFF"/>
                </a:solidFill>
                <a:latin typeface="+mj-lt"/>
                <a:ea typeface="Verdana" pitchFamily="34" charset="0"/>
                <a:cs typeface="Verdana" pitchFamily="34" charset="0"/>
              </a:rPr>
              <a:t>you don’t have an MRI</a:t>
            </a:r>
            <a:r>
              <a:rPr lang="en-US" sz="1400" b="1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>
                <a:latin typeface="+mj-lt"/>
                <a:ea typeface="Verdana" pitchFamily="34" charset="0"/>
                <a:cs typeface="Verdana" pitchFamily="34" charset="0"/>
              </a:rPr>
              <a:t>then do </a:t>
            </a:r>
            <a:r>
              <a:rPr lang="en-US" sz="1400" dirty="0" smtClean="0">
                <a:latin typeface="+mj-lt"/>
                <a:ea typeface="Verdana" pitchFamily="34" charset="0"/>
                <a:cs typeface="Verdana" pitchFamily="34" charset="0"/>
              </a:rPr>
              <a:t>z”</a:t>
            </a:r>
            <a:endParaRPr lang="en-US" sz="1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9" name="Straight Arrow Connector 42"/>
          <p:cNvCxnSpPr>
            <a:stCxn id="68" idx="1"/>
            <a:endCxn id="110" idx="1"/>
          </p:cNvCxnSpPr>
          <p:nvPr/>
        </p:nvCxnSpPr>
        <p:spPr bwMode="auto">
          <a:xfrm rot="10800000">
            <a:off x="403178" y="1379107"/>
            <a:ext cx="559918" cy="888100"/>
          </a:xfrm>
          <a:prstGeom prst="bentConnector3">
            <a:avLst>
              <a:gd name="adj1" fmla="val 140827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2688363" y="5334000"/>
            <a:ext cx="4855438" cy="838200"/>
          </a:xfrm>
          <a:prstGeom prst="rect">
            <a:avLst/>
          </a:prstGeom>
          <a:solidFill>
            <a:srgbClr val="63B1F7"/>
          </a:solidFill>
          <a:ln w="1905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HIE</a:t>
            </a:r>
            <a:endParaRPr lang="en-US" sz="18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 </a:t>
            </a:r>
            <a:r>
              <a:rPr lang="en-US" dirty="0"/>
              <a:t>and Population HIT </a:t>
            </a:r>
            <a:r>
              <a:rPr lang="en-US" dirty="0" smtClean="0"/>
              <a:t> Clinical Decision Support (CDS) Continuum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47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  <p:bldP spid="41" grpId="0" animBg="1"/>
      <p:bldP spid="42" grpId="0" animBg="1"/>
      <p:bldP spid="43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3" grpId="0" animBg="1"/>
      <p:bldP spid="68" grpId="0" animBg="1"/>
      <p:bldP spid="110" grpId="0" animBg="1"/>
      <p:bldP spid="3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and Population HIT  </a:t>
            </a:r>
            <a:r>
              <a:rPr lang="en-US" dirty="0" smtClean="0"/>
              <a:t>CDS Continuum </a:t>
            </a:r>
            <a:r>
              <a:rPr lang="en-US" sz="1200" b="0" i="1" dirty="0" smtClean="0"/>
              <a:t>(cont.)</a:t>
            </a:r>
            <a:endParaRPr lang="en-US" b="0" i="1" dirty="0"/>
          </a:p>
        </p:txBody>
      </p:sp>
      <p:sp>
        <p:nvSpPr>
          <p:cNvPr id="46" name="Can 45"/>
          <p:cNvSpPr/>
          <p:nvPr/>
        </p:nvSpPr>
        <p:spPr bwMode="auto">
          <a:xfrm>
            <a:off x="4580494" y="2086422"/>
            <a:ext cx="1107141" cy="1418122"/>
          </a:xfrm>
          <a:prstGeom prst="can">
            <a:avLst>
              <a:gd name="adj" fmla="val 34605"/>
            </a:avLst>
          </a:prstGeom>
          <a:solidFill>
            <a:srgbClr val="FFCC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7" name="Can 46"/>
          <p:cNvSpPr/>
          <p:nvPr/>
        </p:nvSpPr>
        <p:spPr bwMode="auto">
          <a:xfrm>
            <a:off x="3441077" y="2086422"/>
            <a:ext cx="1107141" cy="1418122"/>
          </a:xfrm>
          <a:prstGeom prst="can">
            <a:avLst>
              <a:gd name="adj" fmla="val 34605"/>
            </a:avLst>
          </a:prstGeom>
          <a:solidFill>
            <a:srgbClr val="FF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959254" y="2878157"/>
            <a:ext cx="1340262" cy="1376655"/>
            <a:chOff x="5853012" y="685799"/>
            <a:chExt cx="1081188" cy="1110546"/>
          </a:xfrm>
          <a:solidFill>
            <a:srgbClr val="FFC000"/>
          </a:solidFill>
        </p:grpSpPr>
        <p:sp>
          <p:nvSpPr>
            <p:cNvPr id="17" name="Rectangle 16"/>
            <p:cNvSpPr/>
            <p:nvPr/>
          </p:nvSpPr>
          <p:spPr bwMode="auto">
            <a:xfrm>
              <a:off x="5857781" y="965053"/>
              <a:ext cx="846741" cy="831292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dk1"/>
                  </a:solidFill>
                  <a:latin typeface="+mj-lt"/>
                  <a:ea typeface="Verdana" pitchFamily="34" charset="0"/>
                  <a:cs typeface="Verdana" pitchFamily="34" charset="0"/>
                </a:rPr>
                <a:t>MPI</a:t>
              </a:r>
              <a:endParaRPr lang="en-US" sz="1600" dirty="0">
                <a:solidFill>
                  <a:schemeClr val="dk1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Parallelogram 17"/>
            <p:cNvSpPr/>
            <p:nvPr/>
          </p:nvSpPr>
          <p:spPr bwMode="auto">
            <a:xfrm>
              <a:off x="5853012" y="685800"/>
              <a:ext cx="1081188" cy="279252"/>
            </a:xfrm>
            <a:prstGeom prst="parallelogram">
              <a:avLst>
                <a:gd name="adj" fmla="val 80771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dk1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" name="Parallelogram 52"/>
            <p:cNvSpPr/>
            <p:nvPr/>
          </p:nvSpPr>
          <p:spPr bwMode="auto">
            <a:xfrm rot="16200000" flipV="1">
              <a:off x="6262928" y="1125071"/>
              <a:ext cx="1110544" cy="231999"/>
            </a:xfrm>
            <a:prstGeom prst="parallelogram">
              <a:avLst>
                <a:gd name="adj" fmla="val 125148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>
                <a:solidFill>
                  <a:schemeClr val="dk1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3" name="Can 42"/>
          <p:cNvSpPr/>
          <p:nvPr/>
        </p:nvSpPr>
        <p:spPr bwMode="auto">
          <a:xfrm>
            <a:off x="5536576" y="2498799"/>
            <a:ext cx="1107141" cy="1418122"/>
          </a:xfrm>
          <a:prstGeom prst="can">
            <a:avLst>
              <a:gd name="adj" fmla="val 34605"/>
            </a:avLst>
          </a:prstGeom>
          <a:solidFill>
            <a:srgbClr val="CCFF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Can 43"/>
          <p:cNvSpPr/>
          <p:nvPr/>
        </p:nvSpPr>
        <p:spPr bwMode="auto">
          <a:xfrm>
            <a:off x="2632014" y="2498799"/>
            <a:ext cx="1107141" cy="1418122"/>
          </a:xfrm>
          <a:prstGeom prst="can">
            <a:avLst>
              <a:gd name="adj" fmla="val 34605"/>
            </a:avLst>
          </a:prstGeom>
          <a:solidFill>
            <a:srgbClr val="FFBDDE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Can 40"/>
          <p:cNvSpPr/>
          <p:nvPr/>
        </p:nvSpPr>
        <p:spPr bwMode="auto">
          <a:xfrm>
            <a:off x="5971301" y="3121846"/>
            <a:ext cx="1107141" cy="1418122"/>
          </a:xfrm>
          <a:prstGeom prst="can">
            <a:avLst>
              <a:gd name="adj" fmla="val 34605"/>
            </a:avLst>
          </a:prstGeom>
          <a:solidFill>
            <a:srgbClr val="FFCCCC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2065559" y="3121846"/>
            <a:ext cx="1107141" cy="1418122"/>
          </a:xfrm>
          <a:prstGeom prst="can">
            <a:avLst>
              <a:gd name="adj" fmla="val 34605"/>
            </a:avLst>
          </a:prstGeom>
          <a:solidFill>
            <a:srgbClr val="C1FFEA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Can 47"/>
          <p:cNvSpPr/>
          <p:nvPr/>
        </p:nvSpPr>
        <p:spPr bwMode="auto">
          <a:xfrm>
            <a:off x="5536576" y="3686622"/>
            <a:ext cx="1107141" cy="1418122"/>
          </a:xfrm>
          <a:prstGeom prst="can">
            <a:avLst>
              <a:gd name="adj" fmla="val 34605"/>
            </a:avLst>
          </a:prstGeom>
          <a:solidFill>
            <a:srgbClr val="CCE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Can 48"/>
          <p:cNvSpPr/>
          <p:nvPr/>
        </p:nvSpPr>
        <p:spPr bwMode="auto">
          <a:xfrm>
            <a:off x="2632014" y="3686622"/>
            <a:ext cx="1107141" cy="1418122"/>
          </a:xfrm>
          <a:prstGeom prst="can">
            <a:avLst>
              <a:gd name="adj" fmla="val 34605"/>
            </a:avLst>
          </a:prstGeom>
          <a:solidFill>
            <a:srgbClr val="FFD96D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Can 49"/>
          <p:cNvSpPr/>
          <p:nvPr/>
        </p:nvSpPr>
        <p:spPr bwMode="auto">
          <a:xfrm>
            <a:off x="4580494" y="4143822"/>
            <a:ext cx="1107141" cy="1418122"/>
          </a:xfrm>
          <a:prstGeom prst="can">
            <a:avLst>
              <a:gd name="adj" fmla="val 34605"/>
            </a:avLst>
          </a:prstGeom>
          <a:solidFill>
            <a:srgbClr val="FFFF99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Can 50"/>
          <p:cNvSpPr/>
          <p:nvPr/>
        </p:nvSpPr>
        <p:spPr bwMode="auto">
          <a:xfrm>
            <a:off x="3441077" y="4143822"/>
            <a:ext cx="1107141" cy="1418122"/>
          </a:xfrm>
          <a:prstGeom prst="can">
            <a:avLst>
              <a:gd name="adj" fmla="val 34605"/>
            </a:avLst>
          </a:prstGeom>
          <a:solidFill>
            <a:srgbClr val="CCCCFF"/>
          </a:solidFill>
          <a:ln>
            <a:solidFill>
              <a:srgbClr val="000000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91974" y="2906184"/>
            <a:ext cx="3964547" cy="3072263"/>
            <a:chOff x="1846783" y="2906741"/>
            <a:chExt cx="3964547" cy="3072263"/>
          </a:xfrm>
        </p:grpSpPr>
        <p:sp>
          <p:nvSpPr>
            <p:cNvPr id="14" name="Oval 13"/>
            <p:cNvSpPr/>
            <p:nvPr/>
          </p:nvSpPr>
          <p:spPr bwMode="auto">
            <a:xfrm>
              <a:off x="3094052" y="2906741"/>
              <a:ext cx="1409700" cy="1371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4" idx="4"/>
              <a:endCxn id="16" idx="0"/>
            </p:cNvCxnSpPr>
            <p:nvPr/>
          </p:nvCxnSpPr>
          <p:spPr bwMode="auto">
            <a:xfrm>
              <a:off x="3798902" y="4278341"/>
              <a:ext cx="30155" cy="139288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846783" y="5671227"/>
              <a:ext cx="39645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Population-based CDSS across databases</a:t>
              </a:r>
              <a:endParaRPr lang="en-US" sz="1400" b="1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02541" y="2652502"/>
            <a:ext cx="4419600" cy="2452671"/>
            <a:chOff x="2402541" y="2318680"/>
            <a:chExt cx="4419600" cy="2452671"/>
          </a:xfrm>
        </p:grpSpPr>
        <p:cxnSp>
          <p:nvCxnSpPr>
            <p:cNvPr id="19" name="Straight Arrow Connector 18"/>
            <p:cNvCxnSpPr>
              <a:stCxn id="14" idx="7"/>
            </p:cNvCxnSpPr>
            <p:nvPr/>
          </p:nvCxnSpPr>
          <p:spPr bwMode="auto">
            <a:xfrm flipV="1">
              <a:off x="5042497" y="2318680"/>
              <a:ext cx="1451505" cy="78837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4" idx="1"/>
            </p:cNvCxnSpPr>
            <p:nvPr/>
          </p:nvCxnSpPr>
          <p:spPr bwMode="auto">
            <a:xfrm flipH="1" flipV="1">
              <a:off x="2402541" y="2318680"/>
              <a:ext cx="1643148" cy="78837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4" idx="2"/>
            </p:cNvCxnSpPr>
            <p:nvPr/>
          </p:nvCxnSpPr>
          <p:spPr bwMode="auto">
            <a:xfrm flipH="1">
              <a:off x="2402541" y="3591984"/>
              <a:ext cx="1436702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14" idx="3"/>
            </p:cNvCxnSpPr>
            <p:nvPr/>
          </p:nvCxnSpPr>
          <p:spPr bwMode="auto">
            <a:xfrm flipH="1">
              <a:off x="2998694" y="4076918"/>
              <a:ext cx="1046995" cy="6944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4" idx="6"/>
            </p:cNvCxnSpPr>
            <p:nvPr/>
          </p:nvCxnSpPr>
          <p:spPr bwMode="auto">
            <a:xfrm>
              <a:off x="5248943" y="3591984"/>
              <a:ext cx="1573198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4" idx="5"/>
            </p:cNvCxnSpPr>
            <p:nvPr/>
          </p:nvCxnSpPr>
          <p:spPr bwMode="auto">
            <a:xfrm>
              <a:off x="5042497" y="4076918"/>
              <a:ext cx="937475" cy="46135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5" name="Rectangle 24"/>
          <p:cNvSpPr/>
          <p:nvPr/>
        </p:nvSpPr>
        <p:spPr>
          <a:xfrm>
            <a:off x="2362200" y="1234199"/>
            <a:ext cx="4162671" cy="590022"/>
          </a:xfrm>
          <a:prstGeom prst="rect">
            <a:avLst/>
          </a:prstGeom>
          <a:solidFill>
            <a:schemeClr val="bg1"/>
          </a:solidFill>
          <a:ln w="28575" algn="ctr">
            <a:noFill/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600" b="1" dirty="0" smtClean="0">
                <a:latin typeface="+mj-lt"/>
                <a:ea typeface="Verdana" pitchFamily="34" charset="0"/>
                <a:cs typeface="Verdana" pitchFamily="34" charset="0"/>
              </a:rPr>
              <a:t>Population-based HIE</a:t>
            </a:r>
            <a:endParaRPr lang="en-US" sz="18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rot="17518015">
            <a:off x="1442922" y="1679617"/>
            <a:ext cx="768280" cy="1387512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16200000">
            <a:off x="1167301" y="3075339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14933394">
            <a:off x="1988700" y="4597130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4" name="Down Arrow 33"/>
          <p:cNvSpPr/>
          <p:nvPr/>
        </p:nvSpPr>
        <p:spPr bwMode="auto">
          <a:xfrm rot="7061799">
            <a:off x="6069520" y="4360197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6" name="Down Arrow 35"/>
          <p:cNvSpPr/>
          <p:nvPr/>
        </p:nvSpPr>
        <p:spPr bwMode="auto">
          <a:xfrm rot="5400000">
            <a:off x="7203449" y="3075339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7" name="Down Arrow 36"/>
          <p:cNvSpPr/>
          <p:nvPr/>
        </p:nvSpPr>
        <p:spPr bwMode="auto">
          <a:xfrm rot="4255865">
            <a:off x="6694303" y="1534050"/>
            <a:ext cx="768280" cy="1220634"/>
          </a:xfrm>
          <a:prstGeom prst="downArrow">
            <a:avLst/>
          </a:prstGeom>
          <a:solidFill>
            <a:srgbClr val="BEDC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715211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EHRs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335" y="3394786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Claims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6951" y="5012350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PACS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4912436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LABs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75764" y="3417539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Registries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7534" y="1602827"/>
            <a:ext cx="1260071" cy="59002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round/>
            <a:headEnd/>
            <a:tailEnd type="arrow" w="med" len="med"/>
          </a:ln>
        </p:spPr>
        <p:txBody>
          <a:bodyPr anchor="ctr"/>
          <a:lstStyle/>
          <a:p>
            <a:pPr algn="ctr"/>
            <a:r>
              <a:rPr lang="en-US" sz="1200" b="1" dirty="0" smtClean="0">
                <a:latin typeface="+mj-lt"/>
                <a:ea typeface="Verdana" pitchFamily="34" charset="0"/>
                <a:cs typeface="Verdana" pitchFamily="34" charset="0"/>
              </a:rPr>
              <a:t>PHRs</a:t>
            </a:r>
            <a:endParaRPr lang="en-US" sz="1400" b="1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3" grpId="0" animBg="1"/>
      <p:bldP spid="44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25" grpId="0" animBg="1"/>
      <p:bldP spid="2" grpId="0" animBg="1"/>
      <p:bldP spid="31" grpId="0" animBg="1"/>
      <p:bldP spid="32" grpId="0" animBg="1"/>
      <p:bldP spid="34" grpId="0" animBg="1"/>
      <p:bldP spid="36" grpId="0" animBg="1"/>
      <p:bldP spid="3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and Population HIT  CDS Continuum </a:t>
            </a:r>
            <a:r>
              <a:rPr lang="en-US" sz="1200" b="0" i="1" dirty="0"/>
              <a:t>(cont.)</a:t>
            </a:r>
            <a:endParaRPr lang="en-US" dirty="0"/>
          </a:p>
        </p:txBody>
      </p:sp>
      <p:pic>
        <p:nvPicPr>
          <p:cNvPr id="4" name="Picture 3" descr="GI_outbreak_B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32638" cy="442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752600" y="6016823"/>
            <a:ext cx="563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 i="1" dirty="0" smtClean="0">
                <a:latin typeface="+mj-lt"/>
              </a:rPr>
              <a:t>Consider the potentials with Population-based CDSS integration</a:t>
            </a:r>
            <a:endParaRPr lang="en-US" sz="12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5675" y="6127780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Regenstrief Institute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752600" y="5715000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>
                <a:latin typeface="+mj-lt"/>
              </a:rPr>
              <a:t>Simple statistics based on numerical statistics</a:t>
            </a:r>
            <a:endParaRPr lang="en-US" sz="14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1452326"/>
            <a:ext cx="3805844" cy="1379727"/>
            <a:chOff x="4724400" y="2997153"/>
            <a:chExt cx="3805844" cy="1379727"/>
          </a:xfrm>
        </p:grpSpPr>
        <p:sp>
          <p:nvSpPr>
            <p:cNvPr id="10" name="Oval 9"/>
            <p:cNvSpPr/>
            <p:nvPr/>
          </p:nvSpPr>
          <p:spPr bwMode="auto">
            <a:xfrm>
              <a:off x="6781800" y="3005280"/>
              <a:ext cx="1748444" cy="1371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 bwMode="auto">
            <a:xfrm flipH="1" flipV="1">
              <a:off x="6248400" y="3519606"/>
              <a:ext cx="533400" cy="1714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 bwMode="auto">
            <a:xfrm>
              <a:off x="4724400" y="2997153"/>
              <a:ext cx="1524000" cy="104490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latin typeface="+mj-lt"/>
                  <a:ea typeface="Verdana" pitchFamily="34" charset="0"/>
                  <a:cs typeface="Verdana" pitchFamily="34" charset="0"/>
                </a:rPr>
                <a:t>Population HIT will reveal the causes, and…</a:t>
              </a:r>
              <a:endParaRPr lang="en-US" sz="14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/>
              <a:t>HIE </a:t>
            </a:r>
            <a:r>
              <a:rPr lang="en-US" dirty="0" smtClean="0"/>
              <a:t>Future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411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</a:t>
            </a:r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HIE will “happen” </a:t>
            </a:r>
            <a:r>
              <a:rPr lang="en-US" dirty="0"/>
              <a:t>but will seldom follow the script.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Established </a:t>
            </a:r>
            <a:r>
              <a:rPr lang="en-US" dirty="0"/>
              <a:t>entities that can </a:t>
            </a:r>
            <a:r>
              <a:rPr lang="en-US" dirty="0">
                <a:solidFill>
                  <a:srgbClr val="FF0000"/>
                </a:solidFill>
              </a:rPr>
              <a:t>provide services “on </a:t>
            </a:r>
            <a:r>
              <a:rPr lang="en-US" dirty="0" smtClean="0">
                <a:solidFill>
                  <a:srgbClr val="FF0000"/>
                </a:solidFill>
              </a:rPr>
              <a:t>the margin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will have a competitive advantage.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primary </a:t>
            </a:r>
            <a:r>
              <a:rPr lang="en-US" dirty="0">
                <a:solidFill>
                  <a:srgbClr val="FF0000"/>
                </a:solidFill>
              </a:rPr>
              <a:t>barrier to competitor entry is trust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Many </a:t>
            </a:r>
            <a:r>
              <a:rPr lang="en-US" dirty="0"/>
              <a:t>geographic HIOs will become </a:t>
            </a:r>
            <a:r>
              <a:rPr lang="en-US" dirty="0" smtClean="0"/>
              <a:t>highly-valued </a:t>
            </a:r>
            <a:r>
              <a:rPr lang="en-US" dirty="0" smtClean="0">
                <a:solidFill>
                  <a:srgbClr val="FF0000"/>
                </a:solidFill>
              </a:rPr>
              <a:t>CHINS </a:t>
            </a:r>
            <a:r>
              <a:rPr lang="en-US" dirty="0">
                <a:solidFill>
                  <a:srgbClr val="FF0000"/>
                </a:solidFill>
              </a:rPr>
              <a:t>(version 2.0)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Under </a:t>
            </a:r>
            <a:r>
              <a:rPr lang="en-US" dirty="0"/>
              <a:t>certain payment models, </a:t>
            </a:r>
            <a:r>
              <a:rPr lang="en-US" dirty="0">
                <a:solidFill>
                  <a:srgbClr val="FF0000"/>
                </a:solidFill>
              </a:rPr>
              <a:t>providers who fail </a:t>
            </a:r>
            <a:r>
              <a:rPr lang="en-US" dirty="0" smtClean="0">
                <a:solidFill>
                  <a:srgbClr val="FF0000"/>
                </a:solidFill>
              </a:rPr>
              <a:t>to collaborate </a:t>
            </a:r>
            <a:r>
              <a:rPr lang="en-US" dirty="0">
                <a:solidFill>
                  <a:srgbClr val="FF0000"/>
                </a:solidFill>
              </a:rPr>
              <a:t>will be at a competitive disadvantage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olicy </a:t>
            </a:r>
            <a:r>
              <a:rPr lang="en-US" dirty="0">
                <a:solidFill>
                  <a:srgbClr val="FF0000"/>
                </a:solidFill>
              </a:rPr>
              <a:t>may not keep up with the pace of </a:t>
            </a:r>
            <a:r>
              <a:rPr lang="en-US" dirty="0" smtClean="0">
                <a:solidFill>
                  <a:srgbClr val="FF0000"/>
                </a:solidFill>
              </a:rPr>
              <a:t>information use</a:t>
            </a:r>
            <a:r>
              <a:rPr lang="en-US" dirty="0"/>
              <a:t>; enforcement of detailed policy is problematic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role of innovation </a:t>
            </a:r>
            <a:r>
              <a:rPr lang="en-US" dirty="0"/>
              <a:t>is an important component in shaping the </a:t>
            </a:r>
            <a:r>
              <a:rPr lang="en-US" dirty="0" smtClean="0"/>
              <a:t>future of HIE such as “</a:t>
            </a:r>
            <a:r>
              <a:rPr lang="en-US" dirty="0"/>
              <a:t>Beacon” </a:t>
            </a:r>
            <a:r>
              <a:rPr lang="en-US" dirty="0" smtClean="0"/>
              <a:t>communities.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complexity of the U.S. healthcare ecosystem</a:t>
            </a:r>
            <a:r>
              <a:rPr lang="en-US" dirty="0"/>
              <a:t> may hinder some of the anticipated efforts to connect a variety of stakeholders.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Standards </a:t>
            </a:r>
            <a:r>
              <a:rPr lang="en-US" dirty="0">
                <a:solidFill>
                  <a:srgbClr val="FF0000"/>
                </a:solidFill>
              </a:rPr>
              <a:t>will continue to evolve </a:t>
            </a:r>
            <a:r>
              <a:rPr lang="en-US" dirty="0"/>
              <a:t>and each HIE must be </a:t>
            </a:r>
            <a:r>
              <a:rPr lang="en-US" dirty="0" smtClean="0"/>
              <a:t>resilient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70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</a:t>
            </a:r>
            <a:r>
              <a:rPr lang="en-US" dirty="0" smtClean="0"/>
              <a:t>Future </a:t>
            </a:r>
            <a:r>
              <a:rPr lang="en-US" sz="1200" b="0" i="1" dirty="0" smtClean="0"/>
              <a:t>(cont.)</a:t>
            </a:r>
            <a:endParaRPr lang="en-US" b="0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/>
              <a:t>Cost</a:t>
            </a:r>
            <a:r>
              <a:rPr lang="en-US" dirty="0"/>
              <a:t>: High infrastructure costs may accelerate </a:t>
            </a:r>
            <a:r>
              <a:rPr lang="en-US" dirty="0">
                <a:solidFill>
                  <a:srgbClr val="FF0000"/>
                </a:solidFill>
              </a:rPr>
              <a:t>merging of HIEs </a:t>
            </a:r>
            <a:r>
              <a:rPr lang="en-US" dirty="0"/>
              <a:t>or truncating plans for a variety of HIEs in a state.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Political </a:t>
            </a:r>
            <a:r>
              <a:rPr lang="en-US" b="1" dirty="0"/>
              <a:t>Environment</a:t>
            </a:r>
            <a:r>
              <a:rPr lang="en-US" dirty="0"/>
              <a:t>: Given the current </a:t>
            </a:r>
            <a:r>
              <a:rPr lang="en-US" dirty="0">
                <a:solidFill>
                  <a:srgbClr val="FF0000"/>
                </a:solidFill>
              </a:rPr>
              <a:t>national debt and concerns about funding existing programs</a:t>
            </a:r>
            <a:r>
              <a:rPr lang="en-US" dirty="0"/>
              <a:t>, future federal funding may be compromised in the future.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Sustainability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Long-term sustainability </a:t>
            </a:r>
            <a:r>
              <a:rPr lang="en-US" dirty="0"/>
              <a:t>will remain a challenge for some HIEs, especially if they must support all costs, potentially without federal funds.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Emerging </a:t>
            </a:r>
            <a:r>
              <a:rPr lang="en-US" b="1" dirty="0"/>
              <a:t>Services</a:t>
            </a:r>
            <a:r>
              <a:rPr lang="en-US" dirty="0"/>
              <a:t>: Can each HIE develop </a:t>
            </a:r>
            <a:r>
              <a:rPr lang="en-US" dirty="0">
                <a:solidFill>
                  <a:srgbClr val="FF0000"/>
                </a:solidFill>
              </a:rPr>
              <a:t>additional services </a:t>
            </a:r>
            <a:r>
              <a:rPr lang="en-US" dirty="0"/>
              <a:t>that are emerging in a timely, cost-effective manner, as well as secure the level of adoption required to sustain emerging services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60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 Future </a:t>
            </a:r>
            <a:r>
              <a:rPr lang="en-US" sz="1200" b="0" i="1" dirty="0"/>
              <a:t>(cont.)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Business Drivers</a:t>
            </a:r>
            <a:r>
              <a:rPr lang="en-US" dirty="0"/>
              <a:t>: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Sustainability; Adoption; Improved Care; Coordination </a:t>
            </a:r>
            <a:r>
              <a:rPr lang="en-US" dirty="0"/>
              <a:t>of </a:t>
            </a:r>
            <a:r>
              <a:rPr lang="en-US" dirty="0" smtClean="0"/>
              <a:t>Care; Decreased </a:t>
            </a:r>
            <a:r>
              <a:rPr lang="en-US" dirty="0"/>
              <a:t>Health Costs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b="1" dirty="0" smtClean="0"/>
              <a:t>Industry Drivers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New models</a:t>
            </a:r>
            <a:r>
              <a:rPr lang="en-US" dirty="0"/>
              <a:t>: ACOs, Care Coordination, Patient-centered Medical Homes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Need to </a:t>
            </a:r>
            <a:r>
              <a:rPr lang="en-US" dirty="0">
                <a:solidFill>
                  <a:srgbClr val="FF0000"/>
                </a:solidFill>
              </a:rPr>
              <a:t>access patient information </a:t>
            </a:r>
            <a:r>
              <a:rPr lang="en-US" dirty="0"/>
              <a:t>across various healthcare organizations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Requirement to </a:t>
            </a:r>
            <a:r>
              <a:rPr lang="en-US" dirty="0">
                <a:solidFill>
                  <a:srgbClr val="FF0000"/>
                </a:solidFill>
              </a:rPr>
              <a:t>facilitate coordination of care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Maintain and access </a:t>
            </a:r>
            <a:r>
              <a:rPr lang="en-US" dirty="0">
                <a:solidFill>
                  <a:srgbClr val="FF0000"/>
                </a:solidFill>
              </a:rPr>
              <a:t>metrics</a:t>
            </a:r>
            <a:r>
              <a:rPr lang="en-US" dirty="0"/>
              <a:t> to show outcomes of patient care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Leverage </a:t>
            </a:r>
            <a:r>
              <a:rPr lang="en-US" dirty="0">
                <a:solidFill>
                  <a:srgbClr val="FF0000"/>
                </a:solidFill>
              </a:rPr>
              <a:t>electronic transmission </a:t>
            </a:r>
            <a:r>
              <a:rPr lang="en-US" dirty="0"/>
              <a:t>of data to payers / insurers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Need to </a:t>
            </a:r>
            <a:r>
              <a:rPr lang="en-US" dirty="0">
                <a:solidFill>
                  <a:srgbClr val="FF0000"/>
                </a:solidFill>
              </a:rPr>
              <a:t>automate with EHRs </a:t>
            </a:r>
            <a:r>
              <a:rPr lang="en-US" dirty="0"/>
              <a:t>to capture more data</a:t>
            </a:r>
          </a:p>
          <a:p>
            <a:pPr lvl="1">
              <a:spcBef>
                <a:spcPts val="600"/>
              </a:spcBef>
              <a:spcAft>
                <a:spcPts val="400"/>
              </a:spcAft>
              <a:buSzPct val="100000"/>
              <a:buFont typeface="Courier New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Engage consumers </a:t>
            </a:r>
            <a:r>
              <a:rPr lang="en-US" dirty="0"/>
              <a:t>with services to accelerate services such as scheduling, physician communication, request for records,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00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4663" y="3517900"/>
            <a:ext cx="7772400" cy="546100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3998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01004"/>
              </p:ext>
            </p:extLst>
          </p:nvPr>
        </p:nvGraphicFramePr>
        <p:xfrm>
          <a:off x="1295400" y="4178300"/>
          <a:ext cx="6807200" cy="1935456"/>
        </p:xfrm>
        <a:graphic>
          <a:graphicData uri="http://schemas.openxmlformats.org/drawingml/2006/table">
            <a:tbl>
              <a:tblPr/>
              <a:tblGrid>
                <a:gridCol w="987721"/>
                <a:gridCol w="5819479"/>
              </a:tblGrid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Title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Health Information Exchange: Navigating and Managing a Network of Health Information Systems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Authors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Brian Dixon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2016?</a:t>
                      </a:r>
                      <a:endParaRPr lang="en-US" sz="15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Hardcover</a:t>
                      </a:r>
                      <a:endParaRPr lang="en-US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?</a:t>
                      </a:r>
                      <a:endParaRPr lang="en-US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Publisher</a:t>
                      </a:r>
                      <a:endParaRPr lang="en-US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Elsevier</a:t>
                      </a:r>
                      <a:endParaRPr lang="en-US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Language</a:t>
                      </a:r>
                      <a:endParaRPr lang="en-US" sz="15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English</a:t>
                      </a:r>
                      <a:endParaRPr lang="en-US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ISBN</a:t>
                      </a:r>
                      <a:endParaRPr lang="en-US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j-lt"/>
                          <a:ea typeface="Times New Roman"/>
                          <a:cs typeface="Times New Roman"/>
                        </a:rPr>
                        <a:t>Pending…</a:t>
                      </a:r>
                      <a:endParaRPr lang="en-US" sz="1200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88395" marR="88395" marT="33054" marB="330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  <a:r>
              <a:rPr lang="en-US" dirty="0" smtClean="0"/>
              <a:t> Books </a:t>
            </a:r>
            <a:r>
              <a:rPr lang="en-US" sz="1400" b="0" dirty="0" smtClean="0"/>
              <a:t>(upcoming)</a:t>
            </a: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89</a:t>
            </a:fld>
            <a:endParaRPr lang="en-US" dirty="0"/>
          </a:p>
        </p:txBody>
      </p:sp>
      <p:pic>
        <p:nvPicPr>
          <p:cNvPr id="2050" name="Picture 2" descr="https://libroshare.org/Content/Images/Unkown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1130300"/>
            <a:ext cx="2505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HIE </a:t>
            </a:r>
            <a:r>
              <a:rPr lang="en-US" dirty="0" smtClean="0"/>
              <a:t> </a:t>
            </a:r>
            <a:r>
              <a:rPr lang="en-US" dirty="0"/>
              <a:t>Office of the National Coordinator for HIT (ONC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ONC, a </a:t>
            </a:r>
            <a:r>
              <a:rPr lang="en-US" dirty="0"/>
              <a:t>principal federal entity with the Department of Health &amp; Human </a:t>
            </a:r>
            <a:r>
              <a:rPr lang="en-US" dirty="0" smtClean="0"/>
              <a:t>Services, is </a:t>
            </a:r>
            <a:r>
              <a:rPr lang="en-US" dirty="0"/>
              <a:t>charged with coordination of nationwide efforts to implement and use the most advanced health information technology and the electronic exchange of health information</a:t>
            </a:r>
            <a:r>
              <a:rPr lang="en-US" dirty="0" smtClean="0"/>
              <a:t>. (~2004 / 2009 legislated)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Mission: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Promote </a:t>
            </a:r>
            <a:r>
              <a:rPr lang="en-US" dirty="0"/>
              <a:t>development of a </a:t>
            </a:r>
            <a:r>
              <a:rPr lang="en-US" dirty="0">
                <a:solidFill>
                  <a:srgbClr val="FF0000"/>
                </a:solidFill>
              </a:rPr>
              <a:t>nationwide Health IT infrastructure </a:t>
            </a:r>
            <a:r>
              <a:rPr lang="en-US" dirty="0"/>
              <a:t>for electronic use and exchange of information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Provide </a:t>
            </a:r>
            <a:r>
              <a:rPr lang="en-US" dirty="0"/>
              <a:t>leadership in the development, recognition, and implementation of </a:t>
            </a:r>
            <a:r>
              <a:rPr lang="en-US" dirty="0">
                <a:solidFill>
                  <a:srgbClr val="FF0000"/>
                </a:solidFill>
              </a:rPr>
              <a:t>standards / certification of Health IT products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Health </a:t>
            </a:r>
            <a:r>
              <a:rPr lang="en-US" dirty="0">
                <a:solidFill>
                  <a:srgbClr val="FF0000"/>
                </a:solidFill>
              </a:rPr>
              <a:t>IT policy </a:t>
            </a:r>
            <a:r>
              <a:rPr lang="en-US" dirty="0"/>
              <a:t>coordination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Strategic </a:t>
            </a:r>
            <a:r>
              <a:rPr lang="en-US" dirty="0"/>
              <a:t>planning for </a:t>
            </a:r>
            <a:r>
              <a:rPr lang="en-US" dirty="0">
                <a:solidFill>
                  <a:srgbClr val="FF0000"/>
                </a:solidFill>
              </a:rPr>
              <a:t>Health IT adoption </a:t>
            </a:r>
            <a:r>
              <a:rPr lang="en-US" dirty="0"/>
              <a:t>and health information exchange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 smtClean="0"/>
              <a:t>Establish </a:t>
            </a:r>
            <a:r>
              <a:rPr lang="en-US" dirty="0"/>
              <a:t>governance for the </a:t>
            </a:r>
            <a:r>
              <a:rPr lang="en-US" dirty="0">
                <a:solidFill>
                  <a:srgbClr val="FF0000"/>
                </a:solidFill>
              </a:rPr>
              <a:t>Nationwide Health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Information </a:t>
            </a:r>
            <a:r>
              <a:rPr lang="en-US" dirty="0">
                <a:solidFill>
                  <a:srgbClr val="FF0000"/>
                </a:solidFill>
              </a:rPr>
              <a:t>Network</a:t>
            </a:r>
            <a:r>
              <a:rPr lang="en-US" dirty="0"/>
              <a:t> (</a:t>
            </a:r>
            <a:r>
              <a:rPr lang="en-US" dirty="0" err="1"/>
              <a:t>NwHIN</a:t>
            </a:r>
            <a:r>
              <a:rPr lang="en-US" dirty="0"/>
              <a:t>)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dirty="0"/>
              <a:t>More: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healthit.hhs.gov</a:t>
            </a:r>
            <a:r>
              <a:rPr lang="en-US" dirty="0" smtClean="0"/>
              <a:t> </a:t>
            </a:r>
            <a:endParaRPr lang="en-US" dirty="0"/>
          </a:p>
          <a:p>
            <a:pPr>
              <a:buSzPct val="100000"/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7933" y="6127780"/>
            <a:ext cx="1056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Copyright </a:t>
            </a:r>
            <a:r>
              <a:rPr lang="en-US" sz="8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HiMSS</a:t>
            </a:r>
            <a:endParaRPr lang="en-US" sz="8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559" y="4964200"/>
            <a:ext cx="959304" cy="94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07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  <a:r>
              <a:rPr lang="en-US" dirty="0" smtClean="0"/>
              <a:t> Web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600" b="1" dirty="0" smtClean="0">
                <a:latin typeface="+mj-lt"/>
              </a:rPr>
              <a:t>Associations</a:t>
            </a:r>
            <a:r>
              <a:rPr lang="en-US" sz="1600" dirty="0" smtClean="0">
                <a:latin typeface="+mj-lt"/>
              </a:rPr>
              <a:t>: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AMIA (American Medical </a:t>
            </a:r>
            <a:r>
              <a:rPr lang="en-US" sz="1400" dirty="0">
                <a:latin typeface="+mj-lt"/>
              </a:rPr>
              <a:t>Information Association): </a:t>
            </a:r>
            <a:r>
              <a:rPr lang="en-US" sz="1400" dirty="0" smtClean="0">
                <a:latin typeface="+mj-lt"/>
              </a:rPr>
              <a:t>www.amia.org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IMIA (International Medical </a:t>
            </a:r>
            <a:r>
              <a:rPr lang="en-US" sz="1400" dirty="0">
                <a:latin typeface="+mj-lt"/>
              </a:rPr>
              <a:t>Information Association): </a:t>
            </a:r>
            <a:r>
              <a:rPr lang="en-US" sz="1400" dirty="0" smtClean="0">
                <a:latin typeface="+mj-lt"/>
              </a:rPr>
              <a:t>www.imia-medinfo.org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HIMSS (Healthcare Information and Management Systems </a:t>
            </a:r>
            <a:r>
              <a:rPr lang="en-US" sz="1400" dirty="0" smtClean="0">
                <a:latin typeface="+mj-lt"/>
              </a:rPr>
              <a:t>Society): www.himss.org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Academy </a:t>
            </a:r>
            <a:r>
              <a:rPr lang="en-US" sz="1400" dirty="0" smtClean="0">
                <a:latin typeface="+mj-lt"/>
              </a:rPr>
              <a:t>Health (HIT Interest Group): </a:t>
            </a:r>
            <a:r>
              <a:rPr lang="en-US" sz="1400" dirty="0">
                <a:latin typeface="+mj-lt"/>
              </a:rPr>
              <a:t>www.academyhealth.org</a:t>
            </a:r>
            <a:endParaRPr lang="en-US" sz="1400" dirty="0" smtClean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latin typeface="+mj-lt"/>
              </a:rPr>
              <a:t>Government and Non-for-profit</a:t>
            </a:r>
            <a:r>
              <a:rPr lang="en-US" sz="1600" dirty="0" smtClean="0">
                <a:latin typeface="+mj-lt"/>
              </a:rPr>
              <a:t>: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ONC: www.healthit.gov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CMS MU: </a:t>
            </a:r>
            <a:r>
              <a:rPr lang="en-US" sz="1400" dirty="0" smtClean="0">
                <a:latin typeface="+mj-lt"/>
              </a:rPr>
              <a:t>www.cms.gov/Regulations-and-Guidance/Legislation/EHRIncentivePrograms</a:t>
            </a:r>
            <a:endParaRPr lang="en-US" sz="1400" dirty="0">
              <a:latin typeface="+mj-lt"/>
            </a:endParaRP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HL7: hl7.org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NLM</a:t>
            </a:r>
            <a:r>
              <a:rPr lang="en-US" sz="1400" dirty="0">
                <a:latin typeface="+mj-lt"/>
              </a:rPr>
              <a:t>: https://www.nlm.nih.gov</a:t>
            </a:r>
            <a:endParaRPr lang="en-US" sz="1400" dirty="0" smtClean="0"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n-US" sz="1600" b="1" dirty="0" smtClean="0">
                <a:latin typeface="+mj-lt"/>
              </a:rPr>
              <a:t>Journals</a:t>
            </a:r>
            <a:r>
              <a:rPr lang="en-US" sz="1600" dirty="0" smtClean="0">
                <a:latin typeface="+mj-lt"/>
              </a:rPr>
              <a:t>:</a:t>
            </a:r>
            <a:endParaRPr lang="en-US" sz="1600" dirty="0">
              <a:latin typeface="+mj-lt"/>
            </a:endParaRP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JAMIA (Journal of AMIA</a:t>
            </a:r>
            <a:r>
              <a:rPr lang="en-US" sz="1400" dirty="0">
                <a:latin typeface="+mj-lt"/>
              </a:rPr>
              <a:t>): </a:t>
            </a:r>
            <a:r>
              <a:rPr lang="en-US" sz="1400" dirty="0" smtClean="0">
                <a:latin typeface="+mj-lt"/>
              </a:rPr>
              <a:t>jamia.bmj.com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JMIR (Journal </a:t>
            </a:r>
            <a:r>
              <a:rPr lang="en-US" sz="1400" dirty="0">
                <a:latin typeface="+mj-lt"/>
              </a:rPr>
              <a:t>of Medical Internet </a:t>
            </a:r>
            <a:r>
              <a:rPr lang="en-US" sz="1400" dirty="0" smtClean="0">
                <a:latin typeface="+mj-lt"/>
              </a:rPr>
              <a:t>Research): www.jmir.org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IJMI (International Journal of Medical Informatics</a:t>
            </a:r>
            <a:r>
              <a:rPr lang="en-US" sz="1400" dirty="0">
                <a:latin typeface="+mj-lt"/>
              </a:rPr>
              <a:t>): www.ijmijournal.com</a:t>
            </a:r>
            <a:endParaRPr lang="en-US" sz="1400" dirty="0" smtClean="0">
              <a:latin typeface="+mj-lt"/>
            </a:endParaRP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HIJ (Health Informatics Journal</a:t>
            </a:r>
            <a:r>
              <a:rPr lang="en-US" sz="1400" dirty="0">
                <a:latin typeface="+mj-lt"/>
              </a:rPr>
              <a:t>): jhi.sagepub.com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j-lt"/>
              </a:rPr>
              <a:t>ACI (Applied </a:t>
            </a:r>
            <a:r>
              <a:rPr lang="en-US" sz="1400" dirty="0">
                <a:latin typeface="+mj-lt"/>
              </a:rPr>
              <a:t>Clinical Informatics): </a:t>
            </a:r>
            <a:r>
              <a:rPr lang="en-US" sz="1400" dirty="0" smtClean="0">
                <a:latin typeface="+mj-lt"/>
              </a:rPr>
              <a:t>aci.schattauer.de</a:t>
            </a:r>
          </a:p>
          <a:p>
            <a:pPr marL="633413" lvl="1" indent="-29051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>
              <a:spcBef>
                <a:spcPts val="1200"/>
              </a:spcBef>
            </a:pPr>
            <a:endParaRPr lang="en-US" sz="16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Introduction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History </a:t>
            </a:r>
            <a:r>
              <a:rPr lang="en-US" dirty="0"/>
              <a:t>of </a:t>
            </a:r>
            <a:r>
              <a:rPr lang="en-US" dirty="0" smtClean="0"/>
              <a:t>HIE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200" i="1" dirty="0" smtClean="0"/>
              <a:t>CHIN, CHMIS, SBCCDE, EDI, ONC, NeHC, </a:t>
            </a:r>
            <a:r>
              <a:rPr lang="en-US" sz="1200" i="1" dirty="0" err="1" smtClean="0"/>
              <a:t>SI.Framework</a:t>
            </a:r>
            <a:r>
              <a:rPr lang="en-US" sz="1200" i="1" dirty="0" smtClean="0"/>
              <a:t>, HISPC, NHII/</a:t>
            </a:r>
            <a:r>
              <a:rPr lang="en-US" sz="1200" i="1" dirty="0" err="1" smtClean="0"/>
              <a:t>NwHIN</a:t>
            </a:r>
            <a:r>
              <a:rPr lang="en-US" sz="1200" i="1" dirty="0" smtClean="0"/>
              <a:t>, HIO</a:t>
            </a:r>
            <a:endParaRPr lang="en-US" sz="1400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HIE Architecture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HIE Services</a:t>
            </a:r>
            <a:endParaRPr lang="en-US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HIE Sustainability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200" i="1" dirty="0" smtClean="0"/>
              <a:t>Federal (</a:t>
            </a:r>
            <a:r>
              <a:rPr lang="en-US" sz="1200" i="1" dirty="0"/>
              <a:t>HITECH</a:t>
            </a:r>
            <a:r>
              <a:rPr lang="en-US" sz="1200" i="1" dirty="0" smtClean="0"/>
              <a:t>) Impact</a:t>
            </a:r>
            <a:endParaRPr lang="en-US" sz="1200" i="1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200" i="1" dirty="0" smtClean="0"/>
              <a:t>States Impact</a:t>
            </a:r>
            <a:endParaRPr lang="en-US" sz="1200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HIE Examples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200" i="1" dirty="0" smtClean="0"/>
              <a:t>Indiana HIE</a:t>
            </a:r>
            <a:endParaRPr lang="en-US" sz="1200" i="1" dirty="0"/>
          </a:p>
          <a:p>
            <a:pPr lvl="1">
              <a:spcBef>
                <a:spcPts val="600"/>
              </a:spcBef>
              <a:spcAft>
                <a:spcPts val="0"/>
              </a:spcAft>
              <a:buSzPct val="100000"/>
              <a:buFont typeface="Courier New" pitchFamily="49" charset="0"/>
              <a:buChar char="o"/>
            </a:pPr>
            <a:r>
              <a:rPr lang="en-US" sz="1200" i="1" dirty="0" smtClean="0"/>
              <a:t>CRISP</a:t>
            </a:r>
            <a:endParaRPr lang="en-US" sz="1200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HIE and Population Health IT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HIE Future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Summary</a:t>
            </a:r>
            <a:endParaRPr lang="en-US" dirty="0"/>
          </a:p>
          <a:p>
            <a:pPr>
              <a:spcBef>
                <a:spcPts val="4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97D63A6-4080-1647-B8C8-7CE838CA76F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17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77PHOTO" val="/9j/4AAQSkZJRgABAQAAAQABAAD/2wBDAAMCAgMCAgMDAwMEAwMEBQgFBQQEBQoHBwYIDAoMDAsKCwsNDhIQDQ4RDgsLEBYQERMUFRUVDA8XGBYUGBIUFRT/2wBDAQMEBAUEBQkFBQkUDQsNFBQUFBQUFBQUFBQUFBQUFBQUFBQUFBQUFBQUFBQUFBQUFBQUFBQUFBQUFBQUFBQUFBT/wAARCABuAF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tw9aWsxZnSpluCq7t3yigC7Tcj8qrNdEbs/w9fyzXLeNfip4d8A2skusahHGy/8u0eHlXjOSM8fjQB2lFfLus/thl7Vr3TdFgt9JTJN1qFywMij+7sAxn1yawND/wCCiPhOXWl07V9Lksy3/LeznMy/X5kX/wBCoA+vpJFiXLNtWvn3VrrT2+JXiSVZlbMA425rofEPxY0nx58MtU1fwfqS6k0ETNLFD/roflPDRnkfWvlrRfH16izXiWs80t0u1jJnOc4oA+gI76yfUPCu3+Cfdngdq+gbWRJYY2RtylRXxA3iS8ijs57q3nhWH5lNfUHwQ1iXV/B0NxOzsztx5npQB6PRTdw9aXdQBiq3y1NGzf55qNY6mhj3zbf4aAPEP2gPjvbfDi1k0OwuPs+svbCea7b/AJcomJ5J/vn5sf8AAq+PLrxxaeJbhpfssrWskod3aQky4OdxPJYseornfH3iK7+LnxA8YalAyyS3GqSTRLIxKbE/dRZ/2VVV47n/AHq9A8C/DGysLWF7+b7dLwxVv9Wp9gKAOd8Uahe+KNPh03SdB86BE2BFz255x2rz1vgDru2Ge90lo97FjHHkvg9sDmvuz4Y6fp8TQ28NvBGv3flUZY+hzXslvpNntZGWBUK/xRgmgD8zbz9mvxB4a8KyeINLa7ulZts9lbt5LqP7wOd3y+uK9Y/Z5/aG8PWc1n4U8b29tJBuMNvrzZLxXK/8sbjd69Ff1r6u8VWsVruiVY2Hby1wP0r4L/am+Htv4X16O/sJvsdvrW9GZWOI7nOVb8aAPvq31b4f6zpscEtxaQtyq7sDn2zXTeEdY0eKFdP064iZEywCsK/Pvxdb3Fv8OfDt5cSMt4I40lK5Q7yvOffisXwH8StS8Fa1b3VrdM2G5VmJ70AfqRu2/wAVHnmvJ/hD8ZLPx5p8KSyKt1tGd3G6vVlicgEdD0oAjXpWb4x1BdD8F69qJbb9k024mP8As7Ynb+lfm23/AAU+1n+HR/vfw1j+LP8AgpJ4v1Twn4ggtdHjkeaykRkk4+Vj5Z6gjoaAPLfgf4mlvNWays7z/j/jMt023O5VLtx9d2f+BV9SeD7yS6kkWeSPyosLvbjaK+I/gr4bvPDPjLfBqEsNk/n28VxIp3xhcAA4xnn/AGTWz4u8K+M9U8UarPrmp6vrmg291GttZabOlpHteJJF8zonfblh/C3HzUAfpj8PZrfb56eXcKiiUSRyBuvHavWFvrdYY3+1R7u6M2DX5C6H4fvNLs5L/wAJeE/FfhvVLXKSRtqkc0eVG4SRhcbfXkV2fh345/tBa58F9Y1CwOgTeF7LV7bQZ9TvIpf7VtpJXQK52soOx5o88fhQB+mfiK1Etn5v7q3Vfm3ySAD9a+W/2uvDov8A4b6gzbvNsLmCZV78SBSK+WfD+rWnhnxNeWHiub4g+KNWlu5VkeOdhGsv3TliCo4689K6rx5rXivSfAOhroOuX2reF/GGqDRJ7PxNEHfTTt81ZEK/OjRqGaRWLoR05oA9O+IFwJ/hfa3Cr5Y8xH2N1XOB/SvHVukRc16Vrl5pd18E/s+l6pPqVvDIFt7q6gML3O1gplKN8w3bXwPTmvIbeR3b5tu2gD2j4I+Mriw1JbeCbbcR/PH1+YDnFfWFt8fLdLaJZWbzAgDfXHNfAPgvVnsPF2nyq23LBCPYmvoo6J55Mg24f5h+NAHyja/BW4fbut49q/x7TW8vwRufss2yOOTepUJt+9gbsH6kYr1Cxh2WLf3u1a1quyNWb73b0oA+QPh/Hq+m6p4iuNXVpNbbVI8t5g8to2xt29gBl93/AAGvbfD+oT6X4iW4utLu9etb9Ut722t7Rpvuj5Jdig9VPlkY6KtYvxAtZNO8YSO9mtrYSyh7KVWD/adq7mLKPu4L4+u6rDeOr3QfBOoazZ30UM8LokLR4J8xztB/A0Aepap8QPB3gv8A4lvhnwbq83iadR5dndWUlpZK7DIknkm2Db6hecdK9S+E/wAEdIX9nnxZoMXiRpL3W5X1C6v1b55Lp2Ev2hU7bJVQhfRa/Pnxh8Rrf4l+D49GbXlhntJ/tH22OcCaaRhsMjnPTnG2ofh/4d8Wxaa2kN8RtSs9IXEqmxnwvJ/vE0Afakk3h3Ubi4bxVo934X1xZNl4tupjtJJBj95bzYwUYKuFHKDspXNc/daK/iXxp4bv7O4nj03TtWhstOjuFkS2kmklAN15cgB4iXG48Guf1L9oS/8ACUfhu98L6hfQ6laQJb6j9qkJTVolHMj5UgSjD4x/s/8AAfSvEniAazfeH7i8uPJW8u45t9w3Me2J25Jxj2oAxfEmm6dqLaxawXXyCUxRrHgJ8vy8Ads7jXncfwrvZ4Wnt7qPbuPG2vctB8C+GLzzmW8j3SLu+Zu+eavWfwj05W2wagvzZwN3egD51h+Huq2eoWtw7LuikDAq3oa9nhlvxDGDI2QozXQzfCWRF2pfbv8AtoDWe/w51hXYC64B4oA890m8+1aezOrKytxWhqGpWWhaVcalqVxHaabax+bPc3DYRABn/Irw2T9pjwf4fhbbqS3W7olnA027+lfOXxu+OWu/GGdoJV/snQIGzbaTHISM/wDPSRv45D78DtQB9CeIPizo3xo0u8fQYbn7Po85hE15jN2HByQgyFHy8E81yHwrmtvEfiD/AIRzUpPsukXUh+1SrH2XkKvIHPrivJvg14oXRPDuoW33S9yHlK9dm3HT2Irpf7e/sbWLXVIJt1qG/wBLVeuCeooA+j7f4f8AgVdWa48M+F9JurhZAhj1CwV1kb+LlgARiuz03w7ok8k1vqPgfwp9nX9zJOtp5JjAx0Ct+v8AtVzvgP4vaJLa6fbvqFldQMpYJwhUkcZYc5r0i18faLql5eIv9n/YnYoXjn8zdKTyee2D/wCPf7NAHlfxK+Evgj7Pb6l4Ihgs3sMy6mkd/I8flLy42O2BxR4X8VXHxh1Zp4riWPQbeTZBC2MKcY4x6CtT4naxo+qeJrfwR4F8i61nXPLt72+tWD2sAbktIRkbvSsuz+Hr/CjUo7Cwvmk06P8AdRDbgtxuYt7/ANKAOq0H4Z3a+IJm/tCXyNvyoshpt9ofijTtSuFtdSuY0DDAaSqtr4k1G1uIZYpm3M235vevXPB/gW58Qx3V/NqHzuo4/umgDzPTbzxkt5HEupTqu0tuZs1HN4k+IqTOq6l8oYgfSrmvf2r4D1Zc3C3SvIVWqL+LL93ZjDyTk9KAPzx2j92393+Go5rNHXcv8VTQ5dWb+Hdtp393/Z/vUAWfCOlvFfXG35UbGR/dBOM1d8RWuoeEpt06+ZZSfMC2fl/CtT4a+TL4ysbOeTbBe/6Kf+uj/d5/3q+pNP8AhfpWs+H7ptbktrWysYy895eMqRwxjjcxOABQB8cx3H2xY3h/d7/mEkLEdK6bwX4B1XXrpf3l35G75lW5KD357GtXxRN8MrjxE2l+HGvlVG/e6xbqUjYg9FX7z57E49q9X8IyeA/hD4y8N6d461K91Cy1WBLoX8f/AB6wFjhRMFwWHHzfMcUAa1np8nwb8FXnjqzWKS+sI43t3VSI5Bu2Sbc9QV43dM13Frq1t4v1iPWbCTzNOvFE0Q3btoYZwf8AaGcVvftcWMEHwH1qWBo5POW18tocGPyzMjJtI4KleRivhfw34y1/wXeLcaNqUtrKFAMf342B7FTxQB9uahCUjX5dvzcdq9W+E8lxFpupP5jbVj4+bheK+MdF/asluIYbXxLoO5x8pu9Lk5YepR+Pyr6q+CPxg8DeN7O4tdG8QWkmo+XzYXTeRddOmyQjd/wGgDl/HF9cXF1C0rNJiR+GrHNxya6zx1puy+hZo23bj/DXHl3BICtgdKAPg2OSS3+SX95EW4kXqp9CKuKw8v8A2aiRVKtkfxCpkQkkE8DpQA9bp7KRbiL78MiSr9VOa++rXwFpvxV037fqs081patFcx6NHP8A6NMHjEsM8hHMp2unB+4a+AW+/X33+zJqD6v8N/CMkxYtdaBcWUjZ5ItLkpE/+95cuP8AgK8nAwAcN+1r8IfD6Wej+MoJF0u9hkt7eV7eMxmaMsdwAQHG1D1xn5a7e/8Ah14S+I/hLUvCl/dNcQ3mmxXuhzySbp4JIiYmwflY/Md2CKtftAt/aEX2GVjE0QQx7QWQnc4OQCndF/Bmq/ptncabr3wvumk3W97DPObQv8qxyfumwQqndvjJ5zwEGchiwB89eMY/F3w0+A3iH4beNXgkksFtrvRLiObzBPZteBHQckgJIMrn/npXz00e5f8Aa4r7i/bV0y1k+DUuoSQRy3f9rW8UE7DDxDILrnup6/WviB/u/lQAxlDSL7dah8kS+Xu2sy9H5JX8DjFSKTuoX71AHp3w3/aM8YfDmaGCWT/hJNEi+X+z9Sk+eMf9M5z8y+1ezxfta/DaeNJLiw8RQXDgNJELSJwjHqN3fB4z3r5Mb79QkS5PzLQB/9k="/>
  <p:tag name="MMPROD_77LOGO" val=""/>
  <p:tag name="MMPROD_NEXTUNIQUEID" val="10008"/>
  <p:tag name="MMPROD_THEME_BG_IMAGE" val=""/>
  <p:tag name="MMPROD_10003PHOTO" val="/9j/4AAQSkZJRgABAQAAAQABAAD/2wBDAAMCAgMCAgMDAwMEAwMEBQgFBQQEBQoHBwYIDAoMDAsKCwsNDhIQDQ4RDgsLEBYQERMUFRUVDA8XGBYUGBIUFRT/2wBDAQMEBAUEBQkFBQkUDQsNFBQUFBQUFBQUFBQUFBQUFBQUFBQUFBQUFBQUFBQUFBQUFBQUFBQUFBQUFBQUFBQUFBT/wAARCABuAF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tw9aWsxZnSpluCq7t3yigC7Tcj8qrNckbs/w9fyzXKeNfip4d8A20kusahHGV/5do8PKvGckZ4/GgDtqK+XNZ/bBL2jXum6NBb6SmSbrULlgZFH93YBjPrk1g6H/wAFEPCcutLp2r6XJZlv+W9nOZl+vzIv/oVAH19JIsS5Ztor591a609viV4klWZWzAONua6HxD8WNJ8efDLVNX8H6kupNBEzSxQ/66H5Tw0Z5H1r5a0Xx9eos14lrPNLdLtYyZznOKAPoCO+sn1Dwrt/gn3Z4HavoG1kSWGNkbcpUV8QN4kvIo7Oe6t54Vh+ZTX1B8ENYl1fwdDcTs7M7ceZ6UAej0U3cPWl3UAYqt8tTRs3+eajWOpoY9823+GgDw/9oD462vw5tZNDsJ/s+svbCea7b/lyiYnkn++fmx/wKvj268cWniW4aX7LK1rJKHd2kJMuDncTyWLHqK53x94iu/i58QPGGpQMsktxqkk0SyMSmxP3UWf9lVVeO5/3q9A8C/DGysLWF7+b7dLwxVv9Wp9gKAOd8Uahe+KNPh03SdB86BE2BFz255x2rz1vgDru2Ge90lo97FjHHkvg9sDmvuz4Y6fp8TQ28NvBGv3flUZY+hzXslvpNntZGWBUK/xRgmgD8zbz9mvxB4a8KyeINLa7ulZts9lbt5LqP7wOd3y+uK9Y/Z5/aG8PWc1n4U8b29tJBuMNvrzZLxXK/wDLG43evRX9a+rvFVrFa7olWNh28tcD9K+C/wBqb4e2/hfXo7+wm+x2+tb0ZlY4juc5VvxoA++rfVvh/rOmxwS3FpC3KruwOfbNdN4R1jR4oV0/TriJkTLAKwr8+/F1vcW/w58O3lxIy3gjjSUrlDvK859+KxfAfxK1LwVrVvdWt0zYblWYnvQB+pG7b/FR55ryf4Q/GSz8eafCksirdbRndxur1PaPWgBF6Vm+M9QXRPBevaiW2/ZNNuJj/s7Ynb+lfm23/BT7Wf4dH+9/DWP4s/4KSeL9U8J+IILXR45HmspEZJOPlY+WeoI6GgDy34H+JpbzVmsrO8/4/wCMy3Tbc7lUu3H13Z/4FX1J4PvJLqSRZ5I/Kiwu9uNor4j+Cvhu88M+Mt8GoSw2T+fbxXEinfGFwADjGef9k1ueLvCvjPVPE+qz61qer65oNvdRrbWWmzpaR7XiSRfM6J325Yfwtx81AH6XfD2a32+enl3CoolEkcgbrx2r1hb63WGN/tUe7ujNg1+RGieH7zS7OS/8JeE/Ffh3VLXKSRtqkc0eVG4SRhcbfXkV2Hh345/tBa58F9Y1CwOgTeF7LV7bQZ9TvIpf7VtpJXQK52soOx5o88fhQB+mfiK1Etn5v7q3Vfm3ySAD9a+W/wBrrw6L/wCG+oM27zbC5gmVe/EgUivlnw/q1p4Z8TXlh4rm+IPijVpbuVZHjnYRrL905YgqOOvPSuq8ea14r0nwDoa6Drl9q3hfxhqg0Sez8TRB3007fNWRCvzo0ahmkVi6EdOaAPTviBcCf4X2twq+WPMR9jdVzgf0rx1bpEXNela5eaXdfBT7PpeqT6lbwyBbe6uoDC9ztYKZSjfMN218D05ryG3kd2+bbtoA9o+CPjK4sNSW3gm23Efzx9fmA5xX1hbfHaNbeISM28IA31xzXwD4L1Z7Dxdp8qttywQj2Jr6M/sdJv3mF+f5vzoA+T7X4K3D7d1vHtX+Paa3l+CNz9lm2Rxyb1KhNv3sDdg/UjFeoWMOyxb+92rWtV2Rqzfe7elAHyB8P49X03VPEVxq6tJrbapHlvMHltG2Nu3sAMvu/wCA17b4f1CfS/ES3F1pd3r1rfqlve21vaNN90fJLsUHqp8sjHRVrG+IFrJp3jCR3s1tbCWUPZSqwf7TtXcxZR93BfH13VO3jq90HwTqGs2d9FDPC6JC0eCfMc7QfwNAHqWqfEDwd4L/AOJb4Z8G6vN4mnUeXZ3VlJaWSuwyJJ5Jtg2+oXnHSvUvhP8ABHSF/Z58WaDF4kaS91uV9Qur9W+eS6dhL9oVO2yVUIX0Wvz58YfEa3+Jfg+PRm15YZ7Sf7R9tjnAmmkYbDI5z05xtqL4f+HfFsWmtpDfEbUrPSFxKpsZ8Lyf7xNAH2nJN4d1G4uG8VaPd+F9cWTZeLbqY7SSQY/eW82MFGCrhRyg7KVzXP3Wiv4l8aeG7+zuJ49N07VobLTo7hZEtpJpJQDdeXIAeIlxuPBrn9S/aEv/AAlH4bvfC+oX0OpWkCW+o/apCU1aJRzI+VIEow+Mf7P/AAH0rxJ4gGs33h+4vLjyVvLuObfcNzHtiduScY9qAMXxJpunai2sWsF18glMUax4CfL8vAHbO4153H8K72eFp7e6j27jxtr3LQfAvhi885lvI90i7vmbvnmr1n8I9OVtsGoL82cDd3oA+dYfh7qtnqFrcOy7opAwKt6GvZIv7T8pP3jfdFdJN8JZEXal9u/7aA1UPw01TJ/0qgDzjSbz7Vp7M6srK3FaGoalZaFpVxqWpXEdpptrH5s9zcNhEAGf8ivDZP2mPB/h+FtupLdbuiWcDTbv6V86fG745a78YZ2glX+ydAgbNtpMchIz/wA9JG/jkPvwO1AH0F4g+LOjfGjS7x9Bhufs+jzmETXmM3YcHJCDIUfLwTzXIfCua28R+IP+Ec1KT7LpF1IftUqx9l5CryBz64ryf4NeKF0Tw7qFt90vch5SvXZtx09iK6T+3v7G1i11SCbdahv9LVeuCeooA+j7f4f+BV1Zrjwz4X0m6uFkCGPULBXWRv4uWABGK7PTfDuiTyTW+o+B/Cn2df3Mk62nkmMDHQK36/7Vc74D+L2iS2un276hZXUDKWCcIVJHGWHOa9ItfH2i6peXiL/Z/wBidiheOfzN0pPJ57YP/j3+zQB5X8SvhL4I+z2+peCIYLN7DMuppHfyPH5S8uNjtgcUeF/FVx8YdWaeK4lj0G3k2QQtjCnGOMegrU+J2saPqnia38EeBfIutZ1zy7e9vrVg9rAG5LSEZG70rLs/h6/wo1KOwsL5pNOj/dRDbgtxuYt7/wBKAOq0H4Z3a+IJm/tCXyNvyoshpt9ofijTtSuFtdSuY0DDAaSqtr4k1G1uIZYpm3M235vevXPB/gW58Qx3V/NqHzuo4/umgDzPTbzxkt5HEupTqu0tuZs0S634+Erj+0v4jVjXv7V8B6subhbpXkKrVY+MdTPPk9fpQB+dm0fu2/u/w1HNZo67l/iqaHLqzfw7ttO/u/7P96gCz4R0t4r642/KjYyP7oJxmrviK11DwlNunXzLKT5gWz8v4Vq/DXyZfGVjZzybYL3/AEU/9dH+7z/vV9R6f8L9K1nw/dNrclta2VjGXnvLxlSOGMcbmJwAKAPjmO4+2LG8P7vf8wkhYjpXTeC/AOq69dL+8u/I3fMq3JQe/PY1q+KJ/hlceIm0vw418qo373WLdSkbEHoq/efPYnHtXrHhGTwH8IfGXhvTvHWpXuoWWqwJdC/j/wCPWAscKJguCw4+b5jigDVs9Pk+Dfgq88dWaxSX1hHG9u6qRHIN2yTbnqCvG7pmu4tdWtvF+sR6zYSeZp14omiG7dtDDOD/ALQzit79rixgg+A+tSwNHJ5y2vltDgx+WZkZNpHBUryMV8L+G/GWv+C7xbjRtSltZQoBj+/GwPYqeKAPtzUISka/Lt+bjtXq3wnkuItN1J/MbasfHzcLxXxjov7VktxDDa+JdB3OPlN3pcnLD1KPx+VfVXwR+MHgbxvZ3Fro3iC0k1Hy+bC6byLrp02SEbv+A0Acv44vri4uoWlZpMSPw1ZX2iup8dabsvoWaNt24/w1yWB/dagD4Kjkkt/kl/eRFuJF6qfQirisPL/2aiRVdWyP4hUyIWZlJ4XpQA9bp7KRbiL78MiSr9VOa++rXwFpvxV037fqs081patFcx6NHP8A6NMHjEsM8hHMp2unB+4a+Am/1lffX7Muovqvw58IyTFi114euLWRs8lbS6McT/72yTH/AAFeTgYAOG/a1+EPh9LPR/GUEi6XewyW9vK9vGYzNGWO4AIDjah64z8tdxffDzwl8RfCmpeFL+6a4hvNNivdDnkk3TwSRExNg/Kx+Y7sEVb/AGhh9phexnYwtbrGybMshO6QHIBTvGPwZq0LGxuNI1/4ZXLSbre7hnnNpvyqxyfu2wQqndvjJ5zwEGchiwB87+M4/F3w1+BHiH4beNXgkksFtrvRLiObzBPZteBHQckgJIMrn/npXz00e5f9rivuL9tjS7b/AIU02oSwRy3b6raxwTkYeIZBdc91PX618Qyfd/KgCNlDSL7dah8kS+Xu2sy9H5JX8DjFSKTuoX71AHp3w3/aM8YfDmaGCWT/AISTRIvl/s/UpPnjH/TOc/MvtXs0f7XHw3mjWS4h8QWs7gNJB9mify2PVd3fB4z3r5Ob/WVFul/vCgD/2Q=="/>
  <p:tag name="MMPROD_10003LOGO" val=""/>
  <p:tag name="MMPROD_TAG_VCONFIG" val="PD94bWwgdmVyc2lvbj0iMS4wIiBlbmNvZGluZz0iVVRGLTgiPz4NCjxjb25maWd1cmF0aW9uPg0KCTxjb2xvcnM+DQoJCTx1aWNvbG9yIG5hbWU9InByaW1hcnkiIHZhbHVlPSIweDZGNkY3OSIvPg0KCQk8dWljb2xvciBuYW1lPSJnbG93IiB2YWx1ZT0iMHhGRkZGQTgiLz4NCgkJPHVpY29sb3IgbmFtZT0idGV4dCIgdmFsdWU9IjB4RkZGRkZGIi8+DQoJCTx1aWNvbG9yIG5hbWU9ImxpZ2h0IiB2YWx1ZT0iMHg0ODQ4NDgiLz4NCgkJPHVpY29sb3IgbmFtZT0ic2hhZG93IiB2YWx1ZT0iMHgwMDAwMDAiLz4NCgkJPHVpY29sb3IgbmFtZT0iYmFja2dyb3VuZCIgdmFsdWU9IjB4NUY1RjU4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+DQoJCTx1aXNob3cgbmFtZT0idGh1bWJuYWlsIiB2YWx1ZT0iZmFsc2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mYWxzZSIvPg0KCQk8dWlzaG93IG5hbWU9InZpZXdjaGFuZ2UiIHZhbHVlPSJ0cnV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8L2NvbmZpZ3VyYXRpb24+DQo="/>
  <p:tag name="MMPROD_UIDATA" val="&lt;database version=&quot;6.0&quot;&gt;&lt;object type=&quot;1&quot; unique_id=&quot;10001&quot;&gt;&lt;property id=&quot;20139&quot; value=&quot;%n. %s&quot;/&gt;&lt;property id=&quot;20141&quot; value=&quot;Section A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91&quot; value=&quot;Breeze&quot;/&gt;&lt;property id=&quot;20192&quot; value=&quot;http://breeze.jhsph.edu/&quot;/&gt;&lt;property id=&quot;20193&quot; value=&quot;0&quot;/&gt;&lt;property id=&quot;20221&quot; value=&quot;C:\&quot;/&gt;&lt;property id=&quot;20224&quot; value=&quot;\\psf\Home\Documents\course development\popHealthInfo\Lecture 1\13253&quot;/&gt;&lt;property id=&quot;20250&quot; value=&quot;0&quot;/&gt;&lt;property id=&quot;20251&quot; value=&quot;0&quot;/&gt;&lt;property id=&quot;20259&quot; value=&quot;0&quot;/&gt;&lt;object type=&quot;4&quot; unique_id=&quot;10002&quot;&gt;&lt;object type=&quot;5&quot; unique_id=&quot;10003&quot;&gt;&lt;property id=&quot;20149&quot; value=&quot;Jonathan P. Weiner, DrPH&quot;/&gt;&lt;property id=&quot;20151&quot; value=&quot;Weiner_breeze.jpg&quot;/&gt;&lt;/object&gt;&lt;/object&gt;&lt;object type=&quot;8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 - &amp;quot;Introduction to Population Health Informatics and Health IT&amp;quot;&quot;/&gt;&lt;property id=&quot;20302&quot; value=&quot;0&quot;/&gt;&lt;property id=&quot;20303&quot; value=&quot;Jonathan P. Weiner, DrPH&quot;/&gt;&lt;property id=&quot;20307&quot; value=&quot;309&quot;/&gt;&lt;property id=&quot;20309&quot; value=&quot;10003&quot;/&gt;&lt;/object&gt;&lt;object type=&quot;3&quot; unique_id=&quot;10007&quot;&gt;&lt;property id=&quot;20148&quot; value=&quot;5&quot;/&gt;&lt;property id=&quot;20300&quot; value=&quot;Slide 2 - &amp;quot;This Lecture&amp;quot;&quot;/&gt;&lt;property id=&quot;20302&quot; value=&quot;0&quot;/&gt;&lt;property id=&quot;20303&quot; value=&quot;Jonathan P. Weiner, DrPH&quot;/&gt;&lt;property id=&quot;20307&quot; value=&quot;335&quot;/&gt;&lt;property id=&quot;20309&quot; value=&quot;10003&quot;/&gt;&lt;/object&gt;&lt;object type=&quot;3&quot; unique_id=&quot;10008&quot;&gt;&lt;property id=&quot;20148&quot; value=&quot;5&quot;/&gt;&lt;property id=&quot;20300&quot; value=&quot;Slide 3 - &amp;quot;Section A&amp;quot;&quot;/&gt;&lt;property id=&quot;20302&quot; value=&quot;0&quot;/&gt;&lt;property id=&quot;20303&quot; value=&quot;Jonathan P. Weiner, DrPH&quot;/&gt;&lt;property id=&quot;20307&quot; value=&quot;369&quot;/&gt;&lt;property id=&quot;20309&quot; value=&quot;10003&quot;/&gt;&lt;/object&gt;&lt;object type=&quot;3&quot; unique_id=&quot;10009&quot;&gt;&lt;property id=&quot;20148&quot; value=&quot;5&quot;/&gt;&lt;property id=&quot;20300&quot; value=&quot;Slide 4 - &amp;quot;E-Health&amp;quot;&quot;/&gt;&lt;property id=&quot;20302&quot; value=&quot;0&quot;/&gt;&lt;property id=&quot;20303&quot; value=&quot;Jonathan P. Weiner, DrPH&quot;/&gt;&lt;property id=&quot;20307&quot; value=&quot;314&quot;/&gt;&lt;property id=&quot;20309&quot; value=&quot;10003&quot;/&gt;&lt;/object&gt;&lt;object type=&quot;3&quot; unique_id=&quot;10010&quot;&gt;&lt;property id=&quot;20148&quot; value=&quot;5&quot;/&gt;&lt;property id=&quot;20300&quot; value=&quot;Slide 5 - &amp;quot; The Opportunity&amp;quot;&quot;/&gt;&lt;property id=&quot;20302&quot; value=&quot;0&quot;/&gt;&lt;property id=&quot;20303&quot; value=&quot;Jonathan P. Weiner, DrPH&quot;/&gt;&lt;property id=&quot;20307&quot; value=&quot;315&quot;/&gt;&lt;property id=&quot;20309&quot; value=&quot;10003&quot;/&gt;&lt;/object&gt;&lt;object type=&quot;3&quot; unique_id=&quot;10011&quot;&gt;&lt;property id=&quot;20148&quot; value=&quot;5&quot;/&gt;&lt;property id=&quot;20300&quot; value=&quot;Slide 6 - &amp;quot;A Brief Digression for Some Definitions&amp;quot;&quot;/&gt;&lt;property id=&quot;20302&quot; value=&quot;0&quot;/&gt;&lt;property id=&quot;20303&quot; value=&quot;Jonathan P. Weiner, DrPH&quot;/&gt;&lt;property id=&quot;20307&quot; value=&quot;338&quot;/&gt;&lt;property id=&quot;20309&quot; value=&quot;10003&quot;/&gt;&lt;/object&gt;&lt;object type=&quot;3&quot; unique_id=&quot;10012&quot;&gt;&lt;property id=&quot;20148&quot; value=&quot;5&quot;/&gt;&lt;property id=&quot;20300&quot; value=&quot;Slide 7 - &amp;quot;A Brief Digression for Some Definitions&amp;quot;&quot;/&gt;&lt;property id=&quot;20302&quot; value=&quot;0&quot;/&gt;&lt;property id=&quot;20303&quot; value=&quot;Jonathan P. Weiner, DrPH&quot;/&gt;&lt;property id=&quot;20307&quot; value=&quot;370&quot;/&gt;&lt;property id=&quot;20309&quot; value=&quot;10003&quot;/&gt;&lt;/object&gt;&lt;object type=&quot;3&quot; unique_id=&quot;10013&quot;&gt;&lt;property id=&quot;20148&quot; value=&quot;5&quot;/&gt;&lt;property id=&quot;20300&quot; value=&quot;Slide 8 - &amp;quot;Working Definitions&amp;quot;&quot;/&gt;&lt;property id=&quot;20302&quot; value=&quot;0&quot;/&gt;&lt;property id=&quot;20303&quot; value=&quot;Jonathan P. Weiner, DrPH&quot;/&gt;&lt;property id=&quot;20307&quot; value=&quot;339&quot;/&gt;&lt;property id=&quot;20309&quot; value=&quot;10003&quot;/&gt;&lt;/object&gt;&lt;object type=&quot;3&quot; unique_id=&quot;10014&quot;&gt;&lt;property id=&quot;20148&quot; value=&quot;5&quot;/&gt;&lt;property id=&quot;20300&quot; value=&quot;Slide 9 - &amp;quot;Working Definitions (cont.)&amp;quot;&quot;/&gt;&lt;property id=&quot;20302&quot; value=&quot;0&quot;/&gt;&lt;property id=&quot;20303&quot; value=&quot;Jonathan P. Weiner, DrPH&quot;/&gt;&lt;property id=&quot;20307&quot; value=&quot;340&quot;/&gt;&lt;property id=&quot;20309&quot; value=&quot;10003&quot;/&gt;&lt;/object&gt;&lt;object type=&quot;3&quot; unique_id=&quot;10015&quot;&gt;&lt;property id=&quot;20148&quot; value=&quot;5&quot;/&gt;&lt;property id=&quot;20300&quot; value=&quot;Slide 10 - &amp;quot;The “Disciplines” Related to Population Health Informatics&amp;quot;&quot;/&gt;&lt;property id=&quot;20302&quot; value=&quot;0&quot;/&gt;&lt;property id=&quot;20303&quot; value=&quot;Jonathan P. Weiner, DrPH&quot;/&gt;&lt;property id=&quot;20307&quot; value=&quot;374&quot;/&gt;&lt;property id=&quot;20309&quot; value=&quot;10003&quot;/&gt;&lt;/object&gt;&lt;object type=&quot;3&quot; unique_id=&quot;10016&quot;&gt;&lt;property id=&quot;20148&quot; value=&quot;5&quot;/&gt;&lt;property id=&quot;20300&quot; value=&quot;Slide 11 - &amp;quot;Four Key Domains&amp;quot;&quot;/&gt;&lt;property id=&quot;20302&quot; value=&quot;0&quot;/&gt;&lt;property id=&quot;20303&quot; value=&quot;Jonathan P. Weiner, DrPH&quot;/&gt;&lt;property id=&quot;20307&quot; value=&quot;375&quot;/&gt;&lt;property id=&quot;20309&quot; value=&quot;10003&quot;/&gt;&lt;/object&gt;&lt;object type=&quot;3&quot; unique_id=&quot;10017&quot;&gt;&lt;property id=&quot;20148&quot; value=&quot;5&quot;/&gt;&lt;property id=&quot;20300&quot; value=&quot;Slide 12 - &amp;quot;Four Key Domains&amp;quot;&quot;/&gt;&lt;property id=&quot;20302&quot; value=&quot;0&quot;/&gt;&lt;property id=&quot;20303&quot; value=&quot;Jonathan P. Weiner, DrPH&quot;/&gt;&lt;property id=&quot;20307&quot; value=&quot;376&quot;/&gt;&lt;property id=&quot;20309&quot; value=&quot;10003&quot;/&gt;&lt;/object&gt;&lt;object type=&quot;3&quot; unique_id=&quot;10018&quot;&gt;&lt;property id=&quot;20148&quot; value=&quot;5&quot;/&gt;&lt;property id=&quot;20300&quot; value=&quot;Slide 13 - &amp;quot;Four Key Domains&amp;quot;&quot;/&gt;&lt;property id=&quot;20302&quot; value=&quot;0&quot;/&gt;&lt;property id=&quot;20303&quot; value=&quot;Jonathan P. Weiner, DrPH&quot;/&gt;&lt;property id=&quot;20307&quot; value=&quot;377&quot;/&gt;&lt;property id=&quot;20309&quot; value=&quot;10003&quot;/&gt;&lt;/object&gt;&lt;object type=&quot;3&quot; unique_id=&quot;10019&quot;&gt;&lt;property id=&quot;20148&quot; value=&quot;5&quot;/&gt;&lt;property id=&quot;20300&quot; value=&quot;Slide 14 - &amp;quot;Four Key Domains&amp;quot;&quot;/&gt;&lt;property id=&quot;20302&quot; value=&quot;0&quot;/&gt;&lt;property id=&quot;20303&quot; value=&quot;Jonathan P. Weiner, DrPH&quot;/&gt;&lt;property id=&quot;20307&quot; value=&quot;378&quot;/&gt;&lt;property id=&quot;20309&quot; value=&quot;10003&quot;/&gt;&lt;/object&gt;&lt;object type=&quot;3&quot; unique_id=&quot;10020&quot;&gt;&lt;property id=&quot;20148&quot; value=&quot;5&quot;/&gt;&lt;property id=&quot;20300&quot; value=&quot;Slide 15 - &amp;quot;Key Intersections of the Four Domains&amp;quot;&quot;/&gt;&lt;property id=&quot;20302&quot; value=&quot;0&quot;/&gt;&lt;property id=&quot;20303&quot; value=&quot;Jonathan P. Weiner, DrPH&quot;/&gt;&lt;property id=&quot;20307&quot; value=&quot;379&quot;/&gt;&lt;property id=&quot;20309&quot; value=&quot;10003&quot;/&gt;&lt;/object&gt;&lt;object type=&quot;3&quot; unique_id=&quot;10021&quot;&gt;&lt;property id=&quot;20148&quot; value=&quot;5&quot;/&gt;&lt;property id=&quot;20300&quot; value=&quot;Slide 16 - &amp;quot;The Intersections between the Four HIT Domains&amp;quot;&quot;/&gt;&lt;property id=&quot;20302&quot; value=&quot;0&quot;/&gt;&lt;property id=&quot;20303&quot; value=&quot;Jonathan P. Weiner, DrPH&quot;/&gt;&lt;property id=&quot;20307&quot; value=&quot;380&quot;/&gt;&lt;property id=&quot;20309&quot; value=&quot;10003&quot;/&gt;&lt;/object&gt;&lt;object type=&quot;3&quot; unique_id=&quot;10022&quot;&gt;&lt;property id=&quot;20148&quot; value=&quot;5&quot;/&gt;&lt;property id=&quot;20300&quot; value=&quot;Slide 17 - &amp;quot;The Intersections between the Four HIT Domains&amp;quot;&quot;/&gt;&lt;property id=&quot;20302&quot; value=&quot;0&quot;/&gt;&lt;property id=&quot;20303&quot; value=&quot;Jonathan P. Weiner, DrPH&quot;/&gt;&lt;property id=&quot;20307&quot; value=&quot;381&quot;/&gt;&lt;property id=&quot;20309&quot; value=&quot;10003&quot;/&gt;&lt;/object&gt;&lt;object type=&quot;3&quot; unique_id=&quot;10023&quot;&gt;&lt;property id=&quot;20148&quot; value=&quot;5&quot;/&gt;&lt;property id=&quot;20300&quot; value=&quot;Slide 18 - &amp;quot;The Intersections between the Four HIT Domains&amp;quot;&quot;/&gt;&lt;property id=&quot;20302&quot; value=&quot;0&quot;/&gt;&lt;property id=&quot;20303&quot; value=&quot;Jonathan P. Weiner, DrPH&quot;/&gt;&lt;property id=&quot;20307&quot; value=&quot;382&quot;/&gt;&lt;property id=&quot;20309&quot; value=&quot;10003&quot;/&gt;&lt;/object&gt;&lt;object type=&quot;3&quot; unique_id=&quot;10024&quot;&gt;&lt;property id=&quot;20148&quot; value=&quot;5&quot;/&gt;&lt;property id=&quot;20300&quot; value=&quot;Slide 19 - &amp;quot;The Intersections between the Four HIT Domains&amp;quot;&quot;/&gt;&lt;property id=&quot;20302&quot; value=&quot;0&quot;/&gt;&lt;property id=&quot;20303&quot; value=&quot;Jonathan P. Weiner, DrPH&quot;/&gt;&lt;property id=&quot;20307&quot; value=&quot;383&quot;/&gt;&lt;property id=&quot;20309&quot; value=&quot;10003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54CAEEE6-D111-4F5B-98F5-26A4D5ECF4D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023A586-BAE3-481C-BE12-BAD318F2C46D}"/>
</p:tagLst>
</file>

<file path=ppt/theme/theme1.xml><?xml version="1.0" encoding="utf-8"?>
<a:theme xmlns:a="http://schemas.openxmlformats.org/drawingml/2006/main" name="JHS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  <a:txDef>
      <a:spPr/>
      <a:bodyPr/>
      <a:lstStyle>
        <a:defPPr>
          <a:defRPr sz="1600" dirty="0" smtClean="0"/>
        </a:defPPr>
      </a:lstStyle>
    </a:txDef>
  </a:objectDefaults>
  <a:extraClrSchemeLst>
    <a:extraClrScheme>
      <a:clrScheme name="cip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h 13">
        <a:dk1>
          <a:srgbClr val="000000"/>
        </a:dk1>
        <a:lt1>
          <a:srgbClr val="FFFFFF"/>
        </a:lt1>
        <a:dk2>
          <a:srgbClr val="1B4882"/>
        </a:dk2>
        <a:lt2>
          <a:srgbClr val="808080"/>
        </a:lt2>
        <a:accent1>
          <a:srgbClr val="847A15"/>
        </a:accent1>
        <a:accent2>
          <a:srgbClr val="7B3D89"/>
        </a:accent2>
        <a:accent3>
          <a:srgbClr val="FFFFFF"/>
        </a:accent3>
        <a:accent4>
          <a:srgbClr val="000000"/>
        </a:accent4>
        <a:accent5>
          <a:srgbClr val="C2BEAA"/>
        </a:accent5>
        <a:accent6>
          <a:srgbClr val="6F367C"/>
        </a:accent6>
        <a:hlink>
          <a:srgbClr val="A2A5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14">
        <a:dk1>
          <a:srgbClr val="000000"/>
        </a:dk1>
        <a:lt1>
          <a:srgbClr val="FFFFFF"/>
        </a:lt1>
        <a:dk2>
          <a:srgbClr val="3C2672"/>
        </a:dk2>
        <a:lt2>
          <a:srgbClr val="969696"/>
        </a:lt2>
        <a:accent1>
          <a:srgbClr val="906104"/>
        </a:accent1>
        <a:accent2>
          <a:srgbClr val="1F7B37"/>
        </a:accent2>
        <a:accent3>
          <a:srgbClr val="FFFFFF"/>
        </a:accent3>
        <a:accent4>
          <a:srgbClr val="000000"/>
        </a:accent4>
        <a:accent5>
          <a:srgbClr val="C6B7AA"/>
        </a:accent5>
        <a:accent6>
          <a:srgbClr val="1B6F31"/>
        </a:accent6>
        <a:hlink>
          <a:srgbClr val="CC3300"/>
        </a:hlink>
        <a:folHlink>
          <a:srgbClr val="E08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15">
        <a:dk1>
          <a:srgbClr val="000000"/>
        </a:dk1>
        <a:lt1>
          <a:srgbClr val="FFFFFF"/>
        </a:lt1>
        <a:dk2>
          <a:srgbClr val="3C2672"/>
        </a:dk2>
        <a:lt2>
          <a:srgbClr val="969696"/>
        </a:lt2>
        <a:accent1>
          <a:srgbClr val="908B2A"/>
        </a:accent1>
        <a:accent2>
          <a:srgbClr val="136987"/>
        </a:accent2>
        <a:accent3>
          <a:srgbClr val="FFFFFF"/>
        </a:accent3>
        <a:accent4>
          <a:srgbClr val="000000"/>
        </a:accent4>
        <a:accent5>
          <a:srgbClr val="C6C4AC"/>
        </a:accent5>
        <a:accent6>
          <a:srgbClr val="105E7A"/>
        </a:accent6>
        <a:hlink>
          <a:srgbClr val="430086"/>
        </a:hlink>
        <a:folHlink>
          <a:srgbClr val="E08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h 16">
        <a:dk1>
          <a:srgbClr val="000000"/>
        </a:dk1>
        <a:lt1>
          <a:srgbClr val="FFFFFF"/>
        </a:lt1>
        <a:dk2>
          <a:srgbClr val="3C2672"/>
        </a:dk2>
        <a:lt2>
          <a:srgbClr val="969696"/>
        </a:lt2>
        <a:accent1>
          <a:srgbClr val="908B2A"/>
        </a:accent1>
        <a:accent2>
          <a:srgbClr val="136987"/>
        </a:accent2>
        <a:accent3>
          <a:srgbClr val="FFFFFF"/>
        </a:accent3>
        <a:accent4>
          <a:srgbClr val="000000"/>
        </a:accent4>
        <a:accent5>
          <a:srgbClr val="C6C4AC"/>
        </a:accent5>
        <a:accent6>
          <a:srgbClr val="105E7A"/>
        </a:accent6>
        <a:hlink>
          <a:srgbClr val="241F5F"/>
        </a:hlink>
        <a:folHlink>
          <a:srgbClr val="E08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popHealthInfo</Template>
  <TotalTime>3482</TotalTime>
  <Words>5423</Words>
  <Application>Microsoft Office PowerPoint</Application>
  <PresentationFormat>On-screen Show (4:3)</PresentationFormat>
  <Paragraphs>891</Paragraphs>
  <Slides>91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JHSPH</vt:lpstr>
      <vt:lpstr>Visio</vt:lpstr>
      <vt:lpstr>Health Information Exchange </vt:lpstr>
      <vt:lpstr>Overview</vt:lpstr>
      <vt:lpstr>History of HIE</vt:lpstr>
      <vt:lpstr>History of HIEs</vt:lpstr>
      <vt:lpstr>History of HIEs  Community Health Information Networks (CHIN)</vt:lpstr>
      <vt:lpstr>History of HIEs  Community Health Management Info. Networks (CHMIN)</vt:lpstr>
      <vt:lpstr>History of HIE  Santa Barbara County Care Data Exchange (SBCCDE)</vt:lpstr>
      <vt:lpstr>History of HIE  Electronic Data Interchange (EDI)</vt:lpstr>
      <vt:lpstr>History of HIE  Office of the National Coordinator for HIT (ONC)</vt:lpstr>
      <vt:lpstr>History of HIE  ONC (cont.)</vt:lpstr>
      <vt:lpstr>History of HIE  ONC (cont.)</vt:lpstr>
      <vt:lpstr>History of HIE  ONC (cont.)</vt:lpstr>
      <vt:lpstr>History of HIE  ONC (cont.)</vt:lpstr>
      <vt:lpstr>History of HIE  National eHealth Collaborative (NeHC)</vt:lpstr>
      <vt:lpstr>…HIE  The Standards &amp; Interoperability Framework (S&amp;I Framework) </vt:lpstr>
      <vt:lpstr>…HIE &gt; Health Information Security and Privacy Collaboration (HISPC)</vt:lpstr>
      <vt:lpstr>History of HIE  National Health Information Infrastructure (NHII)</vt:lpstr>
      <vt:lpstr>History of HIE  Nationwide Health Information Network (NwHIN)</vt:lpstr>
      <vt:lpstr>History of HIE  Health Information Organization (HIO)</vt:lpstr>
      <vt:lpstr>History of HIE &gt; HIO (cont.)</vt:lpstr>
      <vt:lpstr>History of HIE &gt; HIO (cont.)</vt:lpstr>
      <vt:lpstr>History of HIE &gt; HIO (cont.)</vt:lpstr>
      <vt:lpstr>History of HIE  HIO to NwHIN</vt:lpstr>
      <vt:lpstr>HIE Architecture</vt:lpstr>
      <vt:lpstr>HIE Architecture</vt:lpstr>
      <vt:lpstr>HIE Architecture  Centralized</vt:lpstr>
      <vt:lpstr>HIE Architecture  Centralized (cont.)</vt:lpstr>
      <vt:lpstr>HIE Architecture  Federated </vt:lpstr>
      <vt:lpstr>HIE Architecture  Federated (cont.)</vt:lpstr>
      <vt:lpstr>HIE Architecture  Federated (cont.)</vt:lpstr>
      <vt:lpstr>HIE Architecture  Federated (cont.)</vt:lpstr>
      <vt:lpstr>HIE Architecture  Hybrid</vt:lpstr>
      <vt:lpstr>HIE Architecture  Hybrid (cont.)</vt:lpstr>
      <vt:lpstr>HIE Architecture  Switch</vt:lpstr>
      <vt:lpstr>HIE Architecture  Switch (cont.)</vt:lpstr>
      <vt:lpstr>HIE Architecture  Patient Centric </vt:lpstr>
      <vt:lpstr>HIE Architecture  Patient Centric (cont.)</vt:lpstr>
      <vt:lpstr>HIE Architecture  Useful Resources</vt:lpstr>
      <vt:lpstr>HIE Architecture  Useful Resources (cont.)</vt:lpstr>
      <vt:lpstr>HIE Services</vt:lpstr>
      <vt:lpstr>HIE Services  Core Services</vt:lpstr>
      <vt:lpstr>HIE Services  Core Services (cont.)</vt:lpstr>
      <vt:lpstr>HIE Services  Core Services (cont.)</vt:lpstr>
      <vt:lpstr>HIE Services  Data Services by Constituency</vt:lpstr>
      <vt:lpstr>HIE Services  Emerging Services</vt:lpstr>
      <vt:lpstr>HIE Sustainability</vt:lpstr>
      <vt:lpstr>HIE Sustainability</vt:lpstr>
      <vt:lpstr>HIE Sustainability (cont.)</vt:lpstr>
      <vt:lpstr>HIE Sustainability  Federal Impact</vt:lpstr>
      <vt:lpstr>HIE Sustainability  Federal Impact (cont.)</vt:lpstr>
      <vt:lpstr>HIE Sustainability  Federal Impact (cont.)</vt:lpstr>
      <vt:lpstr>HIE Sustainability  Federal Impact (cont.)</vt:lpstr>
      <vt:lpstr>HIE Sustainability  Federal Impact (cont.)</vt:lpstr>
      <vt:lpstr>HIE Sustainability  State Impact</vt:lpstr>
      <vt:lpstr>HIE Sustainability  State Impact (cont.)</vt:lpstr>
      <vt:lpstr>HIE Sustainability  State Impact (cont.)</vt:lpstr>
      <vt:lpstr>HIE Sustainability  State Impact (cont.)</vt:lpstr>
      <vt:lpstr>HIE Examples: IHIE and CRISP</vt:lpstr>
      <vt:lpstr>HIE Examples  IHIE (Regenstrief Institute)</vt:lpstr>
      <vt:lpstr>HIE Examples  IHIE (cont.)</vt:lpstr>
      <vt:lpstr>HIE Examples  IHIE (cont.)</vt:lpstr>
      <vt:lpstr>HIE Examples  IHIE (cont.)</vt:lpstr>
      <vt:lpstr>HIE Examples  IHIE (cont.)  CareWeb (summary of care)</vt:lpstr>
      <vt:lpstr>HIE Examples  IHIE (cont.)  Docs4Docs</vt:lpstr>
      <vt:lpstr>HIE Examples  IHIE (cont.)  Quality Health First (QHF)</vt:lpstr>
      <vt:lpstr>HIE Examples  IHIE (cont.)  ELR Data Completeness</vt:lpstr>
      <vt:lpstr>HIE Examples  IHIE (cont.) Timeliness of Data (CC vs ICD9</vt:lpstr>
      <vt:lpstr>HIE Examples  IHIE (cont.) Notifiable Condition Detector (NCD)</vt:lpstr>
      <vt:lpstr>HIE Examples  IHIE (cont.) Syndromic Surveillance Service (SSS)</vt:lpstr>
      <vt:lpstr>HIE Examples  CRISP (Chesapeake Regional Info. Sys. for our Patients)</vt:lpstr>
      <vt:lpstr>HIE Examples  CRISP (cont.)</vt:lpstr>
      <vt:lpstr>HIE Examples  CRISP (cont.)</vt:lpstr>
      <vt:lpstr>HIE Examples  CRISP (cont.)</vt:lpstr>
      <vt:lpstr>HIE Examples  CRISP (cont.) Query Portal</vt:lpstr>
      <vt:lpstr>HIE Examples &gt; CRISP (cont.) Encounter Reporting System (ERS)</vt:lpstr>
      <vt:lpstr>HIE and Population Health IT</vt:lpstr>
      <vt:lpstr>HIE and Population HIT  Clinical Informatics</vt:lpstr>
      <vt:lpstr>HIE and Population HIT  Public Health Informatics</vt:lpstr>
      <vt:lpstr>HIE and Population HIT  HIE Role</vt:lpstr>
      <vt:lpstr>HIE and Population HIT  Population Health Informatics</vt:lpstr>
      <vt:lpstr>HIE and Population HIT  Clinical Decision Support (CDS) Continuum</vt:lpstr>
      <vt:lpstr>HIE and Population HIT  CDS Continuum (cont.)</vt:lpstr>
      <vt:lpstr>HIE and Population HIT  CDS Continuum (cont.)</vt:lpstr>
      <vt:lpstr>HIE Future</vt:lpstr>
      <vt:lpstr>HIE Future</vt:lpstr>
      <vt:lpstr>HIE Future (cont.)</vt:lpstr>
      <vt:lpstr>HIE Future (cont.)</vt:lpstr>
      <vt:lpstr>Additional Resources</vt:lpstr>
      <vt:lpstr>Resources  Books (upcoming)</vt:lpstr>
      <vt:lpstr>Resources  Web</vt:lpstr>
      <vt:lpstr>Summary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Population Health Informatics and Health IT</dc:title>
  <dc:creator>Hadi Kharrazi</dc:creator>
  <cp:lastModifiedBy>Hadi Kharrazi</cp:lastModifiedBy>
  <cp:revision>267</cp:revision>
  <cp:lastPrinted>2011-11-15T18:55:20Z</cp:lastPrinted>
  <dcterms:created xsi:type="dcterms:W3CDTF">2012-10-15T19:05:02Z</dcterms:created>
  <dcterms:modified xsi:type="dcterms:W3CDTF">2015-06-10T23:47:53Z</dcterms:modified>
</cp:coreProperties>
</file>